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4" r:id="rId3"/>
  </p:sldMasterIdLst>
  <p:notesMasterIdLst>
    <p:notesMasterId r:id="rId34"/>
  </p:notesMasterIdLst>
  <p:sldIdLst>
    <p:sldId id="304" r:id="rId4"/>
    <p:sldId id="259" r:id="rId5"/>
    <p:sldId id="269" r:id="rId6"/>
    <p:sldId id="328" r:id="rId7"/>
    <p:sldId id="268" r:id="rId8"/>
    <p:sldId id="352" r:id="rId9"/>
    <p:sldId id="357" r:id="rId10"/>
    <p:sldId id="342" r:id="rId11"/>
    <p:sldId id="271" r:id="rId12"/>
    <p:sldId id="331" r:id="rId13"/>
    <p:sldId id="335" r:id="rId14"/>
    <p:sldId id="354" r:id="rId15"/>
    <p:sldId id="349" r:id="rId16"/>
    <p:sldId id="284" r:id="rId17"/>
    <p:sldId id="355" r:id="rId18"/>
    <p:sldId id="336" r:id="rId19"/>
    <p:sldId id="337" r:id="rId20"/>
    <p:sldId id="317" r:id="rId21"/>
    <p:sldId id="276" r:id="rId22"/>
    <p:sldId id="350" r:id="rId23"/>
    <p:sldId id="356" r:id="rId24"/>
    <p:sldId id="340" r:id="rId25"/>
    <p:sldId id="277" r:id="rId26"/>
    <p:sldId id="308" r:id="rId27"/>
    <p:sldId id="341" r:id="rId28"/>
    <p:sldId id="353" r:id="rId29"/>
    <p:sldId id="274" r:id="rId30"/>
    <p:sldId id="314" r:id="rId31"/>
    <p:sldId id="351" r:id="rId32"/>
    <p:sldId id="303" r:id="rId33"/>
  </p:sldIdLst>
  <p:sldSz cx="9144000" cy="5143500" type="screen16x9"/>
  <p:notesSz cx="6797675" cy="9926638"/>
  <p:defaultTextStyle>
    <a:defPPr>
      <a:defRPr lang="ru-RU"/>
    </a:defPPr>
    <a:lvl1pPr marL="0" algn="l" defTabSz="914398" rtl="0" eaLnBrk="1" latinLnBrk="0" hangingPunct="1">
      <a:defRPr sz="1800" kern="1200">
        <a:solidFill>
          <a:schemeClr val="tx1"/>
        </a:solidFill>
        <a:latin typeface="+mn-lt"/>
        <a:ea typeface="+mn-ea"/>
        <a:cs typeface="+mn-cs"/>
      </a:defRPr>
    </a:lvl1pPr>
    <a:lvl2pPr marL="457200"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8" algn="l" defTabSz="914398" rtl="0" eaLnBrk="1" latinLnBrk="0" hangingPunct="1">
      <a:defRPr sz="1800" kern="1200">
        <a:solidFill>
          <a:schemeClr val="tx1"/>
        </a:solidFill>
        <a:latin typeface="+mn-lt"/>
        <a:ea typeface="+mn-ea"/>
        <a:cs typeface="+mn-cs"/>
      </a:defRPr>
    </a:lvl4pPr>
    <a:lvl5pPr marL="1828796" algn="l" defTabSz="914398" rtl="0" eaLnBrk="1" latinLnBrk="0" hangingPunct="1">
      <a:defRPr sz="1800" kern="1200">
        <a:solidFill>
          <a:schemeClr val="tx1"/>
        </a:solidFill>
        <a:latin typeface="+mn-lt"/>
        <a:ea typeface="+mn-ea"/>
        <a:cs typeface="+mn-cs"/>
      </a:defRPr>
    </a:lvl5pPr>
    <a:lvl6pPr marL="2285996" algn="l" defTabSz="914398" rtl="0" eaLnBrk="1" latinLnBrk="0" hangingPunct="1">
      <a:defRPr sz="1800" kern="1200">
        <a:solidFill>
          <a:schemeClr val="tx1"/>
        </a:solidFill>
        <a:latin typeface="+mn-lt"/>
        <a:ea typeface="+mn-ea"/>
        <a:cs typeface="+mn-cs"/>
      </a:defRPr>
    </a:lvl6pPr>
    <a:lvl7pPr marL="2743194" algn="l" defTabSz="914398" rtl="0" eaLnBrk="1" latinLnBrk="0" hangingPunct="1">
      <a:defRPr sz="1800" kern="1200">
        <a:solidFill>
          <a:schemeClr val="tx1"/>
        </a:solidFill>
        <a:latin typeface="+mn-lt"/>
        <a:ea typeface="+mn-ea"/>
        <a:cs typeface="+mn-cs"/>
      </a:defRPr>
    </a:lvl7pPr>
    <a:lvl8pPr marL="3200394" algn="l" defTabSz="914398" rtl="0" eaLnBrk="1" latinLnBrk="0" hangingPunct="1">
      <a:defRPr sz="1800" kern="1200">
        <a:solidFill>
          <a:schemeClr val="tx1"/>
        </a:solidFill>
        <a:latin typeface="+mn-lt"/>
        <a:ea typeface="+mn-ea"/>
        <a:cs typeface="+mn-cs"/>
      </a:defRPr>
    </a:lvl8pPr>
    <a:lvl9pPr marL="3657592" algn="l" defTabSz="9143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y"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82A"/>
    <a:srgbClr val="71BF43"/>
    <a:srgbClr val="008D36"/>
    <a:srgbClr val="F04D22"/>
    <a:srgbClr val="69BA2E"/>
    <a:srgbClr val="FF9900"/>
    <a:srgbClr val="8CC63E"/>
    <a:srgbClr val="78AC32"/>
    <a:srgbClr val="70B744"/>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246" autoAdjust="0"/>
  </p:normalViewPr>
  <p:slideViewPr>
    <p:cSldViewPr>
      <p:cViewPr varScale="1">
        <p:scale>
          <a:sx n="143" d="100"/>
          <a:sy n="143" d="100"/>
        </p:scale>
        <p:origin x="696" y="120"/>
      </p:cViewPr>
      <p:guideLst>
        <p:guide orient="horz" pos="2160"/>
        <p:guide pos="2880"/>
        <p:guide orient="horz" pos="1620"/>
        <p:guide pos="28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F3228A-76AA-46A0-84F1-C59510D4B7F3}" type="datetimeFigureOut">
              <a:rPr lang="ru-RU" smtClean="0"/>
              <a:pPr/>
              <a:t>03.07.2019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BAD41C-A792-4816-BA5E-6EA0AE8F1767}" type="slidenum">
              <a:rPr lang="ru-RU" smtClean="0"/>
              <a:pPr/>
              <a:t>‹#›</a:t>
            </a:fld>
            <a:endParaRPr lang="ru-RU"/>
          </a:p>
        </p:txBody>
      </p:sp>
    </p:spTree>
    <p:extLst>
      <p:ext uri="{BB962C8B-B14F-4D97-AF65-F5344CB8AC3E}">
        <p14:creationId xmlns:p14="http://schemas.microsoft.com/office/powerpoint/2010/main" val="550352399"/>
      </p:ext>
    </p:extLst>
  </p:cSld>
  <p:clrMap bg1="lt1" tx1="dk1" bg2="lt2" tx2="dk2" accent1="accent1" accent2="accent2" accent3="accent3" accent4="accent4" accent5="accent5" accent6="accent6" hlink="hlink" folHlink="folHlink"/>
  <p:notesStyle>
    <a:lvl1pPr marL="0" algn="l" defTabSz="914398" rtl="0" eaLnBrk="1" latinLnBrk="0" hangingPunct="1">
      <a:defRPr sz="1200" kern="1200">
        <a:solidFill>
          <a:schemeClr val="tx1"/>
        </a:solidFill>
        <a:latin typeface="+mn-lt"/>
        <a:ea typeface="+mn-ea"/>
        <a:cs typeface="+mn-cs"/>
      </a:defRPr>
    </a:lvl1pPr>
    <a:lvl2pPr marL="457200" algn="l" defTabSz="914398" rtl="0" eaLnBrk="1" latinLnBrk="0" hangingPunct="1">
      <a:defRPr sz="1200" kern="1200">
        <a:solidFill>
          <a:schemeClr val="tx1"/>
        </a:solidFill>
        <a:latin typeface="+mn-lt"/>
        <a:ea typeface="+mn-ea"/>
        <a:cs typeface="+mn-cs"/>
      </a:defRPr>
    </a:lvl2pPr>
    <a:lvl3pPr marL="914398" algn="l" defTabSz="914398" rtl="0" eaLnBrk="1" latinLnBrk="0" hangingPunct="1">
      <a:defRPr sz="1200" kern="1200">
        <a:solidFill>
          <a:schemeClr val="tx1"/>
        </a:solidFill>
        <a:latin typeface="+mn-lt"/>
        <a:ea typeface="+mn-ea"/>
        <a:cs typeface="+mn-cs"/>
      </a:defRPr>
    </a:lvl3pPr>
    <a:lvl4pPr marL="1371598" algn="l" defTabSz="914398" rtl="0" eaLnBrk="1" latinLnBrk="0" hangingPunct="1">
      <a:defRPr sz="1200" kern="1200">
        <a:solidFill>
          <a:schemeClr val="tx1"/>
        </a:solidFill>
        <a:latin typeface="+mn-lt"/>
        <a:ea typeface="+mn-ea"/>
        <a:cs typeface="+mn-cs"/>
      </a:defRPr>
    </a:lvl4pPr>
    <a:lvl5pPr marL="1828796" algn="l" defTabSz="914398" rtl="0" eaLnBrk="1" latinLnBrk="0" hangingPunct="1">
      <a:defRPr sz="1200" kern="1200">
        <a:solidFill>
          <a:schemeClr val="tx1"/>
        </a:solidFill>
        <a:latin typeface="+mn-lt"/>
        <a:ea typeface="+mn-ea"/>
        <a:cs typeface="+mn-cs"/>
      </a:defRPr>
    </a:lvl5pPr>
    <a:lvl6pPr marL="2285996" algn="l" defTabSz="914398" rtl="0" eaLnBrk="1" latinLnBrk="0" hangingPunct="1">
      <a:defRPr sz="1200" kern="1200">
        <a:solidFill>
          <a:schemeClr val="tx1"/>
        </a:solidFill>
        <a:latin typeface="+mn-lt"/>
        <a:ea typeface="+mn-ea"/>
        <a:cs typeface="+mn-cs"/>
      </a:defRPr>
    </a:lvl6pPr>
    <a:lvl7pPr marL="2743194" algn="l" defTabSz="914398" rtl="0" eaLnBrk="1" latinLnBrk="0" hangingPunct="1">
      <a:defRPr sz="1200" kern="1200">
        <a:solidFill>
          <a:schemeClr val="tx1"/>
        </a:solidFill>
        <a:latin typeface="+mn-lt"/>
        <a:ea typeface="+mn-ea"/>
        <a:cs typeface="+mn-cs"/>
      </a:defRPr>
    </a:lvl7pPr>
    <a:lvl8pPr marL="3200394" algn="l" defTabSz="914398" rtl="0" eaLnBrk="1" latinLnBrk="0" hangingPunct="1">
      <a:defRPr sz="1200" kern="1200">
        <a:solidFill>
          <a:schemeClr val="tx1"/>
        </a:solidFill>
        <a:latin typeface="+mn-lt"/>
        <a:ea typeface="+mn-ea"/>
        <a:cs typeface="+mn-cs"/>
      </a:defRPr>
    </a:lvl8pPr>
    <a:lvl9pPr marL="3657592" algn="l" defTabSz="9143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84096-5665-4B99-A3FE-0763E8CACBC1}" type="slidenum">
              <a:rPr lang="ru-RU" altLang="ru-RU">
                <a:latin typeface="Arial" panose="020B0604020202020204" pitchFamily="34" charset="0"/>
              </a:rPr>
              <a:pPr>
                <a:spcBef>
                  <a:spcPct val="0"/>
                </a:spcBef>
              </a:pPr>
              <a:t>6</a:t>
            </a:fld>
            <a:endParaRPr lang="ru-RU" altLang="ru-RU">
              <a:latin typeface="Arial" panose="020B0604020202020204" pitchFamily="34" charset="0"/>
            </a:endParaRPr>
          </a:p>
        </p:txBody>
      </p:sp>
    </p:spTree>
    <p:extLst>
      <p:ext uri="{BB962C8B-B14F-4D97-AF65-F5344CB8AC3E}">
        <p14:creationId xmlns:p14="http://schemas.microsoft.com/office/powerpoint/2010/main" val="82058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26</a:t>
            </a:fld>
            <a:endParaRPr lang="ru-RU"/>
          </a:p>
        </p:txBody>
      </p:sp>
    </p:spTree>
    <p:extLst>
      <p:ext uri="{BB962C8B-B14F-4D97-AF65-F5344CB8AC3E}">
        <p14:creationId xmlns:p14="http://schemas.microsoft.com/office/powerpoint/2010/main" val="416427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a:t>
            </a:r>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84096-5665-4B99-A3FE-0763E8CACBC1}" type="slidenum">
              <a:rPr lang="ru-RU" altLang="ru-RU">
                <a:latin typeface="Arial" panose="020B0604020202020204" pitchFamily="34" charset="0"/>
              </a:rPr>
              <a:pPr>
                <a:spcBef>
                  <a:spcPct val="0"/>
                </a:spcBef>
              </a:pPr>
              <a:t>7</a:t>
            </a:fld>
            <a:endParaRPr lang="ru-RU" altLang="ru-RU">
              <a:latin typeface="Arial" panose="020B0604020202020204" pitchFamily="34" charset="0"/>
            </a:endParaRPr>
          </a:p>
        </p:txBody>
      </p:sp>
    </p:spTree>
    <p:extLst>
      <p:ext uri="{BB962C8B-B14F-4D97-AF65-F5344CB8AC3E}">
        <p14:creationId xmlns:p14="http://schemas.microsoft.com/office/powerpoint/2010/main" val="382526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84096-5665-4B99-A3FE-0763E8CACBC1}" type="slidenum">
              <a:rPr lang="ru-RU" altLang="ru-RU">
                <a:latin typeface="Arial" panose="020B0604020202020204" pitchFamily="34" charset="0"/>
              </a:rPr>
              <a:pPr>
                <a:spcBef>
                  <a:spcPct val="0"/>
                </a:spcBef>
              </a:pPr>
              <a:t>8</a:t>
            </a:fld>
            <a:endParaRPr lang="ru-RU" altLang="ru-RU">
              <a:latin typeface="Arial" panose="020B0604020202020204" pitchFamily="34" charset="0"/>
            </a:endParaRPr>
          </a:p>
        </p:txBody>
      </p:sp>
    </p:spTree>
    <p:extLst>
      <p:ext uri="{BB962C8B-B14F-4D97-AF65-F5344CB8AC3E}">
        <p14:creationId xmlns:p14="http://schemas.microsoft.com/office/powerpoint/2010/main" val="108384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9</a:t>
            </a:fld>
            <a:endParaRPr lang="ru-RU"/>
          </a:p>
        </p:txBody>
      </p:sp>
    </p:spTree>
    <p:extLst>
      <p:ext uri="{BB962C8B-B14F-4D97-AF65-F5344CB8AC3E}">
        <p14:creationId xmlns:p14="http://schemas.microsoft.com/office/powerpoint/2010/main" val="36928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CBC597-91A9-4797-BE02-6EDC9EA6AB54}" type="slidenum">
              <a:rPr lang="ru-RU" altLang="ru-RU">
                <a:latin typeface="Arial" panose="020B0604020202020204" pitchFamily="34" charset="0"/>
              </a:rPr>
              <a:pPr>
                <a:spcBef>
                  <a:spcPct val="0"/>
                </a:spcBef>
              </a:pPr>
              <a:t>10</a:t>
            </a:fld>
            <a:endParaRPr lang="ru-RU" altLang="ru-RU">
              <a:latin typeface="Arial" panose="020B0604020202020204" pitchFamily="34" charset="0"/>
            </a:endParaRPr>
          </a:p>
        </p:txBody>
      </p:sp>
    </p:spTree>
    <p:extLst>
      <p:ext uri="{BB962C8B-B14F-4D97-AF65-F5344CB8AC3E}">
        <p14:creationId xmlns:p14="http://schemas.microsoft.com/office/powerpoint/2010/main" val="399297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5013" indent="-282575">
              <a:spcBef>
                <a:spcPct val="30000"/>
              </a:spcBef>
              <a:defRPr sz="1200">
                <a:solidFill>
                  <a:schemeClr val="tx1"/>
                </a:solidFill>
                <a:latin typeface="Calibri" panose="020F0502020204030204" pitchFamily="34" charset="0"/>
              </a:defRPr>
            </a:lvl2pPr>
            <a:lvl3pPr marL="1131888" indent="-225425">
              <a:spcBef>
                <a:spcPct val="30000"/>
              </a:spcBef>
              <a:defRPr sz="1200">
                <a:solidFill>
                  <a:schemeClr val="tx1"/>
                </a:solidFill>
                <a:latin typeface="Calibri" panose="020F0502020204030204" pitchFamily="34" charset="0"/>
              </a:defRPr>
            </a:lvl3pPr>
            <a:lvl4pPr marL="1585913" indent="-225425">
              <a:spcBef>
                <a:spcPct val="30000"/>
              </a:spcBef>
              <a:defRPr sz="1200">
                <a:solidFill>
                  <a:schemeClr val="tx1"/>
                </a:solidFill>
                <a:latin typeface="Calibri" panose="020F0502020204030204" pitchFamily="34" charset="0"/>
              </a:defRPr>
            </a:lvl4pPr>
            <a:lvl5pPr marL="2038350" indent="-225425">
              <a:spcBef>
                <a:spcPct val="30000"/>
              </a:spcBef>
              <a:defRPr sz="1200">
                <a:solidFill>
                  <a:schemeClr val="tx1"/>
                </a:solidFill>
                <a:latin typeface="Calibri" panose="020F0502020204030204" pitchFamily="34" charset="0"/>
              </a:defRPr>
            </a:lvl5pPr>
            <a:lvl6pPr marL="2495550" indent="-225425" eaLnBrk="0" fontAlgn="base" hangingPunct="0">
              <a:spcBef>
                <a:spcPct val="30000"/>
              </a:spcBef>
              <a:spcAft>
                <a:spcPct val="0"/>
              </a:spcAft>
              <a:defRPr sz="1200">
                <a:solidFill>
                  <a:schemeClr val="tx1"/>
                </a:solidFill>
                <a:latin typeface="Calibri" panose="020F0502020204030204" pitchFamily="34" charset="0"/>
              </a:defRPr>
            </a:lvl6pPr>
            <a:lvl7pPr marL="2952750" indent="-225425" eaLnBrk="0" fontAlgn="base" hangingPunct="0">
              <a:spcBef>
                <a:spcPct val="30000"/>
              </a:spcBef>
              <a:spcAft>
                <a:spcPct val="0"/>
              </a:spcAft>
              <a:defRPr sz="1200">
                <a:solidFill>
                  <a:schemeClr val="tx1"/>
                </a:solidFill>
                <a:latin typeface="Calibri" panose="020F0502020204030204" pitchFamily="34" charset="0"/>
              </a:defRPr>
            </a:lvl7pPr>
            <a:lvl8pPr marL="3409950" indent="-225425" eaLnBrk="0" fontAlgn="base" hangingPunct="0">
              <a:spcBef>
                <a:spcPct val="30000"/>
              </a:spcBef>
              <a:spcAft>
                <a:spcPct val="0"/>
              </a:spcAft>
              <a:defRPr sz="1200">
                <a:solidFill>
                  <a:schemeClr val="tx1"/>
                </a:solidFill>
                <a:latin typeface="Calibri" panose="020F0502020204030204" pitchFamily="34" charset="0"/>
              </a:defRPr>
            </a:lvl8pPr>
            <a:lvl9pPr marL="3867150"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784096-5665-4B99-A3FE-0763E8CACBC1}" type="slidenum">
              <a:rPr lang="ru-RU" altLang="ru-RU">
                <a:latin typeface="Arial" panose="020B0604020202020204" pitchFamily="34" charset="0"/>
              </a:rPr>
              <a:pPr>
                <a:spcBef>
                  <a:spcPct val="0"/>
                </a:spcBef>
              </a:pPr>
              <a:t>12</a:t>
            </a:fld>
            <a:endParaRPr lang="ru-RU" altLang="ru-RU">
              <a:latin typeface="Arial" panose="020B0604020202020204" pitchFamily="34" charset="0"/>
            </a:endParaRPr>
          </a:p>
        </p:txBody>
      </p:sp>
    </p:spTree>
    <p:extLst>
      <p:ext uri="{BB962C8B-B14F-4D97-AF65-F5344CB8AC3E}">
        <p14:creationId xmlns:p14="http://schemas.microsoft.com/office/powerpoint/2010/main" val="196110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20</a:t>
            </a:fld>
            <a:endParaRPr lang="ru-RU"/>
          </a:p>
        </p:txBody>
      </p:sp>
    </p:spTree>
    <p:extLst>
      <p:ext uri="{BB962C8B-B14F-4D97-AF65-F5344CB8AC3E}">
        <p14:creationId xmlns:p14="http://schemas.microsoft.com/office/powerpoint/2010/main" val="414822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24</a:t>
            </a:fld>
            <a:endParaRPr lang="ru-RU"/>
          </a:p>
        </p:txBody>
      </p:sp>
    </p:spTree>
    <p:extLst>
      <p:ext uri="{BB962C8B-B14F-4D97-AF65-F5344CB8AC3E}">
        <p14:creationId xmlns:p14="http://schemas.microsoft.com/office/powerpoint/2010/main" val="107974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BAD41C-A792-4816-BA5E-6EA0AE8F1767}" type="slidenum">
              <a:rPr lang="ru-RU" smtClean="0"/>
              <a:pPr/>
              <a:t>25</a:t>
            </a:fld>
            <a:endParaRPr lang="ru-RU"/>
          </a:p>
        </p:txBody>
      </p:sp>
    </p:spTree>
    <p:extLst>
      <p:ext uri="{BB962C8B-B14F-4D97-AF65-F5344CB8AC3E}">
        <p14:creationId xmlns:p14="http://schemas.microsoft.com/office/powerpoint/2010/main" val="107974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2" y="1597821"/>
            <a:ext cx="7772400" cy="110252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98" indent="0" algn="ctr">
              <a:buNone/>
              <a:defRPr>
                <a:solidFill>
                  <a:schemeClr val="tx1">
                    <a:tint val="75000"/>
                  </a:schemeClr>
                </a:solidFill>
              </a:defRPr>
            </a:lvl3pPr>
            <a:lvl4pPr marL="1371598" indent="0" algn="ctr">
              <a:buNone/>
              <a:defRPr>
                <a:solidFill>
                  <a:schemeClr val="tx1">
                    <a:tint val="75000"/>
                  </a:schemeClr>
                </a:solidFill>
              </a:defRPr>
            </a:lvl4pPr>
            <a:lvl5pPr marL="1828796" indent="0" algn="ctr">
              <a:buNone/>
              <a:defRPr>
                <a:solidFill>
                  <a:schemeClr val="tx1">
                    <a:tint val="75000"/>
                  </a:schemeClr>
                </a:solidFill>
              </a:defRPr>
            </a:lvl5pPr>
            <a:lvl6pPr marL="2285996" indent="0" algn="ctr">
              <a:buNone/>
              <a:defRPr>
                <a:solidFill>
                  <a:schemeClr val="tx1">
                    <a:tint val="75000"/>
                  </a:schemeClr>
                </a:solidFill>
              </a:defRPr>
            </a:lvl6pPr>
            <a:lvl7pPr marL="2743194" indent="0" algn="ctr">
              <a:buNone/>
              <a:defRPr>
                <a:solidFill>
                  <a:schemeClr val="tx1">
                    <a:tint val="75000"/>
                  </a:schemeClr>
                </a:solidFill>
              </a:defRPr>
            </a:lvl7pPr>
            <a:lvl8pPr marL="3200394" indent="0" algn="ctr">
              <a:buNone/>
              <a:defRPr>
                <a:solidFill>
                  <a:schemeClr val="tx1">
                    <a:tint val="75000"/>
                  </a:schemeClr>
                </a:solidFill>
              </a:defRPr>
            </a:lvl8pPr>
            <a:lvl9pPr marL="365759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91EC09-A101-4A34-82F7-F6166FE2AAF9}" type="datetime1">
              <a:rPr lang="ru-RU" smtClean="0"/>
              <a:pPr/>
              <a:t>03.07.2019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01548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A6E15C-BB23-4B29-92B8-6865D3F48305}" type="datetime1">
              <a:rPr lang="ru-RU" smtClean="0"/>
              <a:pPr/>
              <a:t>03.07.2019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147692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1"/>
            <a:ext cx="2057400" cy="438864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1"/>
            <a:ext cx="6019800" cy="438864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EFF66-0A77-4AC6-A1F0-3C000D032D1C}" type="datetime1">
              <a:rPr lang="ru-RU" smtClean="0"/>
              <a:pPr/>
              <a:t>03.07.2019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23581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25" y="1597476"/>
            <a:ext cx="7773156" cy="110361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0847" y="2914426"/>
            <a:ext cx="6402312" cy="1315271"/>
          </a:xfrm>
        </p:spPr>
        <p:txBody>
          <a:bodyPr/>
          <a:lstStyle>
            <a:lvl1pPr marL="0" indent="0" algn="ctr">
              <a:buNone/>
              <a:defRPr/>
            </a:lvl1pPr>
            <a:lvl2pPr marL="483809" indent="0" algn="ctr">
              <a:buNone/>
              <a:defRPr/>
            </a:lvl2pPr>
            <a:lvl3pPr marL="967616" indent="0" algn="ctr">
              <a:buNone/>
              <a:defRPr/>
            </a:lvl3pPr>
            <a:lvl4pPr marL="1451425" indent="0" algn="ctr">
              <a:buNone/>
              <a:defRPr/>
            </a:lvl4pPr>
            <a:lvl5pPr marL="1935232" indent="0" algn="ctr">
              <a:buNone/>
              <a:defRPr/>
            </a:lvl5pPr>
            <a:lvl6pPr marL="2419041" indent="0" algn="ctr">
              <a:buNone/>
              <a:defRPr/>
            </a:lvl6pPr>
            <a:lvl7pPr marL="2902848" indent="0" algn="ctr">
              <a:buNone/>
              <a:defRPr/>
            </a:lvl7pPr>
            <a:lvl8pPr marL="3386657" indent="0" algn="ctr">
              <a:buNone/>
              <a:defRPr/>
            </a:lvl8pPr>
            <a:lvl9pPr marL="3870464"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D2DCCA-4848-4561-A252-7899D1B4620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7411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AE00A6-4101-4985-BD8C-CD4D94120DF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0986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84" y="3305818"/>
            <a:ext cx="7773156" cy="1021309"/>
          </a:xfrm>
        </p:spPr>
        <p:txBody>
          <a:bodyPr anchor="t"/>
          <a:lstStyle>
            <a:lvl1pPr algn="l">
              <a:defRPr sz="4200" b="1" cap="all"/>
            </a:lvl1pPr>
          </a:lstStyle>
          <a:p>
            <a:r>
              <a:rPr lang="ru-RU" smtClean="0"/>
              <a:t>Образец заголовка</a:t>
            </a:r>
            <a:endParaRPr lang="ru-RU"/>
          </a:p>
        </p:txBody>
      </p:sp>
      <p:sp>
        <p:nvSpPr>
          <p:cNvPr id="3" name="Текст 2"/>
          <p:cNvSpPr>
            <a:spLocks noGrp="1"/>
          </p:cNvSpPr>
          <p:nvPr>
            <p:ph type="body" idx="1"/>
          </p:nvPr>
        </p:nvSpPr>
        <p:spPr>
          <a:xfrm>
            <a:off x="722384" y="2180363"/>
            <a:ext cx="7773156" cy="1125456"/>
          </a:xfrm>
        </p:spPr>
        <p:txBody>
          <a:bodyPr anchor="b"/>
          <a:lstStyle>
            <a:lvl1pPr marL="0" indent="0">
              <a:buNone/>
              <a:defRPr sz="2100"/>
            </a:lvl1pPr>
            <a:lvl2pPr marL="483809" indent="0">
              <a:buNone/>
              <a:defRPr sz="1900"/>
            </a:lvl2pPr>
            <a:lvl3pPr marL="967616" indent="0">
              <a:buNone/>
              <a:defRPr sz="1700"/>
            </a:lvl3pPr>
            <a:lvl4pPr marL="1451425" indent="0">
              <a:buNone/>
              <a:defRPr sz="1500"/>
            </a:lvl4pPr>
            <a:lvl5pPr marL="1935232" indent="0">
              <a:buNone/>
              <a:defRPr sz="1500"/>
            </a:lvl5pPr>
            <a:lvl6pPr marL="2419041" indent="0">
              <a:buNone/>
              <a:defRPr sz="1500"/>
            </a:lvl6pPr>
            <a:lvl7pPr marL="2902848" indent="0">
              <a:buNone/>
              <a:defRPr sz="1500"/>
            </a:lvl7pPr>
            <a:lvl8pPr marL="3386657" indent="0">
              <a:buNone/>
              <a:defRPr sz="1500"/>
            </a:lvl8pPr>
            <a:lvl9pPr marL="3870464" indent="0">
              <a:buNone/>
              <a:defRPr sz="15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9147DE-BC44-4472-B70A-E67048BAB78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8187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6948" y="1199366"/>
            <a:ext cx="4033574" cy="3394845"/>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1801" y="1199366"/>
            <a:ext cx="4035254" cy="3394845"/>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1FD49B-811E-44B3-B07A-13FE5A9DE4C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4807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6948" y="1150656"/>
            <a:ext cx="4040294" cy="480418"/>
          </a:xfrm>
        </p:spPr>
        <p:txBody>
          <a:bodyPr anchor="b"/>
          <a:lstStyle>
            <a:lvl1pPr marL="0" indent="0">
              <a:buNone/>
              <a:defRPr sz="2500" b="1"/>
            </a:lvl1pPr>
            <a:lvl2pPr marL="483809" indent="0">
              <a:buNone/>
              <a:defRPr sz="2100" b="1"/>
            </a:lvl2pPr>
            <a:lvl3pPr marL="967616" indent="0">
              <a:buNone/>
              <a:defRPr sz="1900" b="1"/>
            </a:lvl3pPr>
            <a:lvl4pPr marL="1451425" indent="0">
              <a:buNone/>
              <a:defRPr sz="1700" b="1"/>
            </a:lvl4pPr>
            <a:lvl5pPr marL="1935232" indent="0">
              <a:buNone/>
              <a:defRPr sz="1700" b="1"/>
            </a:lvl5pPr>
            <a:lvl6pPr marL="2419041" indent="0">
              <a:buNone/>
              <a:defRPr sz="1700" b="1"/>
            </a:lvl6pPr>
            <a:lvl7pPr marL="2902848" indent="0">
              <a:buNone/>
              <a:defRPr sz="1700" b="1"/>
            </a:lvl7pPr>
            <a:lvl8pPr marL="3386657" indent="0">
              <a:buNone/>
              <a:defRPr sz="1700" b="1"/>
            </a:lvl8pPr>
            <a:lvl9pPr marL="3870464" indent="0">
              <a:buNone/>
              <a:defRPr sz="1700" b="1"/>
            </a:lvl9pPr>
          </a:lstStyle>
          <a:p>
            <a:pPr lvl="0"/>
            <a:r>
              <a:rPr lang="ru-RU" smtClean="0"/>
              <a:t>Образец текста</a:t>
            </a:r>
          </a:p>
        </p:txBody>
      </p:sp>
      <p:sp>
        <p:nvSpPr>
          <p:cNvPr id="4" name="Объект 3"/>
          <p:cNvSpPr>
            <a:spLocks noGrp="1"/>
          </p:cNvSpPr>
          <p:nvPr>
            <p:ph sz="half" idx="2"/>
          </p:nvPr>
        </p:nvSpPr>
        <p:spPr>
          <a:xfrm>
            <a:off x="456948" y="1631071"/>
            <a:ext cx="4040294" cy="296314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81" y="1150656"/>
            <a:ext cx="4041974" cy="480418"/>
          </a:xfrm>
        </p:spPr>
        <p:txBody>
          <a:bodyPr anchor="b"/>
          <a:lstStyle>
            <a:lvl1pPr marL="0" indent="0">
              <a:buNone/>
              <a:defRPr sz="2500" b="1"/>
            </a:lvl1pPr>
            <a:lvl2pPr marL="483809" indent="0">
              <a:buNone/>
              <a:defRPr sz="2100" b="1"/>
            </a:lvl2pPr>
            <a:lvl3pPr marL="967616" indent="0">
              <a:buNone/>
              <a:defRPr sz="1900" b="1"/>
            </a:lvl3pPr>
            <a:lvl4pPr marL="1451425" indent="0">
              <a:buNone/>
              <a:defRPr sz="1700" b="1"/>
            </a:lvl4pPr>
            <a:lvl5pPr marL="1935232" indent="0">
              <a:buNone/>
              <a:defRPr sz="1700" b="1"/>
            </a:lvl5pPr>
            <a:lvl6pPr marL="2419041" indent="0">
              <a:buNone/>
              <a:defRPr sz="1700" b="1"/>
            </a:lvl6pPr>
            <a:lvl7pPr marL="2902848" indent="0">
              <a:buNone/>
              <a:defRPr sz="1700" b="1"/>
            </a:lvl7pPr>
            <a:lvl8pPr marL="3386657" indent="0">
              <a:buNone/>
              <a:defRPr sz="1700" b="1"/>
            </a:lvl8pPr>
            <a:lvl9pPr marL="3870464" indent="0">
              <a:buNone/>
              <a:defRPr sz="1700" b="1"/>
            </a:lvl9pPr>
          </a:lstStyle>
          <a:p>
            <a:pPr lvl="0"/>
            <a:r>
              <a:rPr lang="ru-RU" smtClean="0"/>
              <a:t>Образец текста</a:t>
            </a:r>
          </a:p>
        </p:txBody>
      </p:sp>
      <p:sp>
        <p:nvSpPr>
          <p:cNvPr id="6" name="Объект 5"/>
          <p:cNvSpPr>
            <a:spLocks noGrp="1"/>
          </p:cNvSpPr>
          <p:nvPr>
            <p:ph sz="quarter" idx="4"/>
          </p:nvPr>
        </p:nvSpPr>
        <p:spPr>
          <a:xfrm>
            <a:off x="4645081" y="1631071"/>
            <a:ext cx="4041974" cy="296314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4C492D-2315-489F-9846-AE0DE3F6476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8811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0D573A-1A25-4D57-B258-963AC4B5227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9777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C8CF3C-AE6F-447A-ACAD-EFE17395D59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98975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951" y="204936"/>
            <a:ext cx="3008801" cy="871809"/>
          </a:xfrm>
        </p:spPr>
        <p:txBody>
          <a:bodyPr anchor="b"/>
          <a:lstStyle>
            <a:lvl1pPr algn="l">
              <a:defRPr sz="2100" b="1"/>
            </a:lvl1pPr>
          </a:lstStyle>
          <a:p>
            <a:r>
              <a:rPr lang="ru-RU" smtClean="0"/>
              <a:t>Образец заголовка</a:t>
            </a:r>
            <a:endParaRPr lang="ru-RU"/>
          </a:p>
        </p:txBody>
      </p:sp>
      <p:sp>
        <p:nvSpPr>
          <p:cNvPr id="3" name="Объект 2"/>
          <p:cNvSpPr>
            <a:spLocks noGrp="1"/>
          </p:cNvSpPr>
          <p:nvPr>
            <p:ph idx="1"/>
          </p:nvPr>
        </p:nvSpPr>
        <p:spPr>
          <a:xfrm>
            <a:off x="3574949" y="204936"/>
            <a:ext cx="5112106" cy="4389277"/>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6951" y="1076745"/>
            <a:ext cx="3008801" cy="3517469"/>
          </a:xfrm>
        </p:spPr>
        <p:txBody>
          <a:bodyPr/>
          <a:lstStyle>
            <a:lvl1pPr marL="0" indent="0">
              <a:buNone/>
              <a:defRPr sz="1500"/>
            </a:lvl1pPr>
            <a:lvl2pPr marL="483809" indent="0">
              <a:buNone/>
              <a:defRPr sz="1300"/>
            </a:lvl2pPr>
            <a:lvl3pPr marL="967616" indent="0">
              <a:buNone/>
              <a:defRPr sz="1100"/>
            </a:lvl3pPr>
            <a:lvl4pPr marL="1451425" indent="0">
              <a:buNone/>
              <a:defRPr sz="1000"/>
            </a:lvl4pPr>
            <a:lvl5pPr marL="1935232" indent="0">
              <a:buNone/>
              <a:defRPr sz="1000"/>
            </a:lvl5pPr>
            <a:lvl6pPr marL="2419041" indent="0">
              <a:buNone/>
              <a:defRPr sz="1000"/>
            </a:lvl6pPr>
            <a:lvl7pPr marL="2902848" indent="0">
              <a:buNone/>
              <a:defRPr sz="1000"/>
            </a:lvl7pPr>
            <a:lvl8pPr marL="3386657" indent="0">
              <a:buNone/>
              <a:defRPr sz="1000"/>
            </a:lvl8pPr>
            <a:lvl9pPr marL="3870464"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7250D5-2B1F-4C6B-9D93-4F064E6612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1904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E277BE-481B-4FD9-B0AE-7E8B79C1657A}" type="datetime1">
              <a:rPr lang="ru-RU" smtClean="0"/>
              <a:pPr/>
              <a:t>03.07.2019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3817708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516" y="3599781"/>
            <a:ext cx="5486736" cy="424985"/>
          </a:xfrm>
        </p:spPr>
        <p:txBody>
          <a:bodyPr anchor="b"/>
          <a:lstStyle>
            <a:lvl1pPr algn="l">
              <a:defRPr sz="2100" b="1"/>
            </a:lvl1pPr>
          </a:lstStyle>
          <a:p>
            <a:r>
              <a:rPr lang="ru-RU" smtClean="0"/>
              <a:t>Образец заголовка</a:t>
            </a:r>
            <a:endParaRPr lang="ru-RU"/>
          </a:p>
        </p:txBody>
      </p:sp>
      <p:sp>
        <p:nvSpPr>
          <p:cNvPr id="3" name="Рисунок 2"/>
          <p:cNvSpPr>
            <a:spLocks noGrp="1"/>
          </p:cNvSpPr>
          <p:nvPr>
            <p:ph type="pic" idx="1"/>
          </p:nvPr>
        </p:nvSpPr>
        <p:spPr>
          <a:xfrm>
            <a:off x="1792516" y="460263"/>
            <a:ext cx="5486736" cy="3085765"/>
          </a:xfrm>
        </p:spPr>
        <p:txBody>
          <a:bodyPr/>
          <a:lstStyle>
            <a:lvl1pPr marL="0" indent="0">
              <a:buNone/>
              <a:defRPr sz="3400"/>
            </a:lvl1pPr>
            <a:lvl2pPr marL="483809" indent="0">
              <a:buNone/>
              <a:defRPr sz="3000"/>
            </a:lvl2pPr>
            <a:lvl3pPr marL="967616" indent="0">
              <a:buNone/>
              <a:defRPr sz="2500"/>
            </a:lvl3pPr>
            <a:lvl4pPr marL="1451425" indent="0">
              <a:buNone/>
              <a:defRPr sz="2100"/>
            </a:lvl4pPr>
            <a:lvl5pPr marL="1935232" indent="0">
              <a:buNone/>
              <a:defRPr sz="2100"/>
            </a:lvl5pPr>
            <a:lvl6pPr marL="2419041" indent="0">
              <a:buNone/>
              <a:defRPr sz="2100"/>
            </a:lvl6pPr>
            <a:lvl7pPr marL="2902848" indent="0">
              <a:buNone/>
              <a:defRPr sz="2100"/>
            </a:lvl7pPr>
            <a:lvl8pPr marL="3386657" indent="0">
              <a:buNone/>
              <a:defRPr sz="2100"/>
            </a:lvl8pPr>
            <a:lvl9pPr marL="3870464" indent="0">
              <a:buNone/>
              <a:defRPr sz="2100"/>
            </a:lvl9pPr>
          </a:lstStyle>
          <a:p>
            <a:pPr lvl="0"/>
            <a:endParaRPr lang="ru-RU" noProof="0" smtClean="0"/>
          </a:p>
        </p:txBody>
      </p:sp>
      <p:sp>
        <p:nvSpPr>
          <p:cNvPr id="4" name="Текст 3"/>
          <p:cNvSpPr>
            <a:spLocks noGrp="1"/>
          </p:cNvSpPr>
          <p:nvPr>
            <p:ph type="body" sz="half" idx="2"/>
          </p:nvPr>
        </p:nvSpPr>
        <p:spPr>
          <a:xfrm>
            <a:off x="1792516" y="4024764"/>
            <a:ext cx="5486736" cy="604722"/>
          </a:xfrm>
        </p:spPr>
        <p:txBody>
          <a:bodyPr/>
          <a:lstStyle>
            <a:lvl1pPr marL="0" indent="0">
              <a:buNone/>
              <a:defRPr sz="1500"/>
            </a:lvl1pPr>
            <a:lvl2pPr marL="483809" indent="0">
              <a:buNone/>
              <a:defRPr sz="1300"/>
            </a:lvl2pPr>
            <a:lvl3pPr marL="967616" indent="0">
              <a:buNone/>
              <a:defRPr sz="1100"/>
            </a:lvl3pPr>
            <a:lvl4pPr marL="1451425" indent="0">
              <a:buNone/>
              <a:defRPr sz="1000"/>
            </a:lvl4pPr>
            <a:lvl5pPr marL="1935232" indent="0">
              <a:buNone/>
              <a:defRPr sz="1000"/>
            </a:lvl5pPr>
            <a:lvl6pPr marL="2419041" indent="0">
              <a:buNone/>
              <a:defRPr sz="1000"/>
            </a:lvl6pPr>
            <a:lvl7pPr marL="2902848" indent="0">
              <a:buNone/>
              <a:defRPr sz="1000"/>
            </a:lvl7pPr>
            <a:lvl8pPr marL="3386657" indent="0">
              <a:buNone/>
              <a:defRPr sz="1000"/>
            </a:lvl8pPr>
            <a:lvl9pPr marL="3870464"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9BFA82-9D77-47B2-96C7-F2BB6FFF917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4041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B3EA62-AB08-442E-B983-1DA019EC7C6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11261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0786" y="206614"/>
            <a:ext cx="2056266" cy="438759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951" y="206614"/>
            <a:ext cx="6012562" cy="438759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79AA6B-82A9-444A-ADCB-DE8C51A2DC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97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91EC09-A101-4A34-82F7-F6166FE2AAF9}" type="datetime1">
              <a:rPr lang="ru-RU" smtClean="0">
                <a:solidFill>
                  <a:prstClr val="black">
                    <a:tint val="75000"/>
                  </a:prstClr>
                </a:solidFill>
              </a:rPr>
              <a:pPr/>
              <a:t>03.07.2019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1202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E277BE-481B-4FD9-B0AE-7E8B79C1657A}" type="datetime1">
              <a:rPr lang="ru-RU" smtClean="0">
                <a:solidFill>
                  <a:prstClr val="black">
                    <a:tint val="75000"/>
                  </a:prstClr>
                </a:solidFill>
              </a:rPr>
              <a:pPr/>
              <a:t>03.07.2019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3145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9917A4-E088-4C5F-86E6-C754B26E37CE}" type="datetime1">
              <a:rPr lang="ru-RU" smtClean="0">
                <a:solidFill>
                  <a:prstClr val="black">
                    <a:tint val="75000"/>
                  </a:prstClr>
                </a:solidFill>
              </a:rPr>
              <a:pPr/>
              <a:t>03.07.2019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1058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13B33B-94BB-46F1-ABAA-FBFF7C39A9F7}" type="datetime1">
              <a:rPr lang="ru-RU" smtClean="0">
                <a:solidFill>
                  <a:prstClr val="black">
                    <a:tint val="75000"/>
                  </a:prstClr>
                </a:solidFill>
              </a:rPr>
              <a:pPr/>
              <a:t>03.07.2019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4113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BCE6FA-1E5C-442E-BE00-2068D8EF5826}" type="datetime1">
              <a:rPr lang="ru-RU" smtClean="0">
                <a:solidFill>
                  <a:prstClr val="black">
                    <a:tint val="75000"/>
                  </a:prstClr>
                </a:solidFill>
              </a:rPr>
              <a:pPr/>
              <a:t>03.07.2019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7545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4DAFE2-3BC4-4F2A-AC5F-9E1BF51E9B1B}" type="datetime1">
              <a:rPr lang="ru-RU" smtClean="0">
                <a:solidFill>
                  <a:prstClr val="black">
                    <a:tint val="75000"/>
                  </a:prstClr>
                </a:solidFill>
              </a:rPr>
              <a:pPr/>
              <a:t>03.07.2019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90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4BC110-D748-4155-AA37-F52EE2D5D936}" type="datetime1">
              <a:rPr lang="ru-RU" smtClean="0">
                <a:solidFill>
                  <a:prstClr val="black">
                    <a:tint val="75000"/>
                  </a:prstClr>
                </a:solidFill>
              </a:rPr>
              <a:pPr/>
              <a:t>03.07.2019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660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3305179"/>
            <a:ext cx="7772400" cy="102155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98" indent="0">
              <a:buNone/>
              <a:defRPr sz="1600">
                <a:solidFill>
                  <a:schemeClr val="tx1">
                    <a:tint val="75000"/>
                  </a:schemeClr>
                </a:solidFill>
              </a:defRPr>
            </a:lvl3pPr>
            <a:lvl4pPr marL="1371598" indent="0">
              <a:buNone/>
              <a:defRPr sz="1400">
                <a:solidFill>
                  <a:schemeClr val="tx1">
                    <a:tint val="75000"/>
                  </a:schemeClr>
                </a:solidFill>
              </a:defRPr>
            </a:lvl4pPr>
            <a:lvl5pPr marL="1828796" indent="0">
              <a:buNone/>
              <a:defRPr sz="1400">
                <a:solidFill>
                  <a:schemeClr val="tx1">
                    <a:tint val="75000"/>
                  </a:schemeClr>
                </a:solidFill>
              </a:defRPr>
            </a:lvl5pPr>
            <a:lvl6pPr marL="2285996" indent="0">
              <a:buNone/>
              <a:defRPr sz="1400">
                <a:solidFill>
                  <a:schemeClr val="tx1">
                    <a:tint val="75000"/>
                  </a:schemeClr>
                </a:solidFill>
              </a:defRPr>
            </a:lvl6pPr>
            <a:lvl7pPr marL="2743194" indent="0">
              <a:buNone/>
              <a:defRPr sz="1400">
                <a:solidFill>
                  <a:schemeClr val="tx1">
                    <a:tint val="75000"/>
                  </a:schemeClr>
                </a:solidFill>
              </a:defRPr>
            </a:lvl7pPr>
            <a:lvl8pPr marL="3200394" indent="0">
              <a:buNone/>
              <a:defRPr sz="1400">
                <a:solidFill>
                  <a:schemeClr val="tx1">
                    <a:tint val="75000"/>
                  </a:schemeClr>
                </a:solidFill>
              </a:defRPr>
            </a:lvl8pPr>
            <a:lvl9pPr marL="3657592"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9917A4-E088-4C5F-86E6-C754B26E37CE}" type="datetime1">
              <a:rPr lang="ru-RU" smtClean="0"/>
              <a:pPr/>
              <a:t>03.07.2019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674456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29106A-12A5-4C08-A509-FF6AF21EB899}" type="datetime1">
              <a:rPr lang="ru-RU" smtClean="0">
                <a:solidFill>
                  <a:prstClr val="black">
                    <a:tint val="75000"/>
                  </a:prstClr>
                </a:solidFill>
              </a:rPr>
              <a:pPr/>
              <a:t>03.07.2019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605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287DAC-DB81-4AAB-ACBD-6BE7388296F2}" type="datetime1">
              <a:rPr lang="ru-RU" smtClean="0">
                <a:solidFill>
                  <a:prstClr val="black">
                    <a:tint val="75000"/>
                  </a:prstClr>
                </a:solidFill>
              </a:rPr>
              <a:pPr/>
              <a:t>03.07.2019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4854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A6E15C-BB23-4B29-92B8-6865D3F48305}" type="datetime1">
              <a:rPr lang="ru-RU" smtClean="0">
                <a:solidFill>
                  <a:prstClr val="black">
                    <a:tint val="75000"/>
                  </a:prstClr>
                </a:solidFill>
              </a:rPr>
              <a:pPr/>
              <a:t>03.07.2019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872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EFF66-0A77-4AC6-A1F0-3C000D032D1C}" type="datetime1">
              <a:rPr lang="ru-RU" smtClean="0">
                <a:solidFill>
                  <a:prstClr val="black">
                    <a:tint val="75000"/>
                  </a:prstClr>
                </a:solidFill>
              </a:rPr>
              <a:pPr/>
              <a:t>03.07.2019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0A35080-DA93-457F-8D82-0AEAB95A120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72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2"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13B33B-94BB-46F1-ABAA-FBFF7C39A9F7}" type="datetime1">
              <a:rPr lang="ru-RU" smtClean="0"/>
              <a:pPr/>
              <a:t>03.07.2019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80746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7"/>
            <a:ext cx="4040188" cy="479822"/>
          </a:xfrm>
        </p:spPr>
        <p:txBody>
          <a:bodyPr anchor="b"/>
          <a:lstStyle>
            <a:lvl1pPr marL="0" indent="0">
              <a:buNone/>
              <a:defRPr sz="2400" b="1"/>
            </a:lvl1pPr>
            <a:lvl2pPr marL="457200" indent="0">
              <a:buNone/>
              <a:defRPr sz="2000" b="1"/>
            </a:lvl2pPr>
            <a:lvl3pPr marL="914398" indent="0">
              <a:buNone/>
              <a:defRPr sz="1800" b="1"/>
            </a:lvl3pPr>
            <a:lvl4pPr marL="1371598"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7"/>
            <a:ext cx="4041775" cy="479822"/>
          </a:xfrm>
        </p:spPr>
        <p:txBody>
          <a:bodyPr anchor="b"/>
          <a:lstStyle>
            <a:lvl1pPr marL="0" indent="0">
              <a:buNone/>
              <a:defRPr sz="2400" b="1"/>
            </a:lvl1pPr>
            <a:lvl2pPr marL="457200" indent="0">
              <a:buNone/>
              <a:defRPr sz="2000" b="1"/>
            </a:lvl2pPr>
            <a:lvl3pPr marL="914398" indent="0">
              <a:buNone/>
              <a:defRPr sz="1800" b="1"/>
            </a:lvl3pPr>
            <a:lvl4pPr marL="1371598"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BCE6FA-1E5C-442E-BE00-2068D8EF5826}" type="datetime1">
              <a:rPr lang="ru-RU" smtClean="0"/>
              <a:pPr/>
              <a:t>03.07.2019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41496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4DAFE2-3BC4-4F2A-AC5F-9E1BF51E9B1B}" type="datetime1">
              <a:rPr lang="ru-RU" smtClean="0"/>
              <a:pPr/>
              <a:t>03.07.2019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398225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4BC110-D748-4155-AA37-F52EE2D5D936}" type="datetime1">
              <a:rPr lang="ru-RU" smtClean="0"/>
              <a:pPr/>
              <a:t>03.07.2019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16131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04787"/>
            <a:ext cx="3008312"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076328"/>
            <a:ext cx="3008312" cy="3518297"/>
          </a:xfrm>
        </p:spPr>
        <p:txBody>
          <a:bodyPr/>
          <a:lstStyle>
            <a:lvl1pPr marL="0" indent="0">
              <a:buNone/>
              <a:defRPr sz="1400"/>
            </a:lvl1pPr>
            <a:lvl2pPr marL="457200" indent="0">
              <a:buNone/>
              <a:defRPr sz="1200"/>
            </a:lvl2pPr>
            <a:lvl3pPr marL="914398" indent="0">
              <a:buNone/>
              <a:defRPr sz="1000"/>
            </a:lvl3pPr>
            <a:lvl4pPr marL="1371598" indent="0">
              <a:buNone/>
              <a:defRPr sz="1000"/>
            </a:lvl4pPr>
            <a:lvl5pPr marL="1828796" indent="0">
              <a:buNone/>
              <a:defRPr sz="1000"/>
            </a:lvl5pPr>
            <a:lvl6pPr marL="2285996" indent="0">
              <a:buNone/>
              <a:defRPr sz="1000"/>
            </a:lvl6pPr>
            <a:lvl7pPr marL="2743194" indent="0">
              <a:buNone/>
              <a:defRPr sz="1000"/>
            </a:lvl7pPr>
            <a:lvl8pPr marL="3200394" indent="0">
              <a:buNone/>
              <a:defRPr sz="1000"/>
            </a:lvl8pPr>
            <a:lvl9pPr marL="3657592"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29106A-12A5-4C08-A509-FF6AF21EB899}" type="datetime1">
              <a:rPr lang="ru-RU" smtClean="0"/>
              <a:pPr/>
              <a:t>03.07.2019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21871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398" indent="0">
              <a:buNone/>
              <a:defRPr sz="2400"/>
            </a:lvl3pPr>
            <a:lvl4pPr marL="1371598" indent="0">
              <a:buNone/>
              <a:defRPr sz="2000"/>
            </a:lvl4pPr>
            <a:lvl5pPr marL="1828796" indent="0">
              <a:buNone/>
              <a:defRPr sz="2000"/>
            </a:lvl5pPr>
            <a:lvl6pPr marL="2285996" indent="0">
              <a:buNone/>
              <a:defRPr sz="2000"/>
            </a:lvl6pPr>
            <a:lvl7pPr marL="2743194" indent="0">
              <a:buNone/>
              <a:defRPr sz="2000"/>
            </a:lvl7pPr>
            <a:lvl8pPr marL="3200394" indent="0">
              <a:buNone/>
              <a:defRPr sz="2000"/>
            </a:lvl8pPr>
            <a:lvl9pPr marL="3657592"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398" indent="0">
              <a:buNone/>
              <a:defRPr sz="1000"/>
            </a:lvl3pPr>
            <a:lvl4pPr marL="1371598" indent="0">
              <a:buNone/>
              <a:defRPr sz="1000"/>
            </a:lvl4pPr>
            <a:lvl5pPr marL="1828796" indent="0">
              <a:buNone/>
              <a:defRPr sz="1000"/>
            </a:lvl5pPr>
            <a:lvl6pPr marL="2285996" indent="0">
              <a:buNone/>
              <a:defRPr sz="1000"/>
            </a:lvl6pPr>
            <a:lvl7pPr marL="2743194" indent="0">
              <a:buNone/>
              <a:defRPr sz="1000"/>
            </a:lvl7pPr>
            <a:lvl8pPr marL="3200394" indent="0">
              <a:buNone/>
              <a:defRPr sz="1000"/>
            </a:lvl8pPr>
            <a:lvl9pPr marL="3657592"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B287DAC-DB81-4AAB-ACBD-6BE7388296F2}" type="datetime1">
              <a:rPr lang="ru-RU" smtClean="0"/>
              <a:pPr/>
              <a:t>03.07.2019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A35080-DA93-457F-8D82-0AEAB95A1203}" type="slidenum">
              <a:rPr lang="ru-RU" smtClean="0"/>
              <a:pPr/>
              <a:t>‹#›</a:t>
            </a:fld>
            <a:endParaRPr lang="ru-RU"/>
          </a:p>
        </p:txBody>
      </p:sp>
    </p:spTree>
    <p:extLst>
      <p:ext uri="{BB962C8B-B14F-4D97-AF65-F5344CB8AC3E}">
        <p14:creationId xmlns:p14="http://schemas.microsoft.com/office/powerpoint/2010/main" val="12496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5978"/>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2"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5"/>
            <a:ext cx="2133600" cy="273843"/>
          </a:xfrm>
          <a:prstGeom prst="rect">
            <a:avLst/>
          </a:prstGeom>
        </p:spPr>
        <p:txBody>
          <a:bodyPr vert="horz" lIns="91440" tIns="45720" rIns="91440" bIns="45720" rtlCol="0" anchor="ctr"/>
          <a:lstStyle>
            <a:lvl1pPr algn="l">
              <a:defRPr sz="1200">
                <a:solidFill>
                  <a:schemeClr val="tx1">
                    <a:tint val="75000"/>
                  </a:schemeClr>
                </a:solidFill>
              </a:defRPr>
            </a:lvl1pPr>
          </a:lstStyle>
          <a:p>
            <a:fld id="{9F3A0179-6548-4195-9C9B-E9BE97DF4D1C}" type="datetime1">
              <a:rPr lang="ru-RU" smtClean="0"/>
              <a:pPr/>
              <a:t>03.07.2019</a:t>
            </a:fld>
            <a:endParaRPr lang="ru-RU"/>
          </a:p>
        </p:txBody>
      </p:sp>
      <p:sp>
        <p:nvSpPr>
          <p:cNvPr id="5" name="Нижний колонтитул 4"/>
          <p:cNvSpPr>
            <a:spLocks noGrp="1"/>
          </p:cNvSpPr>
          <p:nvPr>
            <p:ph type="ftr" sz="quarter" idx="3"/>
          </p:nvPr>
        </p:nvSpPr>
        <p:spPr>
          <a:xfrm>
            <a:off x="3124201" y="4767265"/>
            <a:ext cx="2895600" cy="273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5"/>
            <a:ext cx="2133600" cy="273843"/>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080-DA93-457F-8D82-0AEAB95A1203}" type="slidenum">
              <a:rPr lang="ru-RU" smtClean="0"/>
              <a:pPr/>
              <a:t>‹#›</a:t>
            </a:fld>
            <a:endParaRPr lang="ru-RU"/>
          </a:p>
        </p:txBody>
      </p:sp>
    </p:spTree>
    <p:extLst>
      <p:ext uri="{BB962C8B-B14F-4D97-AF65-F5344CB8AC3E}">
        <p14:creationId xmlns:p14="http://schemas.microsoft.com/office/powerpoint/2010/main" val="56080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98"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3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3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98" indent="-228600" algn="l" defTabSz="9143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96"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96"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94"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94"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93"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92" indent="-228600" algn="l" defTabSz="9143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98" rtl="0" eaLnBrk="1" latinLnBrk="0" hangingPunct="1">
        <a:defRPr sz="1800" kern="1200">
          <a:solidFill>
            <a:schemeClr val="tx1"/>
          </a:solidFill>
          <a:latin typeface="+mn-lt"/>
          <a:ea typeface="+mn-ea"/>
          <a:cs typeface="+mn-cs"/>
        </a:defRPr>
      </a:lvl1pPr>
      <a:lvl2pPr marL="457200"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8" algn="l" defTabSz="914398" rtl="0" eaLnBrk="1" latinLnBrk="0" hangingPunct="1">
        <a:defRPr sz="1800" kern="1200">
          <a:solidFill>
            <a:schemeClr val="tx1"/>
          </a:solidFill>
          <a:latin typeface="+mn-lt"/>
          <a:ea typeface="+mn-ea"/>
          <a:cs typeface="+mn-cs"/>
        </a:defRPr>
      </a:lvl4pPr>
      <a:lvl5pPr marL="1828796" algn="l" defTabSz="914398" rtl="0" eaLnBrk="1" latinLnBrk="0" hangingPunct="1">
        <a:defRPr sz="1800" kern="1200">
          <a:solidFill>
            <a:schemeClr val="tx1"/>
          </a:solidFill>
          <a:latin typeface="+mn-lt"/>
          <a:ea typeface="+mn-ea"/>
          <a:cs typeface="+mn-cs"/>
        </a:defRPr>
      </a:lvl5pPr>
      <a:lvl6pPr marL="2285996" algn="l" defTabSz="914398" rtl="0" eaLnBrk="1" latinLnBrk="0" hangingPunct="1">
        <a:defRPr sz="1800" kern="1200">
          <a:solidFill>
            <a:schemeClr val="tx1"/>
          </a:solidFill>
          <a:latin typeface="+mn-lt"/>
          <a:ea typeface="+mn-ea"/>
          <a:cs typeface="+mn-cs"/>
        </a:defRPr>
      </a:lvl6pPr>
      <a:lvl7pPr marL="2743194" algn="l" defTabSz="914398" rtl="0" eaLnBrk="1" latinLnBrk="0" hangingPunct="1">
        <a:defRPr sz="1800" kern="1200">
          <a:solidFill>
            <a:schemeClr val="tx1"/>
          </a:solidFill>
          <a:latin typeface="+mn-lt"/>
          <a:ea typeface="+mn-ea"/>
          <a:cs typeface="+mn-cs"/>
        </a:defRPr>
      </a:lvl7pPr>
      <a:lvl8pPr marL="3200394" algn="l" defTabSz="914398" rtl="0" eaLnBrk="1" latinLnBrk="0" hangingPunct="1">
        <a:defRPr sz="1800" kern="1200">
          <a:solidFill>
            <a:schemeClr val="tx1"/>
          </a:solidFill>
          <a:latin typeface="+mn-lt"/>
          <a:ea typeface="+mn-ea"/>
          <a:cs typeface="+mn-cs"/>
        </a:defRPr>
      </a:lvl8pPr>
      <a:lvl9pPr marL="3657592" algn="l" defTabSz="91439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51" y="206617"/>
            <a:ext cx="8230104" cy="8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6951" y="1199366"/>
            <a:ext cx="8230104" cy="339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6948" y="4683241"/>
            <a:ext cx="2133544" cy="35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t" anchorCtr="0" compatLnSpc="1">
            <a:prstTxWarp prst="textNoShape">
              <a:avLst/>
            </a:prstTxWarp>
          </a:bodyPr>
          <a:lstStyle>
            <a:lvl1pPr defTabSz="816427">
              <a:defRPr sz="13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721" y="4683241"/>
            <a:ext cx="2894564" cy="35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t" anchorCtr="0" compatLnSpc="1">
            <a:prstTxWarp prst="textNoShape">
              <a:avLst/>
            </a:prstTxWarp>
          </a:bodyPr>
          <a:lstStyle>
            <a:lvl1pPr algn="ctr" defTabSz="816427">
              <a:defRPr sz="13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511" y="4683241"/>
            <a:ext cx="2133544" cy="35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8" tIns="40819" rIns="81638" bIns="40819" numCol="1" anchor="t" anchorCtr="0" compatLnSpc="1">
            <a:prstTxWarp prst="textNoShape">
              <a:avLst/>
            </a:prstTxWarp>
          </a:bodyPr>
          <a:lstStyle>
            <a:lvl1pPr algn="r" defTabSz="816427">
              <a:defRPr sz="1300" smtClean="0"/>
            </a:lvl1pPr>
          </a:lstStyle>
          <a:p>
            <a:pPr fontAlgn="base">
              <a:spcBef>
                <a:spcPct val="0"/>
              </a:spcBef>
              <a:spcAft>
                <a:spcPct val="0"/>
              </a:spcAft>
              <a:defRPr/>
            </a:pPr>
            <a:fld id="{32F75A5A-371C-4A70-9E49-D850F752E84E}"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94957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16427" rtl="0" eaLnBrk="0" fontAlgn="base" hangingPunct="0">
        <a:spcBef>
          <a:spcPct val="0"/>
        </a:spcBef>
        <a:spcAft>
          <a:spcPct val="0"/>
        </a:spcAft>
        <a:defRPr sz="3900">
          <a:solidFill>
            <a:schemeClr val="tx2"/>
          </a:solidFill>
          <a:latin typeface="+mj-lt"/>
          <a:ea typeface="+mj-ea"/>
          <a:cs typeface="+mj-cs"/>
        </a:defRPr>
      </a:lvl1pPr>
      <a:lvl2pPr algn="ctr" defTabSz="816427" rtl="0" eaLnBrk="0" fontAlgn="base" hangingPunct="0">
        <a:spcBef>
          <a:spcPct val="0"/>
        </a:spcBef>
        <a:spcAft>
          <a:spcPct val="0"/>
        </a:spcAft>
        <a:defRPr sz="3900">
          <a:solidFill>
            <a:schemeClr val="tx2"/>
          </a:solidFill>
          <a:latin typeface="Arial" charset="0"/>
        </a:defRPr>
      </a:lvl2pPr>
      <a:lvl3pPr algn="ctr" defTabSz="816427" rtl="0" eaLnBrk="0" fontAlgn="base" hangingPunct="0">
        <a:spcBef>
          <a:spcPct val="0"/>
        </a:spcBef>
        <a:spcAft>
          <a:spcPct val="0"/>
        </a:spcAft>
        <a:defRPr sz="3900">
          <a:solidFill>
            <a:schemeClr val="tx2"/>
          </a:solidFill>
          <a:latin typeface="Arial" charset="0"/>
        </a:defRPr>
      </a:lvl3pPr>
      <a:lvl4pPr algn="ctr" defTabSz="816427" rtl="0" eaLnBrk="0" fontAlgn="base" hangingPunct="0">
        <a:spcBef>
          <a:spcPct val="0"/>
        </a:spcBef>
        <a:spcAft>
          <a:spcPct val="0"/>
        </a:spcAft>
        <a:defRPr sz="3900">
          <a:solidFill>
            <a:schemeClr val="tx2"/>
          </a:solidFill>
          <a:latin typeface="Arial" charset="0"/>
        </a:defRPr>
      </a:lvl4pPr>
      <a:lvl5pPr algn="ctr" defTabSz="816427" rtl="0" eaLnBrk="0" fontAlgn="base" hangingPunct="0">
        <a:spcBef>
          <a:spcPct val="0"/>
        </a:spcBef>
        <a:spcAft>
          <a:spcPct val="0"/>
        </a:spcAft>
        <a:defRPr sz="3900">
          <a:solidFill>
            <a:schemeClr val="tx2"/>
          </a:solidFill>
          <a:latin typeface="Arial" charset="0"/>
        </a:defRPr>
      </a:lvl5pPr>
      <a:lvl6pPr marL="483809" algn="ctr" defTabSz="816427" rtl="0" fontAlgn="base">
        <a:spcBef>
          <a:spcPct val="0"/>
        </a:spcBef>
        <a:spcAft>
          <a:spcPct val="0"/>
        </a:spcAft>
        <a:defRPr sz="3900">
          <a:solidFill>
            <a:schemeClr val="tx2"/>
          </a:solidFill>
          <a:latin typeface="Arial" charset="0"/>
        </a:defRPr>
      </a:lvl6pPr>
      <a:lvl7pPr marL="967616" algn="ctr" defTabSz="816427" rtl="0" fontAlgn="base">
        <a:spcBef>
          <a:spcPct val="0"/>
        </a:spcBef>
        <a:spcAft>
          <a:spcPct val="0"/>
        </a:spcAft>
        <a:defRPr sz="3900">
          <a:solidFill>
            <a:schemeClr val="tx2"/>
          </a:solidFill>
          <a:latin typeface="Arial" charset="0"/>
        </a:defRPr>
      </a:lvl7pPr>
      <a:lvl8pPr marL="1451425" algn="ctr" defTabSz="816427" rtl="0" fontAlgn="base">
        <a:spcBef>
          <a:spcPct val="0"/>
        </a:spcBef>
        <a:spcAft>
          <a:spcPct val="0"/>
        </a:spcAft>
        <a:defRPr sz="3900">
          <a:solidFill>
            <a:schemeClr val="tx2"/>
          </a:solidFill>
          <a:latin typeface="Arial" charset="0"/>
        </a:defRPr>
      </a:lvl8pPr>
      <a:lvl9pPr marL="1935232" algn="ctr" defTabSz="816427" rtl="0" fontAlgn="base">
        <a:spcBef>
          <a:spcPct val="0"/>
        </a:spcBef>
        <a:spcAft>
          <a:spcPct val="0"/>
        </a:spcAft>
        <a:defRPr sz="3900">
          <a:solidFill>
            <a:schemeClr val="tx2"/>
          </a:solidFill>
          <a:latin typeface="Arial" charset="0"/>
        </a:defRPr>
      </a:lvl9pPr>
    </p:titleStyle>
    <p:bodyStyle>
      <a:lvl1pPr marL="305738" indent="-305738" algn="l" defTabSz="816427" rtl="0" eaLnBrk="0" fontAlgn="base" hangingPunct="0">
        <a:spcBef>
          <a:spcPct val="20000"/>
        </a:spcBef>
        <a:spcAft>
          <a:spcPct val="0"/>
        </a:spcAft>
        <a:buChar char="•"/>
        <a:defRPr sz="2900">
          <a:solidFill>
            <a:schemeClr val="tx1"/>
          </a:solidFill>
          <a:latin typeface="+mn-lt"/>
          <a:ea typeface="+mn-ea"/>
          <a:cs typeface="+mn-cs"/>
        </a:defRPr>
      </a:lvl1pPr>
      <a:lvl2pPr marL="663556" indent="-255344" algn="l" defTabSz="816427" rtl="0" eaLnBrk="0" fontAlgn="base" hangingPunct="0">
        <a:spcBef>
          <a:spcPct val="20000"/>
        </a:spcBef>
        <a:spcAft>
          <a:spcPct val="0"/>
        </a:spcAft>
        <a:buChar char="–"/>
        <a:defRPr sz="2500">
          <a:solidFill>
            <a:schemeClr val="tx1"/>
          </a:solidFill>
          <a:latin typeface="+mn-lt"/>
        </a:defRPr>
      </a:lvl2pPr>
      <a:lvl3pPr marL="1019693" indent="-203268" algn="l" defTabSz="816427" rtl="0" eaLnBrk="0" fontAlgn="base" hangingPunct="0">
        <a:spcBef>
          <a:spcPct val="20000"/>
        </a:spcBef>
        <a:spcAft>
          <a:spcPct val="0"/>
        </a:spcAft>
        <a:buChar char="•"/>
        <a:defRPr sz="2100">
          <a:solidFill>
            <a:schemeClr val="tx1"/>
          </a:solidFill>
          <a:latin typeface="+mn-lt"/>
        </a:defRPr>
      </a:lvl3pPr>
      <a:lvl4pPr marL="1427907" indent="-203268" algn="l" defTabSz="816427" rtl="0" eaLnBrk="0" fontAlgn="base" hangingPunct="0">
        <a:spcBef>
          <a:spcPct val="20000"/>
        </a:spcBef>
        <a:spcAft>
          <a:spcPct val="0"/>
        </a:spcAft>
        <a:buChar char="–"/>
        <a:defRPr sz="1800">
          <a:solidFill>
            <a:schemeClr val="tx1"/>
          </a:solidFill>
          <a:latin typeface="+mn-lt"/>
        </a:defRPr>
      </a:lvl4pPr>
      <a:lvl5pPr marL="1836119" indent="-203268" algn="l" defTabSz="816427" rtl="0" eaLnBrk="0" fontAlgn="base" hangingPunct="0">
        <a:spcBef>
          <a:spcPct val="20000"/>
        </a:spcBef>
        <a:spcAft>
          <a:spcPct val="0"/>
        </a:spcAft>
        <a:buChar char="»"/>
        <a:defRPr sz="1800">
          <a:solidFill>
            <a:schemeClr val="tx1"/>
          </a:solidFill>
          <a:latin typeface="+mn-lt"/>
        </a:defRPr>
      </a:lvl5pPr>
      <a:lvl6pPr marL="2319928" indent="-203268" algn="l" defTabSz="816427" rtl="0" fontAlgn="base">
        <a:spcBef>
          <a:spcPct val="20000"/>
        </a:spcBef>
        <a:spcAft>
          <a:spcPct val="0"/>
        </a:spcAft>
        <a:buChar char="»"/>
        <a:defRPr sz="1800">
          <a:solidFill>
            <a:schemeClr val="tx1"/>
          </a:solidFill>
          <a:latin typeface="+mn-lt"/>
        </a:defRPr>
      </a:lvl6pPr>
      <a:lvl7pPr marL="2803735" indent="-203268" algn="l" defTabSz="816427" rtl="0" fontAlgn="base">
        <a:spcBef>
          <a:spcPct val="20000"/>
        </a:spcBef>
        <a:spcAft>
          <a:spcPct val="0"/>
        </a:spcAft>
        <a:buChar char="»"/>
        <a:defRPr sz="1800">
          <a:solidFill>
            <a:schemeClr val="tx1"/>
          </a:solidFill>
          <a:latin typeface="+mn-lt"/>
        </a:defRPr>
      </a:lvl7pPr>
      <a:lvl8pPr marL="3287544" indent="-203268" algn="l" defTabSz="816427" rtl="0" fontAlgn="base">
        <a:spcBef>
          <a:spcPct val="20000"/>
        </a:spcBef>
        <a:spcAft>
          <a:spcPct val="0"/>
        </a:spcAft>
        <a:buChar char="»"/>
        <a:defRPr sz="1800">
          <a:solidFill>
            <a:schemeClr val="tx1"/>
          </a:solidFill>
          <a:latin typeface="+mn-lt"/>
        </a:defRPr>
      </a:lvl8pPr>
      <a:lvl9pPr marL="3771351" indent="-203268" algn="l" defTabSz="816427" rtl="0" fontAlgn="base">
        <a:spcBef>
          <a:spcPct val="20000"/>
        </a:spcBef>
        <a:spcAft>
          <a:spcPct val="0"/>
        </a:spcAft>
        <a:buChar char="»"/>
        <a:defRPr sz="1800">
          <a:solidFill>
            <a:schemeClr val="tx1"/>
          </a:solidFill>
          <a:latin typeface="+mn-lt"/>
        </a:defRPr>
      </a:lvl9pPr>
    </p:bodyStyle>
    <p:otherStyle>
      <a:defPPr>
        <a:defRPr lang="ru-RU"/>
      </a:defPPr>
      <a:lvl1pPr marL="0" algn="l" defTabSz="967616" rtl="0" eaLnBrk="1" latinLnBrk="0" hangingPunct="1">
        <a:defRPr sz="1900" kern="1200">
          <a:solidFill>
            <a:schemeClr val="tx1"/>
          </a:solidFill>
          <a:latin typeface="+mn-lt"/>
          <a:ea typeface="+mn-ea"/>
          <a:cs typeface="+mn-cs"/>
        </a:defRPr>
      </a:lvl1pPr>
      <a:lvl2pPr marL="483809" algn="l" defTabSz="967616" rtl="0" eaLnBrk="1" latinLnBrk="0" hangingPunct="1">
        <a:defRPr sz="1900" kern="1200">
          <a:solidFill>
            <a:schemeClr val="tx1"/>
          </a:solidFill>
          <a:latin typeface="+mn-lt"/>
          <a:ea typeface="+mn-ea"/>
          <a:cs typeface="+mn-cs"/>
        </a:defRPr>
      </a:lvl2pPr>
      <a:lvl3pPr marL="967616" algn="l" defTabSz="967616" rtl="0" eaLnBrk="1" latinLnBrk="0" hangingPunct="1">
        <a:defRPr sz="1900" kern="1200">
          <a:solidFill>
            <a:schemeClr val="tx1"/>
          </a:solidFill>
          <a:latin typeface="+mn-lt"/>
          <a:ea typeface="+mn-ea"/>
          <a:cs typeface="+mn-cs"/>
        </a:defRPr>
      </a:lvl3pPr>
      <a:lvl4pPr marL="1451425" algn="l" defTabSz="967616" rtl="0" eaLnBrk="1" latinLnBrk="0" hangingPunct="1">
        <a:defRPr sz="1900" kern="1200">
          <a:solidFill>
            <a:schemeClr val="tx1"/>
          </a:solidFill>
          <a:latin typeface="+mn-lt"/>
          <a:ea typeface="+mn-ea"/>
          <a:cs typeface="+mn-cs"/>
        </a:defRPr>
      </a:lvl4pPr>
      <a:lvl5pPr marL="1935232" algn="l" defTabSz="967616" rtl="0" eaLnBrk="1" latinLnBrk="0" hangingPunct="1">
        <a:defRPr sz="1900" kern="1200">
          <a:solidFill>
            <a:schemeClr val="tx1"/>
          </a:solidFill>
          <a:latin typeface="+mn-lt"/>
          <a:ea typeface="+mn-ea"/>
          <a:cs typeface="+mn-cs"/>
        </a:defRPr>
      </a:lvl5pPr>
      <a:lvl6pPr marL="2419041" algn="l" defTabSz="967616" rtl="0" eaLnBrk="1" latinLnBrk="0" hangingPunct="1">
        <a:defRPr sz="1900" kern="1200">
          <a:solidFill>
            <a:schemeClr val="tx1"/>
          </a:solidFill>
          <a:latin typeface="+mn-lt"/>
          <a:ea typeface="+mn-ea"/>
          <a:cs typeface="+mn-cs"/>
        </a:defRPr>
      </a:lvl6pPr>
      <a:lvl7pPr marL="2902848" algn="l" defTabSz="967616" rtl="0" eaLnBrk="1" latinLnBrk="0" hangingPunct="1">
        <a:defRPr sz="1900" kern="1200">
          <a:solidFill>
            <a:schemeClr val="tx1"/>
          </a:solidFill>
          <a:latin typeface="+mn-lt"/>
          <a:ea typeface="+mn-ea"/>
          <a:cs typeface="+mn-cs"/>
        </a:defRPr>
      </a:lvl7pPr>
      <a:lvl8pPr marL="3386657" algn="l" defTabSz="967616" rtl="0" eaLnBrk="1" latinLnBrk="0" hangingPunct="1">
        <a:defRPr sz="1900" kern="1200">
          <a:solidFill>
            <a:schemeClr val="tx1"/>
          </a:solidFill>
          <a:latin typeface="+mn-lt"/>
          <a:ea typeface="+mn-ea"/>
          <a:cs typeface="+mn-cs"/>
        </a:defRPr>
      </a:lvl8pPr>
      <a:lvl9pPr marL="3870464" algn="l" defTabSz="96761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F3A0179-6548-4195-9C9B-E9BE97DF4D1C}" type="datetime1">
              <a:rPr lang="ru-RU" smtClean="0">
                <a:solidFill>
                  <a:prstClr val="black">
                    <a:tint val="75000"/>
                  </a:prstClr>
                </a:solidFill>
              </a:rPr>
              <a:pPr defTabSz="914400"/>
              <a:t>03.07.2019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A35080-DA93-457F-8D82-0AEAB95A1203}"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27390387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2.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g"/></Relationships>
</file>

<file path=ppt/slides/_rels/slide1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1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image" Target="../media/image85.emf"/><Relationship Id="rId3" Type="http://schemas.openxmlformats.org/officeDocument/2006/relationships/image" Target="../media/image2.jpeg"/><Relationship Id="rId7" Type="http://schemas.openxmlformats.org/officeDocument/2006/relationships/image" Target="../media/image79.emf"/><Relationship Id="rId12" Type="http://schemas.openxmlformats.org/officeDocument/2006/relationships/image" Target="../media/image8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8.emf"/><Relationship Id="rId11" Type="http://schemas.openxmlformats.org/officeDocument/2006/relationships/image" Target="../media/image83.emf"/><Relationship Id="rId5" Type="http://schemas.openxmlformats.org/officeDocument/2006/relationships/image" Target="../media/image77.emf"/><Relationship Id="rId15" Type="http://schemas.openxmlformats.org/officeDocument/2006/relationships/image" Target="../media/image87.jpeg"/><Relationship Id="rId10"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image" Target="../media/image81.emf"/><Relationship Id="rId14" Type="http://schemas.openxmlformats.org/officeDocument/2006/relationships/image" Target="../media/image86.jpeg"/></Relationships>
</file>

<file path=ppt/slides/_rels/slide2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18" Type="http://schemas.openxmlformats.org/officeDocument/2006/relationships/image" Target="../media/image109.png"/><Relationship Id="rId3" Type="http://schemas.openxmlformats.org/officeDocument/2006/relationships/image" Target="../media/image2.jpeg"/><Relationship Id="rId21" Type="http://schemas.openxmlformats.org/officeDocument/2006/relationships/image" Target="../media/image111.jpeg"/><Relationship Id="rId7" Type="http://schemas.openxmlformats.org/officeDocument/2006/relationships/image" Target="../media/image98.jpeg"/><Relationship Id="rId12" Type="http://schemas.openxmlformats.org/officeDocument/2006/relationships/image" Target="../media/image103.png"/><Relationship Id="rId17" Type="http://schemas.openxmlformats.org/officeDocument/2006/relationships/image" Target="../media/image108.jpeg"/><Relationship Id="rId2" Type="http://schemas.openxmlformats.org/officeDocument/2006/relationships/notesSlide" Target="../notesSlides/notesSlide8.xml"/><Relationship Id="rId16" Type="http://schemas.openxmlformats.org/officeDocument/2006/relationships/image" Target="../media/image107.jpeg"/><Relationship Id="rId20" Type="http://schemas.openxmlformats.org/officeDocument/2006/relationships/hyperlink" Target="https://www.google.ru/url?sa=i&amp;rct=j&amp;q=&amp;esrc=s&amp;source=images&amp;cd=&amp;cad=rja&amp;uact=8&amp;ved=2ahUKEwjYysTm-IzeAhWGWywKHSLSCNsQjRx6BAgBEAU&amp;url=https://opo-sng.ru/ob-organizatsii/partnery.php&amp;psig=AOvVaw2qn-xbWtW6Sl7KoknM_9Cw&amp;ust=1539847417104741" TargetMode="External"/><Relationship Id="rId1" Type="http://schemas.openxmlformats.org/officeDocument/2006/relationships/slideLayout" Target="../slideLayouts/slideLayout13.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jpeg"/><Relationship Id="rId15" Type="http://schemas.openxmlformats.org/officeDocument/2006/relationships/image" Target="../media/image106.jpeg"/><Relationship Id="rId10" Type="http://schemas.openxmlformats.org/officeDocument/2006/relationships/image" Target="../media/image101.jpeg"/><Relationship Id="rId19" Type="http://schemas.openxmlformats.org/officeDocument/2006/relationships/image" Target="../media/image110.jpeg"/><Relationship Id="rId4" Type="http://schemas.openxmlformats.org/officeDocument/2006/relationships/image" Target="../media/image95.jpeg"/><Relationship Id="rId9" Type="http://schemas.openxmlformats.org/officeDocument/2006/relationships/image" Target="../media/image100.png"/><Relationship Id="rId14" Type="http://schemas.openxmlformats.org/officeDocument/2006/relationships/image" Target="../media/image10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4.jpeg"/><Relationship Id="rId5" Type="http://schemas.openxmlformats.org/officeDocument/2006/relationships/image" Target="../media/image113.png"/><Relationship Id="rId4" Type="http://schemas.openxmlformats.org/officeDocument/2006/relationships/image" Target="../media/image112.jpeg"/></Relationships>
</file>

<file path=ppt/slides/_rels/slide26.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3.png"/><Relationship Id="rId3" Type="http://schemas.openxmlformats.org/officeDocument/2006/relationships/image" Target="../media/image2.jpeg"/><Relationship Id="rId7" Type="http://schemas.openxmlformats.org/officeDocument/2006/relationships/image" Target="../media/image118.jpeg"/><Relationship Id="rId12" Type="http://schemas.openxmlformats.org/officeDocument/2006/relationships/image" Target="../media/image1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7.jpeg"/><Relationship Id="rId11" Type="http://schemas.openxmlformats.org/officeDocument/2006/relationships/image" Target="../media/image88.jpeg"/><Relationship Id="rId5" Type="http://schemas.openxmlformats.org/officeDocument/2006/relationships/image" Target="../media/image116.jpeg"/><Relationship Id="rId10" Type="http://schemas.openxmlformats.org/officeDocument/2006/relationships/image" Target="../media/image121.emf"/><Relationship Id="rId4" Type="http://schemas.openxmlformats.org/officeDocument/2006/relationships/image" Target="../media/image115.emf"/><Relationship Id="rId9" Type="http://schemas.openxmlformats.org/officeDocument/2006/relationships/image" Target="../media/image120.jpeg"/><Relationship Id="rId14" Type="http://schemas.openxmlformats.org/officeDocument/2006/relationships/image" Target="../media/image124.jpeg"/></Relationships>
</file>

<file path=ppt/slides/_rels/slide2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28.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27.jpeg"/><Relationship Id="rId7" Type="http://schemas.openxmlformats.org/officeDocument/2006/relationships/image" Target="../media/image131.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7.emf"/><Relationship Id="rId18" Type="http://schemas.openxmlformats.org/officeDocument/2006/relationships/image" Target="../media/image42.emf"/><Relationship Id="rId3" Type="http://schemas.openxmlformats.org/officeDocument/2006/relationships/notesSlide" Target="../notesSlides/notesSlide3.xml"/><Relationship Id="rId21" Type="http://schemas.openxmlformats.org/officeDocument/2006/relationships/image" Target="../media/image45.emf"/><Relationship Id="rId7" Type="http://schemas.openxmlformats.org/officeDocument/2006/relationships/image" Target="../media/image31.jpeg"/><Relationship Id="rId12" Type="http://schemas.openxmlformats.org/officeDocument/2006/relationships/image" Target="../media/image36.emf"/><Relationship Id="rId17" Type="http://schemas.openxmlformats.org/officeDocument/2006/relationships/image" Target="../media/image41.emf"/><Relationship Id="rId2" Type="http://schemas.openxmlformats.org/officeDocument/2006/relationships/slideLayout" Target="../slideLayouts/slideLayout13.xml"/><Relationship Id="rId16" Type="http://schemas.openxmlformats.org/officeDocument/2006/relationships/image" Target="../media/image40.emf"/><Relationship Id="rId20" Type="http://schemas.openxmlformats.org/officeDocument/2006/relationships/image" Target="../media/image44.emf"/><Relationship Id="rId1" Type="http://schemas.openxmlformats.org/officeDocument/2006/relationships/vmlDrawing" Target="../drawings/vmlDrawing1.vml"/><Relationship Id="rId6" Type="http://schemas.openxmlformats.org/officeDocument/2006/relationships/image" Target="../media/image30.jpeg"/><Relationship Id="rId11" Type="http://schemas.openxmlformats.org/officeDocument/2006/relationships/image" Target="../media/image35.emf"/><Relationship Id="rId5" Type="http://schemas.openxmlformats.org/officeDocument/2006/relationships/image" Target="../media/image29.jpeg"/><Relationship Id="rId15" Type="http://schemas.openxmlformats.org/officeDocument/2006/relationships/image" Target="../media/image39.emf"/><Relationship Id="rId23" Type="http://schemas.openxmlformats.org/officeDocument/2006/relationships/image" Target="../media/image28.emf"/><Relationship Id="rId10" Type="http://schemas.openxmlformats.org/officeDocument/2006/relationships/image" Target="../media/image34.emf"/><Relationship Id="rId19" Type="http://schemas.openxmlformats.org/officeDocument/2006/relationships/image" Target="../media/image43.emf"/><Relationship Id="rId4" Type="http://schemas.openxmlformats.org/officeDocument/2006/relationships/image" Target="../media/image2.jpeg"/><Relationship Id="rId9" Type="http://schemas.openxmlformats.org/officeDocument/2006/relationships/image" Target="../media/image33.emf"/><Relationship Id="rId14" Type="http://schemas.openxmlformats.org/officeDocument/2006/relationships/image" Target="../media/image38.emf"/><Relationship Id="rId22"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Podl_osnova_bez_LOGO.jpg"/>
          <p:cNvPicPr>
            <a:picLocks noChangeAspect="1"/>
          </p:cNvPicPr>
          <p:nvPr/>
        </p:nvPicPr>
        <p:blipFill>
          <a:blip r:embed="rId2" cstate="print"/>
          <a:stretch>
            <a:fillRect/>
          </a:stretch>
        </p:blipFill>
        <p:spPr>
          <a:xfrm>
            <a:off x="0" y="0"/>
            <a:ext cx="9144000" cy="5139884"/>
          </a:xfrm>
          <a:prstGeom prst="rect">
            <a:avLst/>
          </a:prstGeom>
        </p:spPr>
      </p:pic>
      <p:sp>
        <p:nvSpPr>
          <p:cNvPr id="2051" name="Rectangle 13"/>
          <p:cNvSpPr>
            <a:spLocks noChangeArrowheads="1"/>
          </p:cNvSpPr>
          <p:nvPr/>
        </p:nvSpPr>
        <p:spPr bwMode="auto">
          <a:xfrm>
            <a:off x="3810143" y="4476629"/>
            <a:ext cx="1523720" cy="666874"/>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62" tIns="48381" rIns="96762" bIns="48381" anchor="ctr"/>
          <a:lstStyle>
            <a:lvl1pPr defTabSz="771525" eaLnBrk="0" hangingPunct="0">
              <a:defRPr sz="1500">
                <a:solidFill>
                  <a:schemeClr val="tx1"/>
                </a:solidFill>
                <a:latin typeface="Arial" charset="0"/>
              </a:defRPr>
            </a:lvl1pPr>
            <a:lvl2pPr marL="742950" indent="-285750" defTabSz="771525" eaLnBrk="0" hangingPunct="0">
              <a:defRPr sz="1500">
                <a:solidFill>
                  <a:schemeClr val="tx1"/>
                </a:solidFill>
                <a:latin typeface="Arial" charset="0"/>
              </a:defRPr>
            </a:lvl2pPr>
            <a:lvl3pPr marL="1143000" indent="-228600" defTabSz="771525" eaLnBrk="0" hangingPunct="0">
              <a:defRPr sz="1500">
                <a:solidFill>
                  <a:schemeClr val="tx1"/>
                </a:solidFill>
                <a:latin typeface="Arial" charset="0"/>
              </a:defRPr>
            </a:lvl3pPr>
            <a:lvl4pPr marL="1600200" indent="-228600" defTabSz="771525" eaLnBrk="0" hangingPunct="0">
              <a:defRPr sz="1500">
                <a:solidFill>
                  <a:schemeClr val="tx1"/>
                </a:solidFill>
                <a:latin typeface="Arial" charset="0"/>
              </a:defRPr>
            </a:lvl4pPr>
            <a:lvl5pPr marL="2057400" indent="-228600" defTabSz="771525" eaLnBrk="0" hangingPunct="0">
              <a:defRPr sz="1500">
                <a:solidFill>
                  <a:schemeClr val="tx1"/>
                </a:solidFill>
                <a:latin typeface="Arial" charset="0"/>
              </a:defRPr>
            </a:lvl5pPr>
            <a:lvl6pPr marL="2514600" indent="-228600" defTabSz="771525" eaLnBrk="0" fontAlgn="base" hangingPunct="0">
              <a:spcBef>
                <a:spcPct val="0"/>
              </a:spcBef>
              <a:spcAft>
                <a:spcPct val="0"/>
              </a:spcAft>
              <a:defRPr sz="1500">
                <a:solidFill>
                  <a:schemeClr val="tx1"/>
                </a:solidFill>
                <a:latin typeface="Arial" charset="0"/>
              </a:defRPr>
            </a:lvl6pPr>
            <a:lvl7pPr marL="2971800" indent="-228600" defTabSz="771525" eaLnBrk="0" fontAlgn="base" hangingPunct="0">
              <a:spcBef>
                <a:spcPct val="0"/>
              </a:spcBef>
              <a:spcAft>
                <a:spcPct val="0"/>
              </a:spcAft>
              <a:defRPr sz="1500">
                <a:solidFill>
                  <a:schemeClr val="tx1"/>
                </a:solidFill>
                <a:latin typeface="Arial" charset="0"/>
              </a:defRPr>
            </a:lvl7pPr>
            <a:lvl8pPr marL="3429000" indent="-228600" defTabSz="771525" eaLnBrk="0" fontAlgn="base" hangingPunct="0">
              <a:spcBef>
                <a:spcPct val="0"/>
              </a:spcBef>
              <a:spcAft>
                <a:spcPct val="0"/>
              </a:spcAft>
              <a:defRPr sz="1500">
                <a:solidFill>
                  <a:schemeClr val="tx1"/>
                </a:solidFill>
                <a:latin typeface="Arial" charset="0"/>
              </a:defRPr>
            </a:lvl8pPr>
            <a:lvl9pPr marL="3886200" indent="-228600" defTabSz="771525" eaLnBrk="0" fontAlgn="base" hangingPunct="0">
              <a:spcBef>
                <a:spcPct val="0"/>
              </a:spcBef>
              <a:spcAft>
                <a:spcPct val="0"/>
              </a:spcAft>
              <a:defRPr sz="1500">
                <a:solidFill>
                  <a:schemeClr val="tx1"/>
                </a:solidFill>
                <a:latin typeface="Arial" charset="0"/>
              </a:defRPr>
            </a:lvl9pPr>
          </a:lstStyle>
          <a:p>
            <a:pPr algn="ctr" eaLnBrk="1" hangingPunct="1"/>
            <a:r>
              <a:rPr lang="ru-RU" altLang="ru-RU" b="1" dirty="0" smtClean="0">
                <a:solidFill>
                  <a:schemeClr val="bg1"/>
                </a:solidFill>
              </a:rPr>
              <a:t>2019</a:t>
            </a:r>
            <a:endParaRPr lang="ru-RU" altLang="ru-RU" b="1" dirty="0">
              <a:solidFill>
                <a:schemeClr val="bg1"/>
              </a:solidFill>
            </a:endParaRPr>
          </a:p>
        </p:txBody>
      </p:sp>
      <p:sp>
        <p:nvSpPr>
          <p:cNvPr id="2053" name="Rectangle 5"/>
          <p:cNvSpPr>
            <a:spLocks noChangeArrowheads="1"/>
          </p:cNvSpPr>
          <p:nvPr/>
        </p:nvSpPr>
        <p:spPr bwMode="auto">
          <a:xfrm>
            <a:off x="3203851" y="3579862"/>
            <a:ext cx="27363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8" tIns="40819" rIns="81638" bIns="40819"/>
          <a:lstStyle>
            <a:lvl1pPr defTabSz="771525" eaLnBrk="0" hangingPunct="0">
              <a:defRPr sz="1500">
                <a:solidFill>
                  <a:schemeClr val="tx1"/>
                </a:solidFill>
                <a:latin typeface="Arial" charset="0"/>
              </a:defRPr>
            </a:lvl1pPr>
            <a:lvl2pPr marL="742950" indent="-285750" defTabSz="771525" eaLnBrk="0" hangingPunct="0">
              <a:defRPr sz="1500">
                <a:solidFill>
                  <a:schemeClr val="tx1"/>
                </a:solidFill>
                <a:latin typeface="Arial" charset="0"/>
              </a:defRPr>
            </a:lvl2pPr>
            <a:lvl3pPr marL="1143000" indent="-228600" defTabSz="771525" eaLnBrk="0" hangingPunct="0">
              <a:defRPr sz="1500">
                <a:solidFill>
                  <a:schemeClr val="tx1"/>
                </a:solidFill>
                <a:latin typeface="Arial" charset="0"/>
              </a:defRPr>
            </a:lvl3pPr>
            <a:lvl4pPr marL="1600200" indent="-228600" defTabSz="771525" eaLnBrk="0" hangingPunct="0">
              <a:defRPr sz="1500">
                <a:solidFill>
                  <a:schemeClr val="tx1"/>
                </a:solidFill>
                <a:latin typeface="Arial" charset="0"/>
              </a:defRPr>
            </a:lvl4pPr>
            <a:lvl5pPr marL="2057400" indent="-228600" defTabSz="771525" eaLnBrk="0" hangingPunct="0">
              <a:defRPr sz="1500">
                <a:solidFill>
                  <a:schemeClr val="tx1"/>
                </a:solidFill>
                <a:latin typeface="Arial" charset="0"/>
              </a:defRPr>
            </a:lvl5pPr>
            <a:lvl6pPr marL="2514600" indent="-228600" defTabSz="771525" eaLnBrk="0" fontAlgn="base" hangingPunct="0">
              <a:spcBef>
                <a:spcPct val="0"/>
              </a:spcBef>
              <a:spcAft>
                <a:spcPct val="0"/>
              </a:spcAft>
              <a:defRPr sz="1500">
                <a:solidFill>
                  <a:schemeClr val="tx1"/>
                </a:solidFill>
                <a:latin typeface="Arial" charset="0"/>
              </a:defRPr>
            </a:lvl6pPr>
            <a:lvl7pPr marL="2971800" indent="-228600" defTabSz="771525" eaLnBrk="0" fontAlgn="base" hangingPunct="0">
              <a:spcBef>
                <a:spcPct val="0"/>
              </a:spcBef>
              <a:spcAft>
                <a:spcPct val="0"/>
              </a:spcAft>
              <a:defRPr sz="1500">
                <a:solidFill>
                  <a:schemeClr val="tx1"/>
                </a:solidFill>
                <a:latin typeface="Arial" charset="0"/>
              </a:defRPr>
            </a:lvl7pPr>
            <a:lvl8pPr marL="3429000" indent="-228600" defTabSz="771525" eaLnBrk="0" fontAlgn="base" hangingPunct="0">
              <a:spcBef>
                <a:spcPct val="0"/>
              </a:spcBef>
              <a:spcAft>
                <a:spcPct val="0"/>
              </a:spcAft>
              <a:defRPr sz="1500">
                <a:solidFill>
                  <a:schemeClr val="tx1"/>
                </a:solidFill>
                <a:latin typeface="Arial" charset="0"/>
              </a:defRPr>
            </a:lvl8pPr>
            <a:lvl9pPr marL="3886200" indent="-228600" defTabSz="771525" eaLnBrk="0" fontAlgn="base" hangingPunct="0">
              <a:spcBef>
                <a:spcPct val="0"/>
              </a:spcBef>
              <a:spcAft>
                <a:spcPct val="0"/>
              </a:spcAft>
              <a:defRPr sz="1500">
                <a:solidFill>
                  <a:schemeClr val="tx1"/>
                </a:solidFill>
                <a:latin typeface="Arial" charset="0"/>
              </a:defRPr>
            </a:lvl9pPr>
          </a:lstStyle>
          <a:p>
            <a:pPr algn="ctr" eaLnBrk="1" hangingPunct="1">
              <a:spcBef>
                <a:spcPct val="20000"/>
              </a:spcBef>
            </a:pPr>
            <a:r>
              <a:rPr lang="en-US" altLang="ru-RU" sz="2000" b="1" dirty="0">
                <a:solidFill>
                  <a:schemeClr val="tx1">
                    <a:lumMod val="50000"/>
                    <a:lumOff val="50000"/>
                  </a:schemeClr>
                </a:solidFill>
              </a:rPr>
              <a:t>P. </a:t>
            </a:r>
            <a:r>
              <a:rPr lang="en-US" altLang="ru-RU" sz="2000" b="1" dirty="0" err="1">
                <a:solidFill>
                  <a:schemeClr val="tx1">
                    <a:lumMod val="50000"/>
                    <a:lumOff val="50000"/>
                  </a:schemeClr>
                </a:solidFill>
              </a:rPr>
              <a:t>Chubik</a:t>
            </a:r>
            <a:endParaRPr lang="en-US" altLang="ru-RU" sz="2000" b="1" dirty="0">
              <a:solidFill>
                <a:schemeClr val="tx1">
                  <a:lumMod val="50000"/>
                  <a:lumOff val="50000"/>
                </a:schemeClr>
              </a:solidFill>
            </a:endParaRPr>
          </a:p>
          <a:p>
            <a:pPr algn="ctr" eaLnBrk="1" hangingPunct="1">
              <a:spcBef>
                <a:spcPct val="20000"/>
              </a:spcBef>
            </a:pPr>
            <a:r>
              <a:rPr lang="en-US" altLang="ru-RU" sz="2000" b="1" dirty="0">
                <a:solidFill>
                  <a:schemeClr val="tx1">
                    <a:lumMod val="50000"/>
                    <a:lumOff val="50000"/>
                  </a:schemeClr>
                </a:solidFill>
              </a:rPr>
              <a:t>Rector </a:t>
            </a:r>
          </a:p>
        </p:txBody>
      </p:sp>
      <p:sp>
        <p:nvSpPr>
          <p:cNvPr id="2054" name="Rectangle 6"/>
          <p:cNvSpPr>
            <a:spLocks noChangeArrowheads="1"/>
          </p:cNvSpPr>
          <p:nvPr/>
        </p:nvSpPr>
        <p:spPr bwMode="auto">
          <a:xfrm>
            <a:off x="685422" y="1961990"/>
            <a:ext cx="7695878" cy="125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8" tIns="40819" rIns="81638" bIns="40819"/>
          <a:lstStyle>
            <a:lvl1pPr defTabSz="771525" eaLnBrk="0" hangingPunct="0">
              <a:defRPr sz="1500">
                <a:solidFill>
                  <a:schemeClr val="tx1"/>
                </a:solidFill>
                <a:latin typeface="Arial" charset="0"/>
              </a:defRPr>
            </a:lvl1pPr>
            <a:lvl2pPr marL="742950" indent="-285750" defTabSz="771525" eaLnBrk="0" hangingPunct="0">
              <a:defRPr sz="1500">
                <a:solidFill>
                  <a:schemeClr val="tx1"/>
                </a:solidFill>
                <a:latin typeface="Arial" charset="0"/>
              </a:defRPr>
            </a:lvl2pPr>
            <a:lvl3pPr marL="1143000" indent="-228600" defTabSz="771525" eaLnBrk="0" hangingPunct="0">
              <a:defRPr sz="1500">
                <a:solidFill>
                  <a:schemeClr val="tx1"/>
                </a:solidFill>
                <a:latin typeface="Arial" charset="0"/>
              </a:defRPr>
            </a:lvl3pPr>
            <a:lvl4pPr marL="1600200" indent="-228600" defTabSz="771525" eaLnBrk="0" hangingPunct="0">
              <a:defRPr sz="1500">
                <a:solidFill>
                  <a:schemeClr val="tx1"/>
                </a:solidFill>
                <a:latin typeface="Arial" charset="0"/>
              </a:defRPr>
            </a:lvl4pPr>
            <a:lvl5pPr marL="2057400" indent="-228600" defTabSz="771525" eaLnBrk="0" hangingPunct="0">
              <a:defRPr sz="1500">
                <a:solidFill>
                  <a:schemeClr val="tx1"/>
                </a:solidFill>
                <a:latin typeface="Arial" charset="0"/>
              </a:defRPr>
            </a:lvl5pPr>
            <a:lvl6pPr marL="2514600" indent="-228600" defTabSz="771525" eaLnBrk="0" fontAlgn="base" hangingPunct="0">
              <a:spcBef>
                <a:spcPct val="0"/>
              </a:spcBef>
              <a:spcAft>
                <a:spcPct val="0"/>
              </a:spcAft>
              <a:defRPr sz="1500">
                <a:solidFill>
                  <a:schemeClr val="tx1"/>
                </a:solidFill>
                <a:latin typeface="Arial" charset="0"/>
              </a:defRPr>
            </a:lvl6pPr>
            <a:lvl7pPr marL="2971800" indent="-228600" defTabSz="771525" eaLnBrk="0" fontAlgn="base" hangingPunct="0">
              <a:spcBef>
                <a:spcPct val="0"/>
              </a:spcBef>
              <a:spcAft>
                <a:spcPct val="0"/>
              </a:spcAft>
              <a:defRPr sz="1500">
                <a:solidFill>
                  <a:schemeClr val="tx1"/>
                </a:solidFill>
                <a:latin typeface="Arial" charset="0"/>
              </a:defRPr>
            </a:lvl7pPr>
            <a:lvl8pPr marL="3429000" indent="-228600" defTabSz="771525" eaLnBrk="0" fontAlgn="base" hangingPunct="0">
              <a:spcBef>
                <a:spcPct val="0"/>
              </a:spcBef>
              <a:spcAft>
                <a:spcPct val="0"/>
              </a:spcAft>
              <a:defRPr sz="1500">
                <a:solidFill>
                  <a:schemeClr val="tx1"/>
                </a:solidFill>
                <a:latin typeface="Arial" charset="0"/>
              </a:defRPr>
            </a:lvl8pPr>
            <a:lvl9pPr marL="3886200" indent="-228600" defTabSz="771525" eaLnBrk="0" fontAlgn="base" hangingPunct="0">
              <a:spcBef>
                <a:spcPct val="0"/>
              </a:spcBef>
              <a:spcAft>
                <a:spcPct val="0"/>
              </a:spcAft>
              <a:defRPr sz="1500">
                <a:solidFill>
                  <a:schemeClr val="tx1"/>
                </a:solidFill>
                <a:latin typeface="Arial" charset="0"/>
              </a:defRPr>
            </a:lvl9pPr>
          </a:lstStyle>
          <a:p>
            <a:pPr algn="ctr" eaLnBrk="1" hangingPunct="1">
              <a:spcBef>
                <a:spcPct val="20000"/>
              </a:spcBef>
            </a:pPr>
            <a:r>
              <a:rPr lang="en-US" altLang="ru-RU" sz="3400" b="1" dirty="0">
                <a:solidFill>
                  <a:schemeClr val="bg1"/>
                </a:solidFill>
                <a:latin typeface="Calibri" pitchFamily="34" charset="0"/>
              </a:rPr>
              <a:t>NATIONAL RESEARCH</a:t>
            </a:r>
          </a:p>
          <a:p>
            <a:pPr algn="ctr" eaLnBrk="1" hangingPunct="1">
              <a:spcBef>
                <a:spcPct val="20000"/>
              </a:spcBef>
            </a:pPr>
            <a:r>
              <a:rPr lang="en-US" altLang="ru-RU" sz="3400" b="1" dirty="0">
                <a:solidFill>
                  <a:schemeClr val="bg1"/>
                </a:solidFill>
                <a:latin typeface="Calibri" pitchFamily="34" charset="0"/>
              </a:rPr>
              <a:t>TOMSK POLYTECHNIC UNIVERSITY</a:t>
            </a:r>
            <a:endParaRPr lang="ru-RU" altLang="ru-RU" sz="3400" b="1" dirty="0">
              <a:solidFill>
                <a:schemeClr val="bg1"/>
              </a:solidFill>
              <a:latin typeface="Calibri" pitchFamily="34" charset="0"/>
            </a:endParaRPr>
          </a:p>
        </p:txBody>
      </p:sp>
    </p:spTree>
    <p:extLst>
      <p:ext uri="{BB962C8B-B14F-4D97-AF65-F5344CB8AC3E}">
        <p14:creationId xmlns:p14="http://schemas.microsoft.com/office/powerpoint/2010/main" val="158961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Podl_osnova_bez_LOGO_obechn.jpg"/>
          <p:cNvPicPr>
            <a:picLocks noChangeAspect="1"/>
          </p:cNvPicPr>
          <p:nvPr/>
        </p:nvPicPr>
        <p:blipFill>
          <a:blip r:embed="rId3" cstate="print"/>
          <a:stretch>
            <a:fillRect/>
          </a:stretch>
        </p:blipFill>
        <p:spPr>
          <a:xfrm>
            <a:off x="0" y="-92546"/>
            <a:ext cx="9135879" cy="5143500"/>
          </a:xfrm>
          <a:prstGeom prst="rect">
            <a:avLst/>
          </a:prstGeom>
        </p:spPr>
      </p:pic>
      <p:sp>
        <p:nvSpPr>
          <p:cNvPr id="26" name="Прямоугольник 25"/>
          <p:cNvSpPr/>
          <p:nvPr/>
        </p:nvSpPr>
        <p:spPr>
          <a:xfrm>
            <a:off x="729792" y="4005756"/>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p:cNvPicPr/>
          <p:nvPr/>
        </p:nvPicPr>
        <p:blipFill>
          <a:blip r:embed="rId4" cstate="print">
            <a:extLst>
              <a:ext uri="{28A0092B-C50C-407E-A947-70E740481C1C}">
                <a14:useLocalDpi xmlns:a14="http://schemas.microsoft.com/office/drawing/2010/main" val="0"/>
              </a:ext>
            </a:extLst>
          </a:blip>
          <a:stretch>
            <a:fillRect/>
          </a:stretch>
        </p:blipFill>
        <p:spPr>
          <a:xfrm>
            <a:off x="4939059" y="1925086"/>
            <a:ext cx="647590" cy="659008"/>
          </a:xfrm>
          <a:prstGeom prst="rect">
            <a:avLst/>
          </a:prstGeom>
        </p:spPr>
      </p:pic>
      <p:pic>
        <p:nvPicPr>
          <p:cNvPr id="28" name="Рисунок 27"/>
          <p:cNvPicPr/>
          <p:nvPr/>
        </p:nvPicPr>
        <p:blipFill rotWithShape="1">
          <a:blip r:embed="rId5" cstate="print">
            <a:extLst>
              <a:ext uri="{28A0092B-C50C-407E-A947-70E740481C1C}">
                <a14:useLocalDpi xmlns:a14="http://schemas.microsoft.com/office/drawing/2010/main" val="0"/>
              </a:ext>
            </a:extLst>
          </a:blip>
          <a:srcRect t="15135" b="16757"/>
          <a:stretch/>
        </p:blipFill>
        <p:spPr bwMode="auto">
          <a:xfrm>
            <a:off x="827584" y="1989914"/>
            <a:ext cx="850508" cy="600075"/>
          </a:xfrm>
          <a:prstGeom prst="rect">
            <a:avLst/>
          </a:prstGeom>
          <a:ln>
            <a:noFill/>
          </a:ln>
          <a:extLst>
            <a:ext uri="{53640926-AAD7-44D8-BBD7-CCE9431645EC}">
              <a14:shadowObscured xmlns:a14="http://schemas.microsoft.com/office/drawing/2010/main"/>
            </a:ext>
          </a:extLst>
        </p:spPr>
      </p:pic>
      <p:sp>
        <p:nvSpPr>
          <p:cNvPr id="29" name="Прямоугольник 28"/>
          <p:cNvSpPr/>
          <p:nvPr/>
        </p:nvSpPr>
        <p:spPr>
          <a:xfrm>
            <a:off x="1570818" y="1923678"/>
            <a:ext cx="3368241" cy="2331407"/>
          </a:xfrm>
          <a:prstGeom prst="rect">
            <a:avLst/>
          </a:prstGeom>
        </p:spPr>
        <p:txBody>
          <a:bodyPr wrap="square">
            <a:spAutoFit/>
          </a:bodyPr>
          <a:lstStyle/>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Nuclear Science &amp; Engineering</a:t>
            </a:r>
            <a:endParaRPr lang="ru-RU" sz="1200" b="1"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smtClean="0">
                <a:latin typeface="Arial" panose="020B0604020202020204" pitchFamily="34" charset="0"/>
                <a:ea typeface="Verdana" panose="020B0604030504040204" pitchFamily="34" charset="0"/>
                <a:cs typeface="Arial" panose="020B0604020202020204" pitchFamily="34" charset="0"/>
              </a:rPr>
              <a:t>–</a:t>
            </a:r>
            <a:r>
              <a:rPr lang="ru-RU" sz="1050" dirty="0" smtClean="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Nuclear-Fuel Cycle</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Experimental Physics</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smtClean="0">
                <a:latin typeface="Arial" panose="020B0604020202020204" pitchFamily="34" charset="0"/>
                <a:ea typeface="Verdana" panose="020B0604030504040204" pitchFamily="34" charset="0"/>
                <a:cs typeface="Arial" panose="020B0604020202020204" pitchFamily="34" charset="0"/>
              </a:rPr>
              <a:t>– The Weinberg Research Center</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6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Non-Destructive Testing &amp; Security</a:t>
            </a:r>
            <a:endParaRPr lang="ru-RU" sz="1200" b="1"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smtClean="0">
                <a:latin typeface="Arial" panose="020B0604020202020204" pitchFamily="34" charset="0"/>
                <a:ea typeface="Verdana" panose="020B0604030504040204" pitchFamily="34" charset="0"/>
                <a:cs typeface="Arial" panose="020B0604020202020204" pitchFamily="34" charset="0"/>
              </a:rPr>
              <a:t>–</a:t>
            </a:r>
            <a:r>
              <a:rPr lang="ru-RU" sz="1050" dirty="0" smtClean="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Electronic Engineering</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Control and Diagnostics</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en-US" sz="900"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5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Computer Science &amp; Robotics</a:t>
            </a:r>
            <a:endParaRPr lang="ru-RU" sz="1200" b="1"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900" dirty="0">
                <a:latin typeface="Arial" panose="020B0604020202020204" pitchFamily="34" charset="0"/>
                <a:ea typeface="Verdana" panose="020B0604030504040204" pitchFamily="34" charset="0"/>
                <a:cs typeface="Arial" panose="020B0604020202020204" pitchFamily="34" charset="0"/>
              </a:rPr>
              <a:t>–</a:t>
            </a:r>
            <a:r>
              <a:rPr lang="ru-RU" sz="90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Information Technology</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Automation and Robotics</a:t>
            </a:r>
            <a:endParaRPr lang="ru-RU" sz="1050" dirty="0">
              <a:latin typeface="Arial" panose="020B0604020202020204" pitchFamily="34" charset="0"/>
              <a:ea typeface="Verdana" panose="020B0604030504040204" pitchFamily="34" charset="0"/>
              <a:cs typeface="Arial" panose="020B0604020202020204" pitchFamily="34" charset="0"/>
            </a:endParaRPr>
          </a:p>
        </p:txBody>
      </p:sp>
      <p:sp>
        <p:nvSpPr>
          <p:cNvPr id="30" name="Прямоугольник 29"/>
          <p:cNvSpPr/>
          <p:nvPr/>
        </p:nvSpPr>
        <p:spPr>
          <a:xfrm>
            <a:off x="5612948" y="1930513"/>
            <a:ext cx="3562216" cy="2516073"/>
          </a:xfrm>
          <a:prstGeom prst="rect">
            <a:avLst/>
          </a:prstGeom>
        </p:spPr>
        <p:txBody>
          <a:bodyPr wrap="square">
            <a:spAutoFit/>
          </a:bodyPr>
          <a:lstStyle/>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Energy &amp; Power Engineering</a:t>
            </a:r>
            <a:endParaRPr lang="ru-RU" sz="1200" b="1"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900" dirty="0">
                <a:latin typeface="Arial" panose="020B0604020202020204" pitchFamily="34" charset="0"/>
                <a:ea typeface="Verdana" panose="020B0604030504040204" pitchFamily="34" charset="0"/>
                <a:cs typeface="Arial" panose="020B0604020202020204" pitchFamily="34" charset="0"/>
              </a:rPr>
              <a:t>–</a:t>
            </a:r>
            <a:r>
              <a:rPr lang="ru-RU" sz="90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Power and Electrical Engineering</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The </a:t>
            </a:r>
            <a:r>
              <a:rPr lang="en-US" sz="1050" dirty="0" err="1" smtClean="0">
                <a:latin typeface="Arial" panose="020B0604020202020204" pitchFamily="34" charset="0"/>
                <a:ea typeface="Verdana" panose="020B0604030504040204" pitchFamily="34" charset="0"/>
                <a:cs typeface="Arial" panose="020B0604020202020204" pitchFamily="34" charset="0"/>
              </a:rPr>
              <a:t>Butakov</a:t>
            </a:r>
            <a:r>
              <a:rPr lang="en-US" sz="1050" dirty="0" smtClean="0">
                <a:latin typeface="Arial" panose="020B0604020202020204" pitchFamily="34" charset="0"/>
                <a:ea typeface="Verdana" panose="020B0604030504040204" pitchFamily="34" charset="0"/>
                <a:cs typeface="Arial" panose="020B0604020202020204" pitchFamily="34" charset="0"/>
              </a:rPr>
              <a:t> Research Center</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en-US" sz="1050"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5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3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Earth Sciences &amp; Engineering</a:t>
            </a:r>
            <a:endParaRPr lang="ru-RU" sz="1200" b="1"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900" dirty="0">
                <a:latin typeface="Arial" panose="020B0604020202020204" pitchFamily="34" charset="0"/>
                <a:ea typeface="Verdana" panose="020B0604030504040204" pitchFamily="34" charset="0"/>
                <a:cs typeface="Arial" panose="020B0604020202020204" pitchFamily="34" charset="0"/>
              </a:rPr>
              <a:t>–</a:t>
            </a:r>
            <a:r>
              <a:rPr lang="ru-RU" sz="90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Geology</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Oil and Gas Engineering</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Chemical Engineering</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en-US" sz="1200" b="1"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Advanced Manufacturing Technologies</a:t>
            </a:r>
            <a:endParaRPr lang="ru-RU" sz="1200" b="1"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Division for Materials Science</a:t>
            </a:r>
            <a:endParaRPr lang="ru-RU" sz="1050" dirty="0">
              <a:latin typeface="Arial" panose="020B0604020202020204" pitchFamily="34" charset="0"/>
              <a:ea typeface="Verdana" panose="020B0604030504040204" pitchFamily="34" charset="0"/>
              <a:cs typeface="Arial" panose="020B0604020202020204" pitchFamily="34" charset="0"/>
            </a:endParaRPr>
          </a:p>
          <a:p>
            <a:pPr>
              <a:buClr>
                <a:schemeClr val="tx1"/>
              </a:buClr>
            </a:pPr>
            <a:r>
              <a:rPr lang="en-US" sz="1050" dirty="0">
                <a:latin typeface="Arial" panose="020B0604020202020204" pitchFamily="34" charset="0"/>
                <a:ea typeface="Verdana" panose="020B0604030504040204" pitchFamily="34" charset="0"/>
                <a:cs typeface="Arial" panose="020B0604020202020204" pitchFamily="34" charset="0"/>
              </a:rPr>
              <a:t>–</a:t>
            </a:r>
            <a:r>
              <a:rPr lang="ru-RU"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The </a:t>
            </a:r>
            <a:r>
              <a:rPr lang="en-US" sz="1050" dirty="0" err="1" smtClean="0">
                <a:latin typeface="Arial" panose="020B0604020202020204" pitchFamily="34" charset="0"/>
                <a:ea typeface="Verdana" panose="020B0604030504040204" pitchFamily="34" charset="0"/>
                <a:cs typeface="Arial" panose="020B0604020202020204" pitchFamily="34" charset="0"/>
              </a:rPr>
              <a:t>Kizhner</a:t>
            </a:r>
            <a:r>
              <a:rPr lang="en-US" sz="1050" dirty="0" smtClean="0">
                <a:latin typeface="Arial" panose="020B0604020202020204" pitchFamily="34" charset="0"/>
                <a:ea typeface="Verdana" panose="020B0604030504040204" pitchFamily="34" charset="0"/>
                <a:cs typeface="Arial" panose="020B0604020202020204" pitchFamily="34" charset="0"/>
              </a:rPr>
              <a:t> Research Center</a:t>
            </a:r>
            <a:endParaRPr lang="ru-RU" sz="1050" dirty="0">
              <a:latin typeface="Arial" panose="020B0604020202020204" pitchFamily="34" charset="0"/>
              <a:ea typeface="Verdana" panose="020B0604030504040204" pitchFamily="34" charset="0"/>
              <a:cs typeface="Arial" panose="020B0604020202020204" pitchFamily="34" charset="0"/>
            </a:endParaRPr>
          </a:p>
        </p:txBody>
      </p:sp>
      <p:pic>
        <p:nvPicPr>
          <p:cNvPr id="32" name="Рисунок 31"/>
          <p:cNvPicPr/>
          <p:nvPr/>
        </p:nvPicPr>
        <p:blipFill>
          <a:blip r:embed="rId6" cstate="print">
            <a:extLst>
              <a:ext uri="{28A0092B-C50C-407E-A947-70E740481C1C}">
                <a14:useLocalDpi xmlns:a14="http://schemas.microsoft.com/office/drawing/2010/main" val="0"/>
              </a:ext>
            </a:extLst>
          </a:blip>
          <a:stretch>
            <a:fillRect/>
          </a:stretch>
        </p:blipFill>
        <p:spPr>
          <a:xfrm>
            <a:off x="4969184" y="2768760"/>
            <a:ext cx="608134" cy="630821"/>
          </a:xfrm>
          <a:prstGeom prst="rect">
            <a:avLst/>
          </a:prstGeom>
        </p:spPr>
      </p:pic>
      <p:pic>
        <p:nvPicPr>
          <p:cNvPr id="33" name="Рисунок 32"/>
          <p:cNvPicPr/>
          <p:nvPr/>
        </p:nvPicPr>
        <p:blipFill>
          <a:blip r:embed="rId7" cstate="print">
            <a:extLst>
              <a:ext uri="{28A0092B-C50C-407E-A947-70E740481C1C}">
                <a14:useLocalDpi xmlns:a14="http://schemas.microsoft.com/office/drawing/2010/main" val="0"/>
              </a:ext>
            </a:extLst>
          </a:blip>
          <a:stretch>
            <a:fillRect/>
          </a:stretch>
        </p:blipFill>
        <p:spPr>
          <a:xfrm>
            <a:off x="927981" y="2750774"/>
            <a:ext cx="622918" cy="646531"/>
          </a:xfrm>
          <a:prstGeom prst="rect">
            <a:avLst/>
          </a:prstGeom>
        </p:spPr>
      </p:pic>
      <p:pic>
        <p:nvPicPr>
          <p:cNvPr id="34" name="Рисунок 33"/>
          <p:cNvPicPr/>
          <p:nvPr/>
        </p:nvPicPr>
        <p:blipFill>
          <a:blip r:embed="rId8" cstate="print">
            <a:extLst>
              <a:ext uri="{28A0092B-C50C-407E-A947-70E740481C1C}">
                <a14:useLocalDpi xmlns:a14="http://schemas.microsoft.com/office/drawing/2010/main" val="0"/>
              </a:ext>
            </a:extLst>
          </a:blip>
          <a:stretch>
            <a:fillRect/>
          </a:stretch>
        </p:blipFill>
        <p:spPr>
          <a:xfrm>
            <a:off x="4969184" y="3507854"/>
            <a:ext cx="595675" cy="613730"/>
          </a:xfrm>
          <a:prstGeom prst="rect">
            <a:avLst/>
          </a:prstGeom>
        </p:spPr>
      </p:pic>
      <p:sp>
        <p:nvSpPr>
          <p:cNvPr id="25" name="TextBox 24"/>
          <p:cNvSpPr txBox="1"/>
          <p:nvPr/>
        </p:nvSpPr>
        <p:spPr>
          <a:xfrm>
            <a:off x="3419872" y="199058"/>
            <a:ext cx="3435466" cy="507831"/>
          </a:xfrm>
          <a:prstGeom prst="rect">
            <a:avLst/>
          </a:prstGeom>
          <a:noFill/>
        </p:spPr>
        <p:txBody>
          <a:bodyPr wrap="square" lIns="91440" tIns="45720" rIns="91440" bIns="45720" rtlCol="0">
            <a:spAutoFit/>
          </a:bodyPr>
          <a:lstStyle/>
          <a:p>
            <a:r>
              <a:rPr lang="en-US" sz="2700" b="1" dirty="0" smtClean="0">
                <a:solidFill>
                  <a:srgbClr val="69BA2E"/>
                </a:solidFill>
                <a:latin typeface="+mj-lt"/>
                <a:ea typeface="Verdana" panose="020B0604030504040204" pitchFamily="34" charset="0"/>
                <a:cs typeface="Verdana" panose="020B0604030504040204" pitchFamily="34" charset="0"/>
              </a:rPr>
              <a:t>TPU Structure</a:t>
            </a:r>
            <a:endParaRPr lang="en-US" sz="2700" b="1" dirty="0">
              <a:solidFill>
                <a:srgbClr val="69BA2E"/>
              </a:solidFill>
              <a:latin typeface="+mj-lt"/>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209" y="1148454"/>
            <a:ext cx="566462" cy="559200"/>
          </a:xfrm>
          <a:prstGeom prst="rect">
            <a:avLst/>
          </a:prstGeom>
        </p:spPr>
      </p:pic>
      <p:sp>
        <p:nvSpPr>
          <p:cNvPr id="4" name="Прямоугольник 3"/>
          <p:cNvSpPr/>
          <p:nvPr/>
        </p:nvSpPr>
        <p:spPr>
          <a:xfrm>
            <a:off x="1548970" y="1020041"/>
            <a:ext cx="3239054" cy="461665"/>
          </a:xfrm>
          <a:prstGeom prst="rect">
            <a:avLst/>
          </a:prstGeom>
        </p:spPr>
        <p:txBody>
          <a:bodyPr wrap="square">
            <a:spAutoFit/>
          </a:bodyPr>
          <a:lstStyle/>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School of Core Engineering Education</a:t>
            </a:r>
            <a:endParaRPr lang="ru-RU" sz="1200" dirty="0">
              <a:latin typeface="Arial" panose="020B0604020202020204" pitchFamily="34" charset="0"/>
              <a:ea typeface="Verdana" panose="020B0604030504040204" pitchFamily="34" charset="0"/>
              <a:cs typeface="Arial" panose="020B0604020202020204" pitchFamily="34" charset="0"/>
            </a:endParaRPr>
          </a:p>
          <a:p>
            <a:pPr>
              <a:buClr>
                <a:schemeClr val="tx1"/>
              </a:buClr>
            </a:pPr>
            <a:endParaRPr lang="ru-RU" sz="1200" b="1" dirty="0" smtClean="0">
              <a:latin typeface="Arial" panose="020B0604020202020204" pitchFamily="34" charset="0"/>
              <a:ea typeface="Verdana" panose="020B0604030504040204" pitchFamily="34" charset="0"/>
              <a:cs typeface="Arial" panose="020B0604020202020204" pitchFamily="34" charset="0"/>
            </a:endParaRPr>
          </a:p>
        </p:txBody>
      </p:sp>
      <p:sp>
        <p:nvSpPr>
          <p:cNvPr id="37" name="Прямоугольник 36"/>
          <p:cNvSpPr/>
          <p:nvPr/>
        </p:nvSpPr>
        <p:spPr>
          <a:xfrm>
            <a:off x="1548970" y="1223629"/>
            <a:ext cx="2182368" cy="253916"/>
          </a:xfrm>
          <a:prstGeom prst="rect">
            <a:avLst/>
          </a:prstGeom>
        </p:spPr>
        <p:txBody>
          <a:bodyPr wrap="square">
            <a:spAutoFit/>
          </a:bodyPr>
          <a:lstStyle/>
          <a:p>
            <a:pPr>
              <a:buClr>
                <a:schemeClr val="tx1"/>
              </a:buClr>
            </a:pPr>
            <a:endParaRPr lang="ru-RU" sz="1050" dirty="0" smtClean="0">
              <a:latin typeface="Arial" panose="020B0604020202020204" pitchFamily="34" charset="0"/>
              <a:ea typeface="Verdana" panose="020B0604030504040204" pitchFamily="34" charset="0"/>
              <a:cs typeface="Arial" panose="020B0604020202020204" pitchFamily="34" charset="0"/>
            </a:endParaRPr>
          </a:p>
        </p:txBody>
      </p:sp>
      <p:pic>
        <p:nvPicPr>
          <p:cNvPr id="41" name="Рисунок 40"/>
          <p:cNvPicPr/>
          <p:nvPr/>
        </p:nvPicPr>
        <p:blipFill>
          <a:blip r:embed="rId7" cstate="print">
            <a:extLst>
              <a:ext uri="{28A0092B-C50C-407E-A947-70E740481C1C}">
                <a14:useLocalDpi xmlns:a14="http://schemas.microsoft.com/office/drawing/2010/main" val="0"/>
              </a:ext>
            </a:extLst>
          </a:blip>
          <a:stretch>
            <a:fillRect/>
          </a:stretch>
        </p:blipFill>
        <p:spPr>
          <a:xfrm>
            <a:off x="926052" y="3581172"/>
            <a:ext cx="622918" cy="646531"/>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1176" y="4010742"/>
            <a:ext cx="170464" cy="168512"/>
          </a:xfrm>
          <a:prstGeom prst="rect">
            <a:avLst/>
          </a:prstGeom>
        </p:spPr>
      </p:pic>
      <p:pic>
        <p:nvPicPr>
          <p:cNvPr id="12" name="Рисунок 11"/>
          <p:cNvPicPr>
            <a:picLocks noChangeAspect="1"/>
          </p:cNvPicPr>
          <p:nvPr/>
        </p:nvPicPr>
        <p:blipFill rotWithShape="1">
          <a:blip r:embed="rId11">
            <a:extLst>
              <a:ext uri="{28A0092B-C50C-407E-A947-70E740481C1C}">
                <a14:useLocalDpi xmlns:a14="http://schemas.microsoft.com/office/drawing/2010/main" val="0"/>
              </a:ext>
            </a:extLst>
          </a:blip>
          <a:srcRect l="7820" t="20158" r="74334" b="20158"/>
          <a:stretch/>
        </p:blipFill>
        <p:spPr>
          <a:xfrm>
            <a:off x="956209" y="4301252"/>
            <a:ext cx="614609" cy="670483"/>
          </a:xfrm>
          <a:prstGeom prst="rect">
            <a:avLst/>
          </a:prstGeom>
        </p:spPr>
      </p:pic>
      <p:sp>
        <p:nvSpPr>
          <p:cNvPr id="43" name="Прямоугольник 42"/>
          <p:cNvSpPr/>
          <p:nvPr/>
        </p:nvSpPr>
        <p:spPr>
          <a:xfrm>
            <a:off x="1608641" y="4310069"/>
            <a:ext cx="3260812" cy="461665"/>
          </a:xfrm>
          <a:prstGeom prst="rect">
            <a:avLst/>
          </a:prstGeom>
        </p:spPr>
        <p:txBody>
          <a:bodyPr wrap="square">
            <a:spAutoFit/>
          </a:bodyPr>
          <a:lstStyle/>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Research School of Chemistry &amp; Applied Biomedical Sciences</a:t>
            </a:r>
            <a:endParaRPr lang="ru-RU" sz="1200" b="1" dirty="0" smtClean="0">
              <a:latin typeface="Arial" panose="020B0604020202020204" pitchFamily="34" charset="0"/>
              <a:ea typeface="Verdana" panose="020B0604030504040204" pitchFamily="34" charset="0"/>
              <a:cs typeface="Arial" panose="020B0604020202020204" pitchFamily="34" charset="0"/>
            </a:endParaRPr>
          </a:p>
        </p:txBody>
      </p:sp>
      <p:pic>
        <p:nvPicPr>
          <p:cNvPr id="44" name="Рисунок 43"/>
          <p:cNvPicPr/>
          <p:nvPr/>
        </p:nvPicPr>
        <p:blipFill rotWithShape="1">
          <a:blip r:embed="rId12" cstate="print">
            <a:extLst>
              <a:ext uri="{28A0092B-C50C-407E-A947-70E740481C1C}">
                <a14:useLocalDpi xmlns:a14="http://schemas.microsoft.com/office/drawing/2010/main" val="0"/>
              </a:ext>
            </a:extLst>
          </a:blip>
          <a:srcRect l="5294" t="1" b="7461"/>
          <a:stretch/>
        </p:blipFill>
        <p:spPr bwMode="auto">
          <a:xfrm>
            <a:off x="4967186" y="4268287"/>
            <a:ext cx="652085" cy="679727"/>
          </a:xfrm>
          <a:prstGeom prst="rect">
            <a:avLst/>
          </a:prstGeom>
          <a:ln>
            <a:noFill/>
          </a:ln>
          <a:extLst>
            <a:ext uri="{53640926-AAD7-44D8-BBD7-CCE9431645EC}">
              <a14:shadowObscured xmlns:a14="http://schemas.microsoft.com/office/drawing/2010/main"/>
            </a:ext>
          </a:extLst>
        </p:spPr>
      </p:pic>
      <p:sp>
        <p:nvSpPr>
          <p:cNvPr id="13" name="Прямоугольник 12"/>
          <p:cNvSpPr/>
          <p:nvPr/>
        </p:nvSpPr>
        <p:spPr>
          <a:xfrm>
            <a:off x="1531533" y="1198595"/>
            <a:ext cx="3415029" cy="769441"/>
          </a:xfrm>
          <a:prstGeom prst="rect">
            <a:avLst/>
          </a:prstGeom>
        </p:spPr>
        <p:txBody>
          <a:bodyPr wrap="square">
            <a:spAutoFit/>
          </a:bodyPr>
          <a:lstStyle/>
          <a:p>
            <a:r>
              <a:rPr lang="ru-RU" sz="1100" dirty="0" smtClean="0">
                <a:latin typeface="Arial" panose="020B0604020202020204" pitchFamily="34" charset="0"/>
                <a:cs typeface="Arial" panose="020B0604020202020204" pitchFamily="34" charset="0"/>
              </a:rPr>
              <a:t>7 </a:t>
            </a:r>
            <a:r>
              <a:rPr lang="en-US" sz="1100" dirty="0" smtClean="0">
                <a:latin typeface="Arial" panose="020B0604020202020204" pitchFamily="34" charset="0"/>
                <a:cs typeface="Arial" panose="020B0604020202020204" pitchFamily="34" charset="0"/>
              </a:rPr>
              <a:t>subdivisions</a:t>
            </a:r>
            <a:r>
              <a:rPr lang="ru-RU"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Mathematics &amp; Computer Sciences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Natural Sciences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Social </a:t>
            </a:r>
            <a:r>
              <a:rPr lang="en-US" sz="1100" dirty="0">
                <a:latin typeface="Arial" panose="020B0604020202020204" pitchFamily="34" charset="0"/>
                <a:cs typeface="Arial" panose="020B0604020202020204" pitchFamily="34" charset="0"/>
              </a:rPr>
              <a:t>Sciences &amp; Humanities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General Technical Subjects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Foreign Languages</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Russian Language</a:t>
            </a:r>
            <a:r>
              <a:rPr lang="ru-RU"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Physical Education</a:t>
            </a:r>
            <a:endParaRPr lang="ru-RU" sz="1100" dirty="0">
              <a:latin typeface="Arial" panose="020B0604020202020204" pitchFamily="34" charset="0"/>
              <a:cs typeface="Arial" panose="020B0604020202020204" pitchFamily="34" charset="0"/>
            </a:endParaRPr>
          </a:p>
        </p:txBody>
      </p:sp>
      <p:pic>
        <p:nvPicPr>
          <p:cNvPr id="46" name="Рисунок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2652" y="1131590"/>
            <a:ext cx="611015" cy="619278"/>
          </a:xfrm>
          <a:prstGeom prst="rect">
            <a:avLst/>
          </a:prstGeom>
        </p:spPr>
      </p:pic>
      <p:sp>
        <p:nvSpPr>
          <p:cNvPr id="47" name="Прямоугольник 46"/>
          <p:cNvSpPr/>
          <p:nvPr/>
        </p:nvSpPr>
        <p:spPr>
          <a:xfrm>
            <a:off x="5609354" y="1206527"/>
            <a:ext cx="3539449" cy="276999"/>
          </a:xfrm>
          <a:prstGeom prst="rect">
            <a:avLst/>
          </a:prstGeom>
        </p:spPr>
        <p:txBody>
          <a:bodyPr wrap="square">
            <a:spAutoFit/>
          </a:bodyPr>
          <a:lstStyle/>
          <a:p>
            <a:pPr>
              <a:buClr>
                <a:schemeClr val="tx1"/>
              </a:buClr>
            </a:pPr>
            <a:r>
              <a:rPr lang="ru-RU" sz="1200" b="1" dirty="0" err="1" smtClean="0">
                <a:latin typeface="Arial" panose="020B0604020202020204" pitchFamily="34" charset="0"/>
                <a:ea typeface="Verdana" panose="020B0604030504040204" pitchFamily="34" charset="0"/>
                <a:cs typeface="Arial" panose="020B0604020202020204" pitchFamily="34" charset="0"/>
              </a:rPr>
              <a:t>School</a:t>
            </a:r>
            <a:r>
              <a:rPr lang="ru-RU" sz="1200" b="1" dirty="0" smtClean="0">
                <a:latin typeface="Arial" panose="020B0604020202020204" pitchFamily="34" charset="0"/>
                <a:ea typeface="Verdana" panose="020B0604030504040204" pitchFamily="34" charset="0"/>
                <a:cs typeface="Arial" panose="020B0604020202020204" pitchFamily="34" charset="0"/>
              </a:rPr>
              <a:t> </a:t>
            </a:r>
            <a:r>
              <a:rPr lang="ru-RU" sz="1200" b="1" dirty="0" err="1" smtClean="0">
                <a:latin typeface="Arial" panose="020B0604020202020204" pitchFamily="34" charset="0"/>
                <a:ea typeface="Verdana" panose="020B0604030504040204" pitchFamily="34" charset="0"/>
                <a:cs typeface="Arial" panose="020B0604020202020204" pitchFamily="34" charset="0"/>
              </a:rPr>
              <a:t>of</a:t>
            </a:r>
            <a:r>
              <a:rPr lang="ru-RU" sz="1200" b="1" dirty="0" smtClean="0">
                <a:latin typeface="Arial" panose="020B0604020202020204" pitchFamily="34" charset="0"/>
                <a:ea typeface="Verdana" panose="020B0604030504040204" pitchFamily="34" charset="0"/>
                <a:cs typeface="Arial" panose="020B0604020202020204" pitchFamily="34" charset="0"/>
              </a:rPr>
              <a:t> </a:t>
            </a:r>
            <a:r>
              <a:rPr lang="ru-RU" sz="1200" b="1" dirty="0" err="1" smtClean="0">
                <a:latin typeface="Arial" panose="020B0604020202020204" pitchFamily="34" charset="0"/>
                <a:ea typeface="Verdana" panose="020B0604030504040204" pitchFamily="34" charset="0"/>
                <a:cs typeface="Arial" panose="020B0604020202020204" pitchFamily="34" charset="0"/>
              </a:rPr>
              <a:t>Engineering</a:t>
            </a:r>
            <a:r>
              <a:rPr lang="ru-RU" sz="1200" b="1" dirty="0" smtClean="0">
                <a:latin typeface="Arial" panose="020B0604020202020204" pitchFamily="34" charset="0"/>
                <a:ea typeface="Verdana" panose="020B0604030504040204" pitchFamily="34" charset="0"/>
                <a:cs typeface="Arial" panose="020B0604020202020204" pitchFamily="34" charset="0"/>
              </a:rPr>
              <a:t> </a:t>
            </a:r>
            <a:r>
              <a:rPr lang="ru-RU" sz="1200" b="1" dirty="0" err="1" smtClean="0">
                <a:latin typeface="Arial" panose="020B0604020202020204" pitchFamily="34" charset="0"/>
                <a:ea typeface="Verdana" panose="020B0604030504040204" pitchFamily="34" charset="0"/>
                <a:cs typeface="Arial" panose="020B0604020202020204" pitchFamily="34" charset="0"/>
              </a:rPr>
              <a:t>Entrepreneurship</a:t>
            </a:r>
            <a:endParaRPr lang="ru-RU" sz="1200" b="1" dirty="0" smtClean="0">
              <a:latin typeface="Arial" panose="020B0604020202020204" pitchFamily="34" charset="0"/>
              <a:ea typeface="Verdana" panose="020B0604030504040204" pitchFamily="34" charset="0"/>
              <a:cs typeface="Arial" panose="020B0604020202020204" pitchFamily="34" charset="0"/>
            </a:endParaRPr>
          </a:p>
        </p:txBody>
      </p:sp>
      <p:sp>
        <p:nvSpPr>
          <p:cNvPr id="50" name="Прямоугольник 49"/>
          <p:cNvSpPr/>
          <p:nvPr/>
        </p:nvSpPr>
        <p:spPr>
          <a:xfrm>
            <a:off x="5615537" y="4310998"/>
            <a:ext cx="3260812" cy="276999"/>
          </a:xfrm>
          <a:prstGeom prst="rect">
            <a:avLst/>
          </a:prstGeom>
        </p:spPr>
        <p:txBody>
          <a:bodyPr wrap="square">
            <a:spAutoFit/>
          </a:bodyPr>
          <a:lstStyle/>
          <a:p>
            <a:pPr>
              <a:buClr>
                <a:schemeClr val="tx1"/>
              </a:buClr>
            </a:pPr>
            <a:r>
              <a:rPr lang="en-US" sz="1200" b="1" dirty="0" smtClean="0">
                <a:latin typeface="Arial" panose="020B0604020202020204" pitchFamily="34" charset="0"/>
                <a:ea typeface="Verdana" panose="020B0604030504040204" pitchFamily="34" charset="0"/>
                <a:cs typeface="Arial" panose="020B0604020202020204" pitchFamily="34" charset="0"/>
              </a:rPr>
              <a:t>Research School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High Energy Physics</a:t>
            </a:r>
            <a:endParaRPr lang="ru-RU" sz="1200" b="1" dirty="0" smtClean="0">
              <a:latin typeface="Arial" panose="020B0604020202020204" pitchFamily="34" charset="0"/>
              <a:ea typeface="Verdana" panose="020B0604030504040204" pitchFamily="34" charset="0"/>
              <a:cs typeface="Arial" panose="020B0604020202020204" pitchFamily="34" charset="0"/>
            </a:endParaRPr>
          </a:p>
        </p:txBody>
      </p:sp>
      <p:sp>
        <p:nvSpPr>
          <p:cNvPr id="31" name="Прямоугольник 30"/>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9</a:t>
            </a:r>
            <a:endParaRPr lang="ru-RU" sz="1200" dirty="0"/>
          </a:p>
        </p:txBody>
      </p:sp>
    </p:spTree>
    <p:extLst>
      <p:ext uri="{BB962C8B-B14F-4D97-AF65-F5344CB8AC3E}">
        <p14:creationId xmlns:p14="http://schemas.microsoft.com/office/powerpoint/2010/main" val="406940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Podl_osnova_bez_LOGO_obechn.jpg"/>
          <p:cNvPicPr>
            <a:picLocks noChangeAspect="1"/>
          </p:cNvPicPr>
          <p:nvPr/>
        </p:nvPicPr>
        <p:blipFill>
          <a:blip r:embed="rId2" cstate="print"/>
          <a:stretch>
            <a:fillRect/>
          </a:stretch>
        </p:blipFill>
        <p:spPr>
          <a:xfrm>
            <a:off x="0" y="0"/>
            <a:ext cx="9135879" cy="5143500"/>
          </a:xfrm>
          <a:prstGeom prst="rect">
            <a:avLst/>
          </a:prstGeom>
        </p:spPr>
      </p:pic>
      <p:cxnSp>
        <p:nvCxnSpPr>
          <p:cNvPr id="30" name="Прямая соединительная линия 29"/>
          <p:cNvCxnSpPr/>
          <p:nvPr/>
        </p:nvCxnSpPr>
        <p:spPr>
          <a:xfrm>
            <a:off x="2409217" y="3579862"/>
            <a:ext cx="5164785"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707526" y="4005756"/>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560102" y="2613995"/>
            <a:ext cx="3431508" cy="378908"/>
          </a:xfrm>
          <a:prstGeom prst="rect">
            <a:avLst/>
          </a:prstGeom>
          <a:solidFill>
            <a:srgbClr val="69BA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dirty="0">
              <a:solidFill>
                <a:srgbClr val="8CC63E"/>
              </a:solidFill>
            </a:endParaRPr>
          </a:p>
        </p:txBody>
      </p:sp>
      <p:sp>
        <p:nvSpPr>
          <p:cNvPr id="8" name="TextBox 7"/>
          <p:cNvSpPr txBox="1"/>
          <p:nvPr/>
        </p:nvSpPr>
        <p:spPr>
          <a:xfrm>
            <a:off x="2553237" y="1272551"/>
            <a:ext cx="2378802" cy="1323439"/>
          </a:xfrm>
          <a:prstGeom prst="rect">
            <a:avLst/>
          </a:prstGeom>
          <a:noFill/>
        </p:spPr>
        <p:txBody>
          <a:bodyPr wrap="square" lIns="91440" tIns="45720" rIns="91440" bIns="45720" rtlCol="0">
            <a:spAutoFit/>
          </a:bodyPr>
          <a:lstStyle/>
          <a:p>
            <a:pPr>
              <a:buClr>
                <a:schemeClr val="tx1"/>
              </a:buClr>
              <a:tabLst>
                <a:tab pos="179388" algn="l"/>
              </a:tabLst>
            </a:pP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smtClean="0">
                <a:solidFill>
                  <a:prstClr val="black"/>
                </a:solidFill>
                <a:latin typeface="Arial" pitchFamily="34" charset="0"/>
                <a:ea typeface="Verdana" panose="020B0604030504040204" pitchFamily="34" charset="0"/>
                <a:cs typeface="Arial" pitchFamily="34" charset="0"/>
              </a:rPr>
              <a:t>Students </a:t>
            </a:r>
            <a:endParaRPr lang="ru-RU" sz="1600"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smtClean="0">
                <a:latin typeface="Arial" panose="020B0604020202020204" pitchFamily="34" charset="0"/>
                <a:ea typeface="Verdana" panose="020B0604030504040204" pitchFamily="34" charset="0"/>
                <a:cs typeface="Arial" panose="020B0604020202020204" pitchFamily="34" charset="0"/>
              </a:rPr>
              <a:t>Post-graduates</a:t>
            </a:r>
            <a:endParaRPr lang="ru-RU" sz="1600" dirty="0">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solidFill>
                  <a:prstClr val="black"/>
                </a:solidFill>
                <a:latin typeface="Arial" pitchFamily="34" charset="0"/>
                <a:ea typeface="Verdana" panose="020B0604030504040204" pitchFamily="34" charset="0"/>
                <a:cs typeface="Arial" pitchFamily="34" charset="0"/>
              </a:rPr>
              <a:t>Doctors of Science</a:t>
            </a: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spc="-50" dirty="0">
                <a:solidFill>
                  <a:prstClr val="black"/>
                </a:solidFill>
                <a:latin typeface="Arial" pitchFamily="34" charset="0"/>
                <a:ea typeface="Verdana" panose="020B0604030504040204" pitchFamily="34" charset="0"/>
                <a:cs typeface="Arial" pitchFamily="34" charset="0"/>
              </a:rPr>
              <a:t>Candidates of Science</a:t>
            </a:r>
            <a:endParaRPr lang="ru-RU" sz="1600" b="1" spc="-50"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endParaRPr lang="ru-RU" sz="1600" b="1" spc="-50"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16" name="TextBox 15"/>
          <p:cNvSpPr txBox="1"/>
          <p:nvPr/>
        </p:nvSpPr>
        <p:spPr>
          <a:xfrm>
            <a:off x="5759638" y="1314217"/>
            <a:ext cx="2700794" cy="1323439"/>
          </a:xfrm>
          <a:prstGeom prst="rect">
            <a:avLst/>
          </a:prstGeom>
          <a:noFill/>
        </p:spPr>
        <p:txBody>
          <a:bodyPr wrap="square" lIns="91440" tIns="45720" rIns="91440" bIns="45720" rtlCol="0">
            <a:spAutoFit/>
          </a:bodyPr>
          <a:lstStyle/>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solidFill>
                  <a:prstClr val="black"/>
                </a:solidFill>
                <a:latin typeface="Arial" pitchFamily="34" charset="0"/>
                <a:ea typeface="Verdana" pitchFamily="34" charset="0"/>
                <a:cs typeface="Arial" pitchFamily="34" charset="0"/>
              </a:rPr>
              <a:t>Bachelor and Specialist </a:t>
            </a:r>
            <a:r>
              <a:rPr lang="en-US" sz="1600" dirty="0" smtClean="0">
                <a:solidFill>
                  <a:prstClr val="black"/>
                </a:solidFill>
                <a:latin typeface="Arial" pitchFamily="34" charset="0"/>
                <a:ea typeface="Verdana" pitchFamily="34" charset="0"/>
                <a:cs typeface="Arial" pitchFamily="34" charset="0"/>
              </a:rPr>
              <a:t/>
            </a:r>
            <a:br>
              <a:rPr lang="en-US" sz="1600" dirty="0" smtClean="0">
                <a:solidFill>
                  <a:prstClr val="black"/>
                </a:solidFill>
                <a:latin typeface="Arial" pitchFamily="34" charset="0"/>
                <a:ea typeface="Verdana" pitchFamily="34" charset="0"/>
                <a:cs typeface="Arial" pitchFamily="34" charset="0"/>
              </a:rPr>
            </a:br>
            <a:r>
              <a:rPr lang="en-US" sz="1600" dirty="0" smtClean="0">
                <a:solidFill>
                  <a:prstClr val="black"/>
                </a:solidFill>
                <a:latin typeface="Arial" pitchFamily="34" charset="0"/>
                <a:ea typeface="Verdana" pitchFamily="34" charset="0"/>
                <a:cs typeface="Arial" pitchFamily="34" charset="0"/>
              </a:rPr>
              <a:t>   Degree programs </a:t>
            </a:r>
            <a:endParaRPr lang="en-US" sz="1600" dirty="0">
              <a:solidFill>
                <a:prstClr val="black"/>
              </a:solidFill>
              <a:latin typeface="Arial" pitchFamily="34" charset="0"/>
              <a:ea typeface="Verdana" pitchFamily="34" charset="0"/>
              <a:cs typeface="Arial" pitchFamily="34" charset="0"/>
            </a:endParaRP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solidFill>
                  <a:prstClr val="black"/>
                </a:solidFill>
                <a:latin typeface="Arial" pitchFamily="34" charset="0"/>
                <a:ea typeface="Verdana" pitchFamily="34" charset="0"/>
                <a:cs typeface="Arial" pitchFamily="34" charset="0"/>
              </a:rPr>
              <a:t>Master Programs</a:t>
            </a:r>
            <a:endParaRPr lang="en-US" sz="1600" b="1" dirty="0">
              <a:solidFill>
                <a:srgbClr val="69BA2E"/>
              </a:solidFill>
              <a:latin typeface="Arial" pitchFamily="34" charset="0"/>
              <a:ea typeface="Verdana" pitchFamily="34" charset="0"/>
              <a:cs typeface="Arial" pitchFamily="34" charset="0"/>
            </a:endParaRPr>
          </a:p>
          <a:p>
            <a:pPr>
              <a:buClr>
                <a:schemeClr val="tx1"/>
              </a:buClr>
              <a:tabLst>
                <a:tab pos="179388" algn="l"/>
              </a:tabLst>
            </a:pP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smtClean="0">
                <a:solidFill>
                  <a:prstClr val="black"/>
                </a:solidFill>
                <a:latin typeface="Arial" pitchFamily="34" charset="0"/>
                <a:ea typeface="Verdana" pitchFamily="34" charset="0"/>
                <a:cs typeface="Arial" pitchFamily="34" charset="0"/>
              </a:rPr>
              <a:t>Post-Graduate</a:t>
            </a:r>
            <a:endParaRPr lang="en-US" sz="1600" b="1" dirty="0" smtClean="0">
              <a:solidFill>
                <a:srgbClr val="8CC63E"/>
              </a:solidFill>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79388" algn="l"/>
              </a:tabLst>
            </a:pPr>
            <a:endParaRPr lang="ru-RU" sz="1600" b="1" dirty="0">
              <a:solidFill>
                <a:srgbClr val="8CC63E"/>
              </a:solidFill>
              <a:latin typeface="Arial" panose="020B0604020202020204" pitchFamily="34" charset="0"/>
              <a:ea typeface="Verdana" panose="020B0604030504040204" pitchFamily="34" charset="0"/>
              <a:cs typeface="Arial" panose="020B0604020202020204" pitchFamily="34" charset="0"/>
            </a:endParaRPr>
          </a:p>
        </p:txBody>
      </p:sp>
      <p:sp>
        <p:nvSpPr>
          <p:cNvPr id="19" name="Прямоугольник 18"/>
          <p:cNvSpPr/>
          <p:nvPr/>
        </p:nvSpPr>
        <p:spPr>
          <a:xfrm>
            <a:off x="1619674" y="1203598"/>
            <a:ext cx="3312368" cy="1512168"/>
          </a:xfrm>
          <a:prstGeom prst="rect">
            <a:avLst/>
          </a:prstGeom>
          <a:noFill/>
          <a:ln>
            <a:solidFill>
              <a:srgbClr val="69BA2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dirty="0" smtClean="0"/>
              <a:t>       </a:t>
            </a:r>
            <a:endParaRPr lang="ru-RU" dirty="0"/>
          </a:p>
        </p:txBody>
      </p:sp>
      <p:sp>
        <p:nvSpPr>
          <p:cNvPr id="22" name="TextBox 21"/>
          <p:cNvSpPr txBox="1"/>
          <p:nvPr/>
        </p:nvSpPr>
        <p:spPr>
          <a:xfrm>
            <a:off x="1615610" y="2595991"/>
            <a:ext cx="3316429" cy="369332"/>
          </a:xfrm>
          <a:prstGeom prst="rect">
            <a:avLst/>
          </a:prstGeom>
          <a:noFill/>
        </p:spPr>
        <p:txBody>
          <a:bodyPr wrap="square" lIns="91440" tIns="45720" rIns="91440" bIns="45720" rtlCol="0">
            <a:spAutoFit/>
          </a:bodyPr>
          <a:lstStyle/>
          <a:p>
            <a:pPr algn="ctr"/>
            <a:r>
              <a:rPr lang="en-US" dirty="0" smtClean="0">
                <a:solidFill>
                  <a:schemeClr val="bg1"/>
                </a:solidFill>
                <a:latin typeface="Arial" pitchFamily="34" charset="0"/>
                <a:ea typeface="Verdana" panose="020B0604030504040204" pitchFamily="34" charset="0"/>
                <a:cs typeface="Arial" pitchFamily="34" charset="0"/>
              </a:rPr>
              <a:t>Cohort</a:t>
            </a:r>
            <a:endParaRPr lang="ru-RU" dirty="0">
              <a:solidFill>
                <a:schemeClr val="bg1"/>
              </a:solidFill>
              <a:latin typeface="Arial" pitchFamily="34" charset="0"/>
              <a:ea typeface="Verdana" panose="020B0604030504040204" pitchFamily="34" charset="0"/>
              <a:cs typeface="Arial" pitchFamily="34" charset="0"/>
            </a:endParaRPr>
          </a:p>
        </p:txBody>
      </p:sp>
      <p:sp>
        <p:nvSpPr>
          <p:cNvPr id="23" name="TextBox 22"/>
          <p:cNvSpPr txBox="1"/>
          <p:nvPr/>
        </p:nvSpPr>
        <p:spPr>
          <a:xfrm>
            <a:off x="5148064" y="2613995"/>
            <a:ext cx="3312368" cy="369332"/>
          </a:xfrm>
          <a:prstGeom prst="rect">
            <a:avLst/>
          </a:prstGeom>
          <a:solidFill>
            <a:srgbClr val="69BA2E"/>
          </a:solidFill>
        </p:spPr>
        <p:txBody>
          <a:bodyPr wrap="square" lIns="91440" tIns="45720" rIns="91440" bIns="45720" rtlCol="0">
            <a:spAutoFit/>
          </a:bodyPr>
          <a:lstStyle/>
          <a:p>
            <a:pPr algn="ctr"/>
            <a:r>
              <a:rPr lang="en-US" dirty="0" smtClean="0">
                <a:solidFill>
                  <a:schemeClr val="bg1"/>
                </a:solidFill>
                <a:latin typeface="Arial" pitchFamily="34" charset="0"/>
                <a:ea typeface="Verdana" panose="020B0604030504040204" pitchFamily="34" charset="0"/>
                <a:cs typeface="Arial" pitchFamily="34" charset="0"/>
              </a:rPr>
              <a:t>Educational programs</a:t>
            </a:r>
            <a:endParaRPr lang="ru-RU" dirty="0">
              <a:solidFill>
                <a:schemeClr val="bg1"/>
              </a:solidFill>
              <a:latin typeface="Arial" pitchFamily="34" charset="0"/>
              <a:ea typeface="Verdana" panose="020B0604030504040204" pitchFamily="34" charset="0"/>
              <a:cs typeface="Arial" pitchFamily="34" charset="0"/>
            </a:endParaRPr>
          </a:p>
        </p:txBody>
      </p:sp>
      <p:sp>
        <p:nvSpPr>
          <p:cNvPr id="14" name="Прямоугольник 13"/>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10</a:t>
            </a:r>
            <a:endParaRPr lang="ru-RU" sz="1200" dirty="0"/>
          </a:p>
        </p:txBody>
      </p:sp>
      <p:sp>
        <p:nvSpPr>
          <p:cNvPr id="20" name="TextBox 19"/>
          <p:cNvSpPr txBox="1"/>
          <p:nvPr/>
        </p:nvSpPr>
        <p:spPr>
          <a:xfrm>
            <a:off x="1735541" y="1286343"/>
            <a:ext cx="908730" cy="1077218"/>
          </a:xfrm>
          <a:prstGeom prst="rect">
            <a:avLst/>
          </a:prstGeom>
          <a:noFill/>
        </p:spPr>
        <p:txBody>
          <a:bodyPr wrap="square" lIns="91440" tIns="45720" rIns="91440" bIns="45720" rtlCol="0">
            <a:spAutoFit/>
          </a:bodyPr>
          <a:lstStyle/>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12169</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87</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5</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256</a:t>
            </a:r>
          </a:p>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1045</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25" name="Прямоугольник 24"/>
          <p:cNvSpPr/>
          <p:nvPr/>
        </p:nvSpPr>
        <p:spPr>
          <a:xfrm>
            <a:off x="5220072" y="1191909"/>
            <a:ext cx="3168352" cy="1464400"/>
          </a:xfrm>
          <a:prstGeom prst="rect">
            <a:avLst/>
          </a:prstGeom>
          <a:noFill/>
          <a:ln>
            <a:solidFill>
              <a:srgbClr val="69BA2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dirty="0" smtClean="0"/>
              <a:t>       </a:t>
            </a:r>
            <a:endParaRPr lang="ru-RU" dirty="0"/>
          </a:p>
        </p:txBody>
      </p:sp>
      <p:sp>
        <p:nvSpPr>
          <p:cNvPr id="26" name="TextBox 25"/>
          <p:cNvSpPr txBox="1"/>
          <p:nvPr/>
        </p:nvSpPr>
        <p:spPr>
          <a:xfrm>
            <a:off x="5361967" y="1332870"/>
            <a:ext cx="504056" cy="1323439"/>
          </a:xfrm>
          <a:prstGeom prst="rect">
            <a:avLst/>
          </a:prstGeom>
          <a:noFill/>
        </p:spPr>
        <p:txBody>
          <a:bodyPr wrap="square" lIns="91440" tIns="45720" rIns="91440" bIns="45720" rtlCol="0">
            <a:spAutoFit/>
          </a:bodyPr>
          <a:lstStyle/>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31</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endPar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6</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algn="r">
              <a:buClr>
                <a:schemeClr val="tx1"/>
              </a:buClr>
              <a:tabLst>
                <a:tab pos="179388" algn="l"/>
              </a:tabLst>
            </a:pP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21</a:t>
            </a:r>
          </a:p>
          <a:p>
            <a:pPr algn="r">
              <a:buClr>
                <a:schemeClr val="tx1"/>
              </a:buClr>
              <a:tabLst>
                <a:tab pos="179388" algn="l"/>
              </a:tabLst>
            </a:pP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21" name="TextBox 11"/>
          <p:cNvSpPr txBox="1">
            <a:spLocks noChangeArrowheads="1"/>
          </p:cNvSpPr>
          <p:nvPr/>
        </p:nvSpPr>
        <p:spPr bwMode="auto">
          <a:xfrm>
            <a:off x="1683714" y="4082413"/>
            <a:ext cx="1904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2400" b="1" dirty="0" smtClean="0">
                <a:solidFill>
                  <a:srgbClr val="69BA2E"/>
                </a:solidFill>
              </a:rPr>
              <a:t>387</a:t>
            </a:r>
            <a:endParaRPr lang="ru-RU" sz="2400" b="1" dirty="0">
              <a:solidFill>
                <a:srgbClr val="69BA2E"/>
              </a:solidFill>
            </a:endParaRPr>
          </a:p>
          <a:p>
            <a:pPr marL="0" indent="0" algn="ctr">
              <a:spcBef>
                <a:spcPts val="0"/>
              </a:spcBef>
              <a:buNone/>
            </a:pPr>
            <a:r>
              <a:rPr lang="en-US" sz="1200" dirty="0" smtClean="0"/>
              <a:t>professional development programs</a:t>
            </a:r>
            <a:endParaRPr lang="ru-RU" sz="1200" dirty="0"/>
          </a:p>
        </p:txBody>
      </p:sp>
      <p:sp>
        <p:nvSpPr>
          <p:cNvPr id="24" name="TextBox 11"/>
          <p:cNvSpPr txBox="1">
            <a:spLocks noChangeArrowheads="1"/>
          </p:cNvSpPr>
          <p:nvPr/>
        </p:nvSpPr>
        <p:spPr bwMode="auto">
          <a:xfrm>
            <a:off x="3679830" y="4082413"/>
            <a:ext cx="2644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2400" b="1" dirty="0" smtClean="0">
                <a:solidFill>
                  <a:srgbClr val="69BA2E"/>
                </a:solidFill>
              </a:rPr>
              <a:t>41</a:t>
            </a:r>
            <a:endParaRPr lang="ru-RU" sz="2400" b="1" dirty="0">
              <a:solidFill>
                <a:srgbClr val="69BA2E"/>
              </a:solidFill>
            </a:endParaRPr>
          </a:p>
          <a:p>
            <a:pPr marL="0" indent="0" algn="ctr">
              <a:spcBef>
                <a:spcPts val="0"/>
              </a:spcBef>
              <a:buNone/>
            </a:pPr>
            <a:r>
              <a:rPr lang="en-US" sz="1200" dirty="0" smtClean="0"/>
              <a:t>professional </a:t>
            </a:r>
          </a:p>
          <a:p>
            <a:pPr marL="0" indent="0" algn="ctr">
              <a:spcBef>
                <a:spcPts val="0"/>
              </a:spcBef>
              <a:buNone/>
            </a:pPr>
            <a:r>
              <a:rPr lang="en-US" sz="1200" dirty="0" smtClean="0"/>
              <a:t>retraining programs</a:t>
            </a:r>
            <a:endParaRPr lang="ru-RU" sz="1200" dirty="0"/>
          </a:p>
        </p:txBody>
      </p:sp>
      <p:sp>
        <p:nvSpPr>
          <p:cNvPr id="27" name="TextBox 11"/>
          <p:cNvSpPr txBox="1">
            <a:spLocks noChangeArrowheads="1"/>
          </p:cNvSpPr>
          <p:nvPr/>
        </p:nvSpPr>
        <p:spPr bwMode="auto">
          <a:xfrm>
            <a:off x="6573149" y="4125453"/>
            <a:ext cx="12774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2400" b="1" dirty="0" smtClean="0">
                <a:solidFill>
                  <a:srgbClr val="69BA2E"/>
                </a:solidFill>
              </a:rPr>
              <a:t>1</a:t>
            </a:r>
            <a:r>
              <a:rPr lang="en-US" sz="2400" b="1" dirty="0" smtClean="0">
                <a:solidFill>
                  <a:srgbClr val="69BA2E"/>
                </a:solidFill>
              </a:rPr>
              <a:t>, </a:t>
            </a:r>
            <a:r>
              <a:rPr lang="ru-RU" sz="2400" b="1" dirty="0" smtClean="0">
                <a:solidFill>
                  <a:srgbClr val="69BA2E"/>
                </a:solidFill>
              </a:rPr>
              <a:t>000</a:t>
            </a:r>
            <a:endParaRPr lang="ru-RU" sz="2400" b="1" dirty="0">
              <a:solidFill>
                <a:srgbClr val="69BA2E"/>
              </a:solidFill>
            </a:endParaRPr>
          </a:p>
          <a:p>
            <a:pPr marL="0" indent="0" algn="ctr">
              <a:spcBef>
                <a:spcPts val="0"/>
              </a:spcBef>
              <a:buNone/>
            </a:pPr>
            <a:r>
              <a:rPr lang="en-US" sz="1200" dirty="0" smtClean="0"/>
              <a:t>e-courses</a:t>
            </a:r>
            <a:endParaRPr lang="ru-RU" sz="1200" dirty="0"/>
          </a:p>
        </p:txBody>
      </p:sp>
      <p:pic>
        <p:nvPicPr>
          <p:cNvPr id="2" name="Рисунок 1"/>
          <p:cNvPicPr>
            <a:picLocks noChangeAspect="1"/>
          </p:cNvPicPr>
          <p:nvPr/>
        </p:nvPicPr>
        <p:blipFill>
          <a:blip r:embed="rId3"/>
          <a:stretch>
            <a:fillRect/>
          </a:stretch>
        </p:blipFill>
        <p:spPr>
          <a:xfrm>
            <a:off x="2124643" y="3084359"/>
            <a:ext cx="1039256" cy="1039256"/>
          </a:xfrm>
          <a:prstGeom prst="rect">
            <a:avLst/>
          </a:prstGeom>
        </p:spPr>
      </p:pic>
      <p:pic>
        <p:nvPicPr>
          <p:cNvPr id="4" name="Рисунок 3"/>
          <p:cNvPicPr>
            <a:picLocks noChangeAspect="1"/>
          </p:cNvPicPr>
          <p:nvPr/>
        </p:nvPicPr>
        <p:blipFill>
          <a:blip r:embed="rId4"/>
          <a:stretch>
            <a:fillRect/>
          </a:stretch>
        </p:blipFill>
        <p:spPr>
          <a:xfrm>
            <a:off x="4464959" y="3098086"/>
            <a:ext cx="1053300" cy="1053300"/>
          </a:xfrm>
          <a:prstGeom prst="rect">
            <a:avLst/>
          </a:prstGeom>
        </p:spPr>
      </p:pic>
      <p:pic>
        <p:nvPicPr>
          <p:cNvPr id="6" name="Рисунок 5"/>
          <p:cNvPicPr>
            <a:picLocks noChangeAspect="1"/>
          </p:cNvPicPr>
          <p:nvPr/>
        </p:nvPicPr>
        <p:blipFill>
          <a:blip r:embed="rId5"/>
          <a:stretch>
            <a:fillRect/>
          </a:stretch>
        </p:blipFill>
        <p:spPr>
          <a:xfrm>
            <a:off x="6715942" y="3060055"/>
            <a:ext cx="1039256" cy="1039256"/>
          </a:xfrm>
          <a:prstGeom prst="rect">
            <a:avLst/>
          </a:prstGeom>
        </p:spPr>
      </p:pic>
      <p:sp>
        <p:nvSpPr>
          <p:cNvPr id="31" name="Rectangle 2"/>
          <p:cNvSpPr txBox="1">
            <a:spLocks noChangeArrowheads="1"/>
          </p:cNvSpPr>
          <p:nvPr/>
        </p:nvSpPr>
        <p:spPr>
          <a:xfrm>
            <a:off x="3345156" y="296625"/>
            <a:ext cx="2268839" cy="4784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2700" b="1" dirty="0" smtClean="0">
                <a:solidFill>
                  <a:srgbClr val="69BA2E"/>
                </a:solidFill>
                <a:latin typeface="Calibri" panose="020F0502020204030204" pitchFamily="34" charset="0"/>
              </a:rPr>
              <a:t>Education</a:t>
            </a:r>
            <a:endParaRPr lang="ru-RU" altLang="ru-RU" sz="2700" b="1" dirty="0">
              <a:solidFill>
                <a:srgbClr val="69BA2E"/>
              </a:solidFill>
              <a:latin typeface="Calibri" panose="020F0502020204030204" pitchFamily="34" charset="0"/>
            </a:endParaRPr>
          </a:p>
        </p:txBody>
      </p:sp>
    </p:spTree>
    <p:extLst>
      <p:ext uri="{BB962C8B-B14F-4D97-AF65-F5344CB8AC3E}">
        <p14:creationId xmlns:p14="http://schemas.microsoft.com/office/powerpoint/2010/main" val="2593806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Podl_osnova_bez_LOGO_obechn.jpg"/>
          <p:cNvPicPr>
            <a:picLocks noChangeAspect="1"/>
          </p:cNvPicPr>
          <p:nvPr/>
        </p:nvPicPr>
        <p:blipFill>
          <a:blip r:embed="rId3" cstate="print"/>
          <a:stretch>
            <a:fillRect/>
          </a:stretch>
        </p:blipFill>
        <p:spPr>
          <a:xfrm>
            <a:off x="1" y="0"/>
            <a:ext cx="9135879" cy="5143500"/>
          </a:xfrm>
          <a:prstGeom prst="rect">
            <a:avLst/>
          </a:prstGeom>
        </p:spPr>
      </p:pic>
      <p:sp>
        <p:nvSpPr>
          <p:cNvPr id="2" name="Прямоугольник 1"/>
          <p:cNvSpPr/>
          <p:nvPr/>
        </p:nvSpPr>
        <p:spPr>
          <a:xfrm>
            <a:off x="721226" y="4299942"/>
            <a:ext cx="3058686" cy="843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076056" y="1092532"/>
            <a:ext cx="3755541" cy="3639458"/>
          </a:xfrm>
          <a:prstGeom prst="rect">
            <a:avLst/>
          </a:prstGeom>
          <a:noFill/>
        </p:spPr>
        <p:txBody>
          <a:bodyPr wrap="square">
            <a:spAutoFit/>
          </a:bodyPr>
          <a:lstStyle/>
          <a:p>
            <a:pPr>
              <a:spcAft>
                <a:spcPts val="600"/>
              </a:spcAft>
            </a:pPr>
            <a:r>
              <a:rPr lang="en-US" sz="1600" b="1" dirty="0">
                <a:latin typeface="Arial" panose="020B0604020202020204" pitchFamily="34" charset="0"/>
                <a:ea typeface="Calibri" panose="020F0502020204030204" pitchFamily="34" charset="0"/>
                <a:cs typeface="Arial" panose="020B0604020202020204" pitchFamily="34" charset="0"/>
              </a:rPr>
              <a:t>NETWORK MASTER’S PROGRAMS IMPLEMENTED WITH INTERNATIONAL PARTNER UNIVERSITIES</a:t>
            </a:r>
            <a:r>
              <a:rPr lang="ru-RU" sz="1600" b="1" dirty="0">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ea typeface="Calibri" panose="020F0502020204030204" pitchFamily="34" charset="0"/>
              <a:cs typeface="Arial" panose="020B0604020202020204" pitchFamily="34" charset="0"/>
            </a:endParaRP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Heriot-Watt University </a:t>
            </a:r>
            <a:endParaRPr lang="ru-RU" sz="1400" dirty="0">
              <a:latin typeface="Arial" panose="020B0604020202020204" pitchFamily="34" charset="0"/>
              <a:ea typeface="Calibri" panose="020F0502020204030204" pitchFamily="34" charset="0"/>
              <a:cs typeface="Arial" panose="020B0604020202020204" pitchFamily="34" charset="0"/>
            </a:endParaRP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University of Bourgogne-Franche-Comté</a:t>
            </a: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University Grenoble </a:t>
            </a:r>
            <a:r>
              <a:rPr lang="en-US" sz="1400" dirty="0" err="1">
                <a:latin typeface="Arial" panose="020B0604020202020204" pitchFamily="34" charset="0"/>
                <a:ea typeface="Calibri" panose="020F0502020204030204" pitchFamily="34" charset="0"/>
                <a:cs typeface="Arial" panose="020B0604020202020204" pitchFamily="34" charset="0"/>
              </a:rPr>
              <a:t>Alpes</a:t>
            </a:r>
            <a:endParaRPr lang="en-US" sz="1400" dirty="0">
              <a:latin typeface="Arial" panose="020B0604020202020204" pitchFamily="34" charset="0"/>
              <a:ea typeface="Calibri" panose="020F0502020204030204" pitchFamily="34" charset="0"/>
              <a:cs typeface="Arial" panose="020B0604020202020204" pitchFamily="34" charset="0"/>
            </a:endParaRP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Technical University of Munich</a:t>
            </a:r>
          </a:p>
          <a:p>
            <a:pPr marL="214308" indent="-214308">
              <a:spcAft>
                <a:spcPts val="100"/>
              </a:spcAft>
              <a:buFont typeface="Wingdings" panose="05000000000000000000" pitchFamily="2" charset="2"/>
              <a:buChar char="§"/>
              <a:tabLst>
                <a:tab pos="342892" algn="l"/>
              </a:tabLst>
            </a:pPr>
            <a:r>
              <a:rPr lang="en-US" sz="1400" dirty="0" err="1">
                <a:latin typeface="Arial" panose="020B0604020202020204" pitchFamily="34" charset="0"/>
                <a:ea typeface="Calibri" panose="020F0502020204030204" pitchFamily="34" charset="0"/>
                <a:cs typeface="Arial" panose="020B0604020202020204" pitchFamily="34" charset="0"/>
              </a:rPr>
              <a:t>Anhalt</a:t>
            </a:r>
            <a:r>
              <a:rPr lang="en-US" sz="1400" dirty="0">
                <a:latin typeface="Arial" panose="020B0604020202020204" pitchFamily="34" charset="0"/>
                <a:ea typeface="Calibri" panose="020F0502020204030204" pitchFamily="34" charset="0"/>
                <a:cs typeface="Arial" panose="020B0604020202020204" pitchFamily="34" charset="0"/>
              </a:rPr>
              <a:t> University of Applied Sciences </a:t>
            </a: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Aachen University of Applied Sciences</a:t>
            </a:r>
            <a:endParaRPr lang="ru-RU" sz="1400" dirty="0">
              <a:latin typeface="Arial" panose="020B0604020202020204" pitchFamily="34" charset="0"/>
              <a:ea typeface="Calibri" panose="020F0502020204030204" pitchFamily="34" charset="0"/>
              <a:cs typeface="Arial" panose="020B0604020202020204" pitchFamily="34" charset="0"/>
            </a:endParaRP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Czech Technical University in Prague</a:t>
            </a: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Al-</a:t>
            </a:r>
            <a:r>
              <a:rPr lang="en-US" sz="1400" dirty="0" err="1">
                <a:latin typeface="Arial" panose="020B0604020202020204" pitchFamily="34" charset="0"/>
                <a:ea typeface="Calibri" panose="020F0502020204030204" pitchFamily="34" charset="0"/>
                <a:cs typeface="Arial" panose="020B0604020202020204" pitchFamily="34" charset="0"/>
              </a:rPr>
              <a:t>Farabi</a:t>
            </a:r>
            <a:r>
              <a:rPr lang="en-US" sz="1400" dirty="0">
                <a:latin typeface="Arial" panose="020B0604020202020204" pitchFamily="34" charset="0"/>
                <a:ea typeface="Calibri" panose="020F0502020204030204" pitchFamily="34" charset="0"/>
                <a:cs typeface="Arial" panose="020B0604020202020204" pitchFamily="34" charset="0"/>
              </a:rPr>
              <a:t> Kazakh National University</a:t>
            </a: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Almaty University of Power Engineering and Telecommunications</a:t>
            </a:r>
          </a:p>
          <a:p>
            <a:pPr marL="214308" indent="-214308">
              <a:spcAft>
                <a:spcPts val="100"/>
              </a:spcAft>
              <a:buFont typeface="Wingdings" panose="05000000000000000000" pitchFamily="2" charset="2"/>
              <a:buChar char="§"/>
              <a:tabLst>
                <a:tab pos="342892" algn="l"/>
              </a:tabLst>
            </a:pPr>
            <a:r>
              <a:rPr lang="en-US" sz="1400" dirty="0">
                <a:latin typeface="Arial" panose="020B0604020202020204" pitchFamily="34" charset="0"/>
                <a:ea typeface="Calibri" panose="020F0502020204030204" pitchFamily="34" charset="0"/>
                <a:cs typeface="Arial" panose="020B0604020202020204" pitchFamily="34" charset="0"/>
              </a:rPr>
              <a:t>Karaganda State Technical University</a:t>
            </a:r>
            <a:endParaRPr lang="ru-RU" sz="1400" dirty="0">
              <a:latin typeface="Arial" panose="020B0604020202020204" pitchFamily="34" charset="0"/>
              <a:ea typeface="Calibri" panose="020F0502020204030204" pitchFamily="34" charset="0"/>
              <a:cs typeface="Arial" panose="020B0604020202020204" pitchFamily="34" charset="0"/>
            </a:endParaRPr>
          </a:p>
        </p:txBody>
      </p:sp>
      <p:sp>
        <p:nvSpPr>
          <p:cNvPr id="25" name="Rectangle 2"/>
          <p:cNvSpPr txBox="1">
            <a:spLocks noChangeArrowheads="1"/>
          </p:cNvSpPr>
          <p:nvPr/>
        </p:nvSpPr>
        <p:spPr>
          <a:xfrm>
            <a:off x="3345157" y="296626"/>
            <a:ext cx="2268839" cy="4784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2700" b="1" dirty="0">
                <a:solidFill>
                  <a:srgbClr val="69BA2E"/>
                </a:solidFill>
                <a:latin typeface="Calibri" panose="020F0502020204030204" pitchFamily="34" charset="0"/>
              </a:rPr>
              <a:t>Education</a:t>
            </a:r>
            <a:endParaRPr lang="ru-RU" altLang="ru-RU" sz="2700" b="1" dirty="0">
              <a:solidFill>
                <a:srgbClr val="69BA2E"/>
              </a:solidFill>
              <a:latin typeface="Calibri" panose="020F0502020204030204" pitchFamily="34" charset="0"/>
            </a:endParaRPr>
          </a:p>
        </p:txBody>
      </p:sp>
      <p:sp>
        <p:nvSpPr>
          <p:cNvPr id="30" name="Прямоугольник 29"/>
          <p:cNvSpPr/>
          <p:nvPr/>
        </p:nvSpPr>
        <p:spPr>
          <a:xfrm>
            <a:off x="8712969" y="4731993"/>
            <a:ext cx="395536" cy="276999"/>
          </a:xfrm>
          <a:prstGeom prst="rect">
            <a:avLst/>
          </a:prstGeom>
        </p:spPr>
        <p:txBody>
          <a:bodyPr wrap="square" lIns="91440" tIns="45720" rIns="91440" bIns="45720">
            <a:spAutoFit/>
          </a:bodyPr>
          <a:lstStyle/>
          <a:p>
            <a:pPr algn="ctr" defTabSz="771504"/>
            <a:r>
              <a:rPr lang="ru-RU" sz="1200" dirty="0"/>
              <a:t>11</a:t>
            </a:r>
          </a:p>
        </p:txBody>
      </p:sp>
      <p:sp>
        <p:nvSpPr>
          <p:cNvPr id="12" name="TextBox 11"/>
          <p:cNvSpPr txBox="1">
            <a:spLocks noChangeArrowheads="1"/>
          </p:cNvSpPr>
          <p:nvPr/>
        </p:nvSpPr>
        <p:spPr bwMode="auto">
          <a:xfrm>
            <a:off x="773567" y="1131590"/>
            <a:ext cx="4302489"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ct val="0"/>
              </a:spcBef>
              <a:spcAft>
                <a:spcPts val="600"/>
              </a:spcAft>
              <a:buClr>
                <a:schemeClr val="tx1"/>
              </a:buClr>
              <a:buNone/>
              <a:tabLst>
                <a:tab pos="0" algn="l"/>
              </a:tabLst>
            </a:pPr>
            <a:r>
              <a:rPr lang="en-US" altLang="ru-RU" sz="1600" b="1" dirty="0">
                <a:cs typeface="Arial" panose="020B0604020202020204" pitchFamily="34" charset="0"/>
              </a:rPr>
              <a:t>NETWORK BACHELOR’S PROGRAMS</a:t>
            </a:r>
            <a:endParaRPr lang="ru-RU" altLang="ru-RU" sz="1600" b="1" dirty="0">
              <a:cs typeface="Arial" panose="020B0604020202020204" pitchFamily="34" charset="0"/>
            </a:endParaRPr>
          </a:p>
          <a:p>
            <a:pPr>
              <a:spcBef>
                <a:spcPct val="0"/>
              </a:spcBef>
              <a:spcAft>
                <a:spcPts val="600"/>
              </a:spcAft>
              <a:buClr>
                <a:schemeClr val="tx1"/>
              </a:buClr>
              <a:buFont typeface="Wingdings" panose="05000000000000000000" pitchFamily="2" charset="2"/>
              <a:buChar char="§"/>
              <a:tabLst>
                <a:tab pos="0" algn="l"/>
              </a:tabLst>
            </a:pPr>
            <a:r>
              <a:rPr lang="ru-RU" altLang="ru-RU" sz="1400" b="1" dirty="0">
                <a:solidFill>
                  <a:srgbClr val="71BF43"/>
                </a:solidFill>
              </a:rPr>
              <a:t>8</a:t>
            </a:r>
            <a:r>
              <a:rPr lang="ru-RU" altLang="ru-RU" sz="1400" dirty="0"/>
              <a:t> </a:t>
            </a:r>
            <a:r>
              <a:rPr lang="en-US" altLang="ru-RU" sz="1400" dirty="0"/>
              <a:t>programs</a:t>
            </a:r>
            <a:r>
              <a:rPr lang="ru-RU" altLang="ru-RU" sz="1400" dirty="0"/>
              <a:t> (</a:t>
            </a:r>
            <a:r>
              <a:rPr lang="ru-RU" altLang="ru-RU" sz="1400" b="1" dirty="0">
                <a:solidFill>
                  <a:srgbClr val="71BF43"/>
                </a:solidFill>
              </a:rPr>
              <a:t>158</a:t>
            </a:r>
            <a:r>
              <a:rPr lang="ru-RU" altLang="ru-RU" sz="1400" dirty="0"/>
              <a:t> </a:t>
            </a:r>
            <a:r>
              <a:rPr lang="en-US" altLang="ru-RU" sz="1400" dirty="0"/>
              <a:t>students</a:t>
            </a:r>
            <a:r>
              <a:rPr lang="ru-RU" altLang="ru-RU" sz="1400" dirty="0"/>
              <a:t>)</a:t>
            </a:r>
          </a:p>
          <a:p>
            <a:pPr marL="0" indent="0">
              <a:spcBef>
                <a:spcPts val="600"/>
              </a:spcBef>
              <a:spcAft>
                <a:spcPts val="600"/>
              </a:spcAft>
              <a:buNone/>
              <a:tabLst>
                <a:tab pos="0" algn="l"/>
              </a:tabLst>
            </a:pPr>
            <a:r>
              <a:rPr lang="en-US" altLang="ru-RU" sz="1600" b="1" dirty="0"/>
              <a:t>PROGRAMS IN ENGLISH </a:t>
            </a:r>
            <a:endParaRPr lang="ru-RU" altLang="ru-RU" sz="1600" b="1" dirty="0"/>
          </a:p>
          <a:p>
            <a:pPr>
              <a:spcBef>
                <a:spcPct val="0"/>
              </a:spcBef>
              <a:spcAft>
                <a:spcPts val="600"/>
              </a:spcAft>
              <a:buClr>
                <a:schemeClr val="tx1"/>
              </a:buClr>
              <a:buFont typeface="Wingdings" panose="05000000000000000000" pitchFamily="2" charset="2"/>
              <a:buChar char="§"/>
              <a:tabLst>
                <a:tab pos="0" algn="l"/>
              </a:tabLst>
            </a:pPr>
            <a:r>
              <a:rPr lang="ru-RU" altLang="ru-RU" sz="1400" b="1" dirty="0">
                <a:solidFill>
                  <a:srgbClr val="71BF43"/>
                </a:solidFill>
              </a:rPr>
              <a:t>10</a:t>
            </a:r>
            <a:r>
              <a:rPr lang="ru-RU" altLang="ru-RU" sz="1400" b="1" dirty="0">
                <a:solidFill>
                  <a:srgbClr val="80BF44"/>
                </a:solidFill>
              </a:rPr>
              <a:t> </a:t>
            </a:r>
            <a:r>
              <a:rPr lang="en-US" altLang="ru-RU" sz="1400" dirty="0"/>
              <a:t>master’s programs</a:t>
            </a:r>
            <a:r>
              <a:rPr lang="ru-RU" altLang="ru-RU" sz="1400" dirty="0"/>
              <a:t> (</a:t>
            </a:r>
            <a:r>
              <a:rPr lang="ru-RU" altLang="ru-RU" sz="1400" b="1" dirty="0">
                <a:solidFill>
                  <a:srgbClr val="71BF43"/>
                </a:solidFill>
              </a:rPr>
              <a:t>183</a:t>
            </a:r>
            <a:r>
              <a:rPr lang="ru-RU" altLang="ru-RU" sz="1400" dirty="0"/>
              <a:t> </a:t>
            </a:r>
            <a:r>
              <a:rPr lang="en-US" altLang="ru-RU" sz="1400" dirty="0"/>
              <a:t>students</a:t>
            </a:r>
            <a:r>
              <a:rPr lang="ru-RU" altLang="ru-RU" sz="1400" dirty="0"/>
              <a:t>)</a:t>
            </a:r>
          </a:p>
          <a:p>
            <a:pPr>
              <a:spcBef>
                <a:spcPct val="0"/>
              </a:spcBef>
              <a:spcAft>
                <a:spcPts val="600"/>
              </a:spcAft>
              <a:buClr>
                <a:schemeClr val="tx1"/>
              </a:buClr>
              <a:buFont typeface="Wingdings" panose="05000000000000000000" pitchFamily="2" charset="2"/>
              <a:buChar char="§"/>
              <a:tabLst>
                <a:tab pos="0" algn="l"/>
              </a:tabLst>
            </a:pPr>
            <a:r>
              <a:rPr lang="ru-RU" altLang="ru-RU" sz="1400" b="1" dirty="0">
                <a:solidFill>
                  <a:srgbClr val="71BF43"/>
                </a:solidFill>
              </a:rPr>
              <a:t>1</a:t>
            </a:r>
            <a:r>
              <a:rPr lang="ru-RU" altLang="ru-RU" sz="1400" dirty="0"/>
              <a:t> </a:t>
            </a:r>
            <a:r>
              <a:rPr lang="en-US" altLang="ru-RU" sz="1400" dirty="0"/>
              <a:t>specialist’s degree program</a:t>
            </a:r>
            <a:r>
              <a:rPr lang="ru-RU" altLang="ru-RU" sz="1400" dirty="0"/>
              <a:t> (</a:t>
            </a:r>
            <a:r>
              <a:rPr lang="ru-RU" altLang="ru-RU" sz="1400" b="1" dirty="0">
                <a:solidFill>
                  <a:srgbClr val="71BF43"/>
                </a:solidFill>
              </a:rPr>
              <a:t>19</a:t>
            </a:r>
            <a:r>
              <a:rPr lang="ru-RU" altLang="ru-RU" sz="1400" dirty="0"/>
              <a:t> </a:t>
            </a:r>
            <a:r>
              <a:rPr lang="en-US" altLang="ru-RU" sz="1400" dirty="0"/>
              <a:t>students</a:t>
            </a:r>
            <a:r>
              <a:rPr lang="ru-RU" altLang="ru-RU" sz="1400" dirty="0"/>
              <a:t>)</a:t>
            </a:r>
          </a:p>
          <a:p>
            <a:pPr marL="0" indent="0">
              <a:spcBef>
                <a:spcPts val="600"/>
              </a:spcBef>
              <a:spcAft>
                <a:spcPts val="600"/>
              </a:spcAft>
              <a:buNone/>
              <a:tabLst>
                <a:tab pos="0" algn="l"/>
              </a:tabLst>
            </a:pPr>
            <a:r>
              <a:rPr lang="en-US" altLang="ru-RU" sz="1600" b="1" dirty="0"/>
              <a:t>NETWORK PROGRAMS AND DOUBLE DEGREE PROGRAMS</a:t>
            </a:r>
            <a:endParaRPr lang="ru-RU" altLang="ru-RU" sz="1600" b="1" dirty="0"/>
          </a:p>
          <a:p>
            <a:pPr>
              <a:spcBef>
                <a:spcPct val="0"/>
              </a:spcBef>
              <a:spcAft>
                <a:spcPts val="600"/>
              </a:spcAft>
              <a:buClr>
                <a:schemeClr val="tx1"/>
              </a:buClr>
              <a:buFont typeface="Wingdings" panose="05000000000000000000" pitchFamily="2" charset="2"/>
              <a:buChar char="§"/>
              <a:tabLst>
                <a:tab pos="0" algn="l"/>
              </a:tabLst>
            </a:pPr>
            <a:r>
              <a:rPr lang="ru-RU" altLang="ru-RU" sz="1400" b="1" dirty="0">
                <a:solidFill>
                  <a:srgbClr val="80BF44"/>
                </a:solidFill>
              </a:rPr>
              <a:t>16</a:t>
            </a:r>
            <a:r>
              <a:rPr lang="ru-RU" altLang="ru-RU" sz="1400" dirty="0"/>
              <a:t> </a:t>
            </a:r>
            <a:r>
              <a:rPr lang="en-US" altLang="ru-RU" sz="1400" dirty="0"/>
              <a:t>network master’s programs (</a:t>
            </a:r>
            <a:r>
              <a:rPr lang="ru-RU" altLang="ru-RU" sz="1400" b="1" dirty="0">
                <a:solidFill>
                  <a:srgbClr val="71BF43"/>
                </a:solidFill>
              </a:rPr>
              <a:t>10</a:t>
            </a:r>
            <a:r>
              <a:rPr lang="en-US" altLang="ru-RU" sz="1400" dirty="0"/>
              <a:t>– with international partner universities</a:t>
            </a:r>
            <a:r>
              <a:rPr lang="ru-RU" altLang="ru-RU" sz="1400" dirty="0"/>
              <a:t>)</a:t>
            </a:r>
          </a:p>
          <a:p>
            <a:pPr>
              <a:spcBef>
                <a:spcPct val="0"/>
              </a:spcBef>
              <a:spcAft>
                <a:spcPts val="600"/>
              </a:spcAft>
              <a:buClr>
                <a:schemeClr val="tx1"/>
              </a:buClr>
              <a:buFont typeface="Wingdings" panose="05000000000000000000" pitchFamily="2" charset="2"/>
              <a:buChar char="§"/>
              <a:tabLst>
                <a:tab pos="0" algn="l"/>
              </a:tabLst>
            </a:pPr>
            <a:r>
              <a:rPr lang="ru-RU" altLang="ru-RU" sz="1400" b="1" dirty="0">
                <a:solidFill>
                  <a:srgbClr val="71BF43"/>
                </a:solidFill>
              </a:rPr>
              <a:t>12</a:t>
            </a:r>
            <a:r>
              <a:rPr lang="ru-RU" altLang="ru-RU" sz="1400" dirty="0"/>
              <a:t> </a:t>
            </a:r>
            <a:r>
              <a:rPr lang="en-US" altLang="ru-RU" sz="1400" dirty="0"/>
              <a:t>partner organizations, </a:t>
            </a:r>
            <a:r>
              <a:rPr lang="ru-RU" altLang="ru-RU" sz="1400" b="1" dirty="0">
                <a:solidFill>
                  <a:srgbClr val="71BF43"/>
                </a:solidFill>
              </a:rPr>
              <a:t>9</a:t>
            </a:r>
            <a:r>
              <a:rPr lang="ru-RU" altLang="ru-RU" sz="1400" dirty="0"/>
              <a:t> </a:t>
            </a:r>
            <a:r>
              <a:rPr lang="en-US" altLang="ru-RU" sz="1400" dirty="0"/>
              <a:t>international</a:t>
            </a:r>
            <a:endParaRPr lang="ru-RU" altLang="ru-RU" sz="1400" dirty="0"/>
          </a:p>
          <a:p>
            <a:pPr>
              <a:spcBef>
                <a:spcPct val="0"/>
              </a:spcBef>
              <a:spcAft>
                <a:spcPts val="600"/>
              </a:spcAft>
              <a:buClr>
                <a:schemeClr val="tx1"/>
              </a:buClr>
              <a:buFont typeface="Wingdings" panose="05000000000000000000" pitchFamily="2" charset="2"/>
              <a:buChar char="§"/>
              <a:tabLst>
                <a:tab pos="0" algn="l"/>
              </a:tabLst>
            </a:pPr>
            <a:r>
              <a:rPr lang="ru-RU" altLang="ru-RU" sz="1400" b="1" dirty="0">
                <a:solidFill>
                  <a:srgbClr val="71BF43"/>
                </a:solidFill>
              </a:rPr>
              <a:t>223</a:t>
            </a:r>
            <a:r>
              <a:rPr lang="ru-RU" altLang="ru-RU" sz="1400" dirty="0"/>
              <a:t> </a:t>
            </a:r>
            <a:r>
              <a:rPr lang="en-US" altLang="ru-RU" sz="1400" dirty="0"/>
              <a:t>students</a:t>
            </a:r>
            <a:endParaRPr lang="ru-RU" altLang="ru-RU" sz="1400" dirty="0"/>
          </a:p>
        </p:txBody>
      </p:sp>
    </p:spTree>
    <p:extLst>
      <p:ext uri="{BB962C8B-B14F-4D97-AF65-F5344CB8AC3E}">
        <p14:creationId xmlns:p14="http://schemas.microsoft.com/office/powerpoint/2010/main" val="3024568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2" name="Прямоугольник 1"/>
          <p:cNvSpPr/>
          <p:nvPr/>
        </p:nvSpPr>
        <p:spPr>
          <a:xfrm>
            <a:off x="899593" y="4011911"/>
            <a:ext cx="288032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403648" y="1491630"/>
            <a:ext cx="908407" cy="2062103"/>
          </a:xfrm>
          <a:prstGeom prst="rect">
            <a:avLst/>
          </a:prstGeom>
          <a:noFill/>
        </p:spPr>
        <p:txBody>
          <a:bodyPr wrap="square" lIns="91440" tIns="45720" rIns="91440" bIns="45720" rtlCol="0">
            <a:spAutoFit/>
          </a:bodyPr>
          <a:lstStyle/>
          <a:p>
            <a:pPr marL="358764" indent="-358764" algn="r">
              <a:buClr>
                <a:schemeClr val="tx1"/>
              </a:buClr>
              <a:tabLst>
                <a:tab pos="179384" algn="l"/>
              </a:tabLst>
            </a:pPr>
            <a:endParaRPr lang="ru-RU" sz="1600" b="1" dirty="0">
              <a:solidFill>
                <a:srgbClr val="69BA2E"/>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ru-RU" sz="1600" b="1" dirty="0" smtClean="0">
                <a:solidFill>
                  <a:srgbClr val="60A82A"/>
                </a:solidFill>
                <a:latin typeface="Arial" pitchFamily="34" charset="0"/>
                <a:ea typeface="Verdana" panose="020B0604030504040204" pitchFamily="34" charset="0"/>
                <a:cs typeface="Arial" pitchFamily="34" charset="0"/>
              </a:rPr>
              <a:t>1</a:t>
            </a:r>
            <a:r>
              <a:rPr lang="en-US" sz="1600" b="1" dirty="0" smtClean="0">
                <a:solidFill>
                  <a:srgbClr val="60A82A"/>
                </a:solidFill>
                <a:latin typeface="Arial" pitchFamily="34" charset="0"/>
                <a:ea typeface="Verdana" panose="020B0604030504040204" pitchFamily="34" charset="0"/>
                <a:cs typeface="Arial" pitchFamily="34" charset="0"/>
              </a:rPr>
              <a:t>, 852</a:t>
            </a:r>
            <a:r>
              <a:rPr lang="ru-RU" sz="1600" b="1" dirty="0" smtClean="0">
                <a:solidFill>
                  <a:srgbClr val="60A82A"/>
                </a:solidFill>
                <a:latin typeface="Arial" pitchFamily="34" charset="0"/>
                <a:ea typeface="Verdana" panose="020B0604030504040204" pitchFamily="34" charset="0"/>
                <a:cs typeface="Arial" pitchFamily="34" charset="0"/>
              </a:rPr>
              <a:t> </a:t>
            </a:r>
            <a:endParaRPr lang="ru-RU" sz="1600" b="1" dirty="0">
              <a:solidFill>
                <a:srgbClr val="60A82A"/>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en-US" sz="1600" b="1" dirty="0" smtClean="0">
                <a:solidFill>
                  <a:srgbClr val="60A82A"/>
                </a:solidFill>
                <a:latin typeface="Arial" pitchFamily="34" charset="0"/>
                <a:ea typeface="Verdana" panose="020B0604030504040204" pitchFamily="34" charset="0"/>
                <a:cs typeface="Arial" pitchFamily="34" charset="0"/>
              </a:rPr>
              <a:t>567</a:t>
            </a:r>
            <a:r>
              <a:rPr lang="ru-RU" sz="1600" b="1" dirty="0" smtClean="0">
                <a:solidFill>
                  <a:srgbClr val="60A82A"/>
                </a:solidFill>
                <a:latin typeface="Arial" pitchFamily="34" charset="0"/>
                <a:ea typeface="Verdana" panose="020B0604030504040204" pitchFamily="34" charset="0"/>
                <a:cs typeface="Arial" pitchFamily="34" charset="0"/>
              </a:rPr>
              <a:t> </a:t>
            </a:r>
            <a:endParaRPr lang="ru-RU" sz="1600" b="1" dirty="0">
              <a:solidFill>
                <a:srgbClr val="60A82A"/>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en-US" sz="1600" b="1" dirty="0" smtClean="0">
                <a:solidFill>
                  <a:srgbClr val="60A82A"/>
                </a:solidFill>
                <a:latin typeface="Arial" pitchFamily="34" charset="0"/>
                <a:ea typeface="Verdana" panose="020B0604030504040204" pitchFamily="34" charset="0"/>
                <a:cs typeface="Arial" pitchFamily="34" charset="0"/>
              </a:rPr>
              <a:t>98</a:t>
            </a:r>
            <a:r>
              <a:rPr lang="ru-RU" sz="1600" b="1" dirty="0" smtClean="0">
                <a:solidFill>
                  <a:srgbClr val="60A82A"/>
                </a:solidFill>
                <a:latin typeface="Arial" pitchFamily="34" charset="0"/>
                <a:ea typeface="Verdana" panose="020B0604030504040204" pitchFamily="34" charset="0"/>
                <a:cs typeface="Arial" pitchFamily="34" charset="0"/>
              </a:rPr>
              <a:t> </a:t>
            </a:r>
            <a:endParaRPr lang="ru-RU" sz="1600" b="1" dirty="0">
              <a:solidFill>
                <a:srgbClr val="60A82A"/>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en-US" sz="1600" b="1" dirty="0" smtClean="0">
                <a:solidFill>
                  <a:srgbClr val="60A82A"/>
                </a:solidFill>
                <a:latin typeface="Arial" pitchFamily="34" charset="0"/>
                <a:ea typeface="Verdana" panose="020B0604030504040204" pitchFamily="34" charset="0"/>
                <a:cs typeface="Arial" pitchFamily="34" charset="0"/>
              </a:rPr>
              <a:t>52</a:t>
            </a:r>
            <a:endParaRPr lang="ru-RU" sz="1600" b="1" dirty="0">
              <a:solidFill>
                <a:srgbClr val="60A82A"/>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en-US" sz="1600" b="1" dirty="0" smtClean="0">
                <a:solidFill>
                  <a:srgbClr val="60A82A"/>
                </a:solidFill>
                <a:latin typeface="Arial" pitchFamily="34" charset="0"/>
                <a:ea typeface="Verdana" panose="020B0604030504040204" pitchFamily="34" charset="0"/>
                <a:cs typeface="Arial" pitchFamily="34" charset="0"/>
              </a:rPr>
              <a:t>23</a:t>
            </a:r>
            <a:r>
              <a:rPr lang="ru-RU" sz="1600" b="1" dirty="0" smtClean="0">
                <a:solidFill>
                  <a:srgbClr val="60A82A"/>
                </a:solidFill>
                <a:latin typeface="Arial" pitchFamily="34" charset="0"/>
                <a:ea typeface="Verdana" panose="020B0604030504040204" pitchFamily="34" charset="0"/>
                <a:cs typeface="Arial" pitchFamily="34" charset="0"/>
              </a:rPr>
              <a:t> </a:t>
            </a:r>
            <a:endParaRPr lang="ru-RU" sz="1600" b="1" dirty="0">
              <a:solidFill>
                <a:srgbClr val="60A82A"/>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en-US" sz="1600" b="1" dirty="0" smtClean="0">
                <a:solidFill>
                  <a:srgbClr val="60A82A"/>
                </a:solidFill>
                <a:latin typeface="Arial" pitchFamily="34" charset="0"/>
                <a:ea typeface="Verdana" panose="020B0604030504040204" pitchFamily="34" charset="0"/>
                <a:cs typeface="Arial" pitchFamily="34" charset="0"/>
              </a:rPr>
              <a:t>8</a:t>
            </a:r>
            <a:endParaRPr lang="ru-RU" sz="1600" b="1" dirty="0">
              <a:solidFill>
                <a:srgbClr val="60A82A"/>
              </a:solidFill>
              <a:latin typeface="Arial" pitchFamily="34" charset="0"/>
              <a:ea typeface="Verdana" panose="020B0604030504040204" pitchFamily="34" charset="0"/>
              <a:cs typeface="Arial" pitchFamily="34" charset="0"/>
            </a:endParaRPr>
          </a:p>
          <a:p>
            <a:pPr marL="358764" indent="-358764" algn="r">
              <a:buClr>
                <a:schemeClr val="tx1"/>
              </a:buClr>
              <a:tabLst>
                <a:tab pos="179384" algn="l"/>
              </a:tabLst>
            </a:pPr>
            <a:r>
              <a:rPr lang="en-US" sz="1600" b="1" dirty="0" smtClean="0">
                <a:solidFill>
                  <a:srgbClr val="60A82A"/>
                </a:solidFill>
                <a:latin typeface="Arial" pitchFamily="34" charset="0"/>
                <a:ea typeface="Verdana" panose="020B0604030504040204" pitchFamily="34" charset="0"/>
                <a:cs typeface="Arial" pitchFamily="34" charset="0"/>
              </a:rPr>
              <a:t>1</a:t>
            </a:r>
            <a:r>
              <a:rPr lang="ru-RU" sz="1600" b="1" dirty="0" smtClean="0">
                <a:solidFill>
                  <a:srgbClr val="60A82A"/>
                </a:solidFill>
                <a:latin typeface="Arial" pitchFamily="34" charset="0"/>
                <a:ea typeface="Verdana" panose="020B0604030504040204" pitchFamily="34" charset="0"/>
                <a:cs typeface="Arial" pitchFamily="34" charset="0"/>
              </a:rPr>
              <a:t> </a:t>
            </a:r>
            <a:endParaRPr lang="ru-RU" sz="1600" b="1" dirty="0">
              <a:solidFill>
                <a:srgbClr val="60A82A"/>
              </a:solidFill>
              <a:latin typeface="Arial" pitchFamily="34" charset="0"/>
              <a:ea typeface="Verdana" panose="020B0604030504040204" pitchFamily="34" charset="0"/>
              <a:cs typeface="Arial" pitchFamily="34" charset="0"/>
            </a:endParaRPr>
          </a:p>
        </p:txBody>
      </p:sp>
      <p:sp>
        <p:nvSpPr>
          <p:cNvPr id="7" name="TextBox 6"/>
          <p:cNvSpPr txBox="1"/>
          <p:nvPr/>
        </p:nvSpPr>
        <p:spPr>
          <a:xfrm>
            <a:off x="1011918" y="3809866"/>
            <a:ext cx="7744774" cy="584775"/>
          </a:xfrm>
          <a:prstGeom prst="rect">
            <a:avLst/>
          </a:prstGeom>
          <a:noFill/>
        </p:spPr>
        <p:txBody>
          <a:bodyPr wrap="square" lIns="91440" tIns="45720" rIns="91440" bIns="45720" rtlCol="0">
            <a:spAutoFit/>
          </a:bodyPr>
          <a:lstStyle/>
          <a:p>
            <a:pPr>
              <a:spcAft>
                <a:spcPts val="600"/>
              </a:spcAft>
              <a:buClr>
                <a:schemeClr val="tx1"/>
              </a:buClr>
              <a:tabLst>
                <a:tab pos="179384" algn="l"/>
              </a:tabLst>
            </a:pPr>
            <a:r>
              <a:rPr lang="en-US" sz="1600" dirty="0" smtClean="0">
                <a:latin typeface="Arial" panose="020B0604020202020204" pitchFamily="34" charset="0"/>
                <a:ea typeface="Verdana" panose="020B0604030504040204" pitchFamily="34" charset="0"/>
                <a:cs typeface="Arial" panose="020B0604020202020204" pitchFamily="34" charset="0"/>
              </a:rPr>
              <a:t>In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8</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TPU awarded diplomas to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7</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25</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ru-RU" sz="1600" dirty="0">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international students, including to </a:t>
            </a:r>
            <a:r>
              <a:rPr lang="ru-RU" sz="1600" b="1" dirty="0" smtClean="0">
                <a:solidFill>
                  <a:srgbClr val="71BF43"/>
                </a:solidFill>
                <a:latin typeface="Arial" panose="020B0604020202020204" pitchFamily="34" charset="0"/>
                <a:ea typeface="Verdana" panose="020B0604030504040204" pitchFamily="34" charset="0"/>
                <a:cs typeface="Arial" panose="020B0604020202020204" pitchFamily="34" charset="0"/>
              </a:rPr>
              <a:t>19</a:t>
            </a:r>
            <a:r>
              <a:rPr lang="en-US" sz="1600" b="1" dirty="0" smtClean="0">
                <a:solidFill>
                  <a:srgbClr val="71BF43"/>
                </a:solidFill>
                <a:latin typeface="Arial" panose="020B0604020202020204" pitchFamily="34" charset="0"/>
                <a:ea typeface="Verdana" panose="020B0604030504040204" pitchFamily="34" charset="0"/>
                <a:cs typeface="Arial" panose="020B0604020202020204" pitchFamily="34" charset="0"/>
              </a:rPr>
              <a:t>7</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itchFamily="34" charset="0"/>
                <a:ea typeface="Verdana" panose="020B0604030504040204" pitchFamily="34" charset="0"/>
                <a:cs typeface="Arial" pitchFamily="34" charset="0"/>
              </a:rPr>
              <a:t>students from non-CIS </a:t>
            </a:r>
            <a:r>
              <a:rPr lang="en-US" sz="1600" dirty="0" smtClean="0">
                <a:latin typeface="Arial" pitchFamily="34" charset="0"/>
                <a:ea typeface="Verdana" panose="020B0604030504040204" pitchFamily="34" charset="0"/>
                <a:cs typeface="Arial" pitchFamily="34" charset="0"/>
              </a:rPr>
              <a:t>countries</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30 </a:t>
            </a:r>
            <a:r>
              <a:rPr lang="en-US" sz="1600" dirty="0">
                <a:latin typeface="Arial" pitchFamily="34" charset="0"/>
                <a:ea typeface="Verdana" panose="020B0604030504040204" pitchFamily="34" charset="0"/>
                <a:cs typeface="Arial" pitchFamily="34" charset="0"/>
              </a:rPr>
              <a:t>bachelors</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600" dirty="0" smtClean="0">
                <a:latin typeface="Arial" pitchFamily="34" charset="0"/>
                <a:ea typeface="Verdana" panose="020B0604030504040204" pitchFamily="34" charset="0"/>
                <a:cs typeface="Arial" pitchFamily="34" charset="0"/>
              </a:rPr>
              <a:t>specialist </a:t>
            </a:r>
            <a:r>
              <a:rPr lang="en-US" sz="1600" dirty="0">
                <a:latin typeface="Arial" pitchFamily="34" charset="0"/>
                <a:ea typeface="Verdana" panose="020B0604030504040204" pitchFamily="34" charset="0"/>
                <a:cs typeface="Arial" pitchFamily="34" charset="0"/>
              </a:rPr>
              <a:t>and</a:t>
            </a:r>
            <a:r>
              <a:rPr lang="ru-RU" sz="1600" dirty="0">
                <a:solidFill>
                  <a:srgbClr val="69BA2E"/>
                </a:solidFill>
                <a:latin typeface="Arial" pitchFamily="34" charset="0"/>
                <a:ea typeface="Verdana" panose="020B0604030504040204" pitchFamily="34" charset="0"/>
                <a:cs typeface="Arial" pitchFamily="34" charset="0"/>
              </a:rPr>
              <a:t> </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66 </a:t>
            </a:r>
            <a:r>
              <a:rPr lang="en-US" sz="1600" dirty="0">
                <a:latin typeface="Arial" pitchFamily="34" charset="0"/>
                <a:ea typeface="Verdana" panose="020B0604030504040204" pitchFamily="34" charset="0"/>
                <a:cs typeface="Arial" pitchFamily="34" charset="0"/>
              </a:rPr>
              <a:t>masters </a:t>
            </a:r>
            <a:endParaRPr lang="ru-RU" sz="1600" b="1"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9" name="TextBox 8"/>
          <p:cNvSpPr txBox="1"/>
          <p:nvPr/>
        </p:nvSpPr>
        <p:spPr>
          <a:xfrm>
            <a:off x="4932041" y="1941458"/>
            <a:ext cx="629771" cy="830997"/>
          </a:xfrm>
          <a:prstGeom prst="rect">
            <a:avLst/>
          </a:prstGeom>
          <a:noFill/>
        </p:spPr>
        <p:txBody>
          <a:bodyPr wrap="square" lIns="91440" tIns="45720" rIns="91440" bIns="45720" rtlCol="0">
            <a:spAutoFit/>
          </a:bodyPr>
          <a:lstStyle/>
          <a:p>
            <a:pPr algn="r">
              <a:buClr>
                <a:schemeClr val="tx1"/>
              </a:buClr>
            </a:pPr>
            <a:r>
              <a:rPr lang="ru-RU" sz="1600" b="1" dirty="0">
                <a:solidFill>
                  <a:srgbClr val="69BA2E"/>
                </a:solidFill>
                <a:latin typeface="Arial" pitchFamily="34" charset="0"/>
                <a:ea typeface="Verdana" panose="020B0604030504040204" pitchFamily="34" charset="0"/>
                <a:cs typeface="Arial" pitchFamily="34" charset="0"/>
              </a:rPr>
              <a:t>491</a:t>
            </a:r>
          </a:p>
          <a:p>
            <a:pPr algn="r">
              <a:buClr>
                <a:schemeClr val="tx1"/>
              </a:buClr>
            </a:pPr>
            <a:r>
              <a:rPr lang="ru-RU" sz="1600" dirty="0">
                <a:latin typeface="Arial" pitchFamily="34" charset="0"/>
                <a:ea typeface="Verdana" panose="020B0604030504040204" pitchFamily="34" charset="0"/>
                <a:cs typeface="Arial" pitchFamily="34" charset="0"/>
              </a:rPr>
              <a:t>  </a:t>
            </a:r>
          </a:p>
          <a:p>
            <a:pPr algn="r">
              <a:buClr>
                <a:schemeClr val="tx1"/>
              </a:buClr>
            </a:pPr>
            <a:r>
              <a:rPr lang="en-US" sz="1600" b="1" dirty="0">
                <a:solidFill>
                  <a:srgbClr val="69BA2E"/>
                </a:solidFill>
                <a:latin typeface="Arial" pitchFamily="34" charset="0"/>
                <a:ea typeface="Verdana" panose="020B0604030504040204" pitchFamily="34" charset="0"/>
                <a:cs typeface="Arial" pitchFamily="34" charset="0"/>
              </a:rPr>
              <a:t>68</a:t>
            </a:r>
            <a:r>
              <a:rPr lang="ru-RU" sz="1600" dirty="0">
                <a:latin typeface="Arial" pitchFamily="34" charset="0"/>
                <a:ea typeface="Verdana" panose="020B0604030504040204" pitchFamily="34" charset="0"/>
                <a:cs typeface="Arial" pitchFamily="34" charset="0"/>
              </a:rPr>
              <a:t> </a:t>
            </a:r>
          </a:p>
        </p:txBody>
      </p:sp>
      <p:sp>
        <p:nvSpPr>
          <p:cNvPr id="10" name="Прямоугольник 9"/>
          <p:cNvSpPr/>
          <p:nvPr/>
        </p:nvSpPr>
        <p:spPr>
          <a:xfrm>
            <a:off x="996020" y="1509720"/>
            <a:ext cx="3575983" cy="2165693"/>
          </a:xfrm>
          <a:prstGeom prst="rect">
            <a:avLst/>
          </a:prstGeom>
          <a:noFill/>
          <a:ln>
            <a:solidFill>
              <a:srgbClr val="69BA2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dirty="0">
                <a:latin typeface="Arial" pitchFamily="34" charset="0"/>
                <a:cs typeface="Arial" pitchFamily="34" charset="0"/>
              </a:rPr>
              <a:t>       </a:t>
            </a:r>
          </a:p>
        </p:txBody>
      </p:sp>
      <p:sp>
        <p:nvSpPr>
          <p:cNvPr id="12" name="Прямоугольник 11"/>
          <p:cNvSpPr/>
          <p:nvPr/>
        </p:nvSpPr>
        <p:spPr>
          <a:xfrm>
            <a:off x="4769241" y="1509724"/>
            <a:ext cx="3947134" cy="2165690"/>
          </a:xfrm>
          <a:prstGeom prst="rect">
            <a:avLst/>
          </a:prstGeom>
          <a:noFill/>
          <a:ln>
            <a:solidFill>
              <a:srgbClr val="69BA2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dirty="0">
                <a:latin typeface="Arial" pitchFamily="34" charset="0"/>
                <a:cs typeface="Arial" pitchFamily="34" charset="0"/>
              </a:rPr>
              <a:t>       </a:t>
            </a:r>
          </a:p>
        </p:txBody>
      </p:sp>
      <p:sp>
        <p:nvSpPr>
          <p:cNvPr id="13" name="TextBox 12"/>
          <p:cNvSpPr txBox="1"/>
          <p:nvPr/>
        </p:nvSpPr>
        <p:spPr>
          <a:xfrm>
            <a:off x="971602" y="1056582"/>
            <a:ext cx="3624818" cy="461665"/>
          </a:xfrm>
          <a:prstGeom prst="rect">
            <a:avLst/>
          </a:prstGeom>
          <a:solidFill>
            <a:srgbClr val="69BA2E"/>
          </a:solidFill>
        </p:spPr>
        <p:txBody>
          <a:bodyPr wrap="square" lIns="91440" tIns="45720" rIns="91440" bIns="45720" rtlCol="0">
            <a:spAutoFit/>
          </a:bodyPr>
          <a:lstStyle/>
          <a:p>
            <a:pPr algn="ctr"/>
            <a:r>
              <a:rPr lang="ru-RU" sz="2400" dirty="0" smtClean="0">
                <a:solidFill>
                  <a:schemeClr val="bg1"/>
                </a:solidFill>
                <a:latin typeface="Arial" pitchFamily="34" charset="0"/>
                <a:ea typeface="Verdana" panose="020B0604030504040204" pitchFamily="34" charset="0"/>
                <a:cs typeface="Arial" pitchFamily="34" charset="0"/>
              </a:rPr>
              <a:t>2</a:t>
            </a:r>
            <a:r>
              <a:rPr lang="en-US" sz="2400" dirty="0" smtClean="0">
                <a:solidFill>
                  <a:schemeClr val="bg1"/>
                </a:solidFill>
                <a:latin typeface="Arial" pitchFamily="34" charset="0"/>
                <a:ea typeface="Verdana" panose="020B0604030504040204" pitchFamily="34" charset="0"/>
                <a:cs typeface="Arial" pitchFamily="34" charset="0"/>
              </a:rPr>
              <a:t>, </a:t>
            </a:r>
            <a:r>
              <a:rPr lang="ru-RU" sz="2400" dirty="0" smtClean="0">
                <a:solidFill>
                  <a:schemeClr val="bg1"/>
                </a:solidFill>
                <a:latin typeface="Arial" pitchFamily="34" charset="0"/>
                <a:ea typeface="Verdana" panose="020B0604030504040204" pitchFamily="34" charset="0"/>
                <a:cs typeface="Arial" pitchFamily="34" charset="0"/>
              </a:rPr>
              <a:t>6</a:t>
            </a:r>
            <a:r>
              <a:rPr lang="en-US" sz="2400" dirty="0" smtClean="0">
                <a:solidFill>
                  <a:schemeClr val="bg1"/>
                </a:solidFill>
                <a:latin typeface="Arial" pitchFamily="34" charset="0"/>
                <a:ea typeface="Verdana" panose="020B0604030504040204" pitchFamily="34" charset="0"/>
                <a:cs typeface="Arial" pitchFamily="34" charset="0"/>
              </a:rPr>
              <a:t>01 </a:t>
            </a:r>
            <a:r>
              <a:rPr lang="en-US" sz="1400" dirty="0" smtClean="0">
                <a:solidFill>
                  <a:schemeClr val="bg1"/>
                </a:solidFill>
                <a:latin typeface="Arial" pitchFamily="34" charset="0"/>
                <a:ea typeface="Verdana" panose="020B0604030504040204" pitchFamily="34" charset="0"/>
                <a:cs typeface="Arial" pitchFamily="34" charset="0"/>
              </a:rPr>
              <a:t>students from </a:t>
            </a:r>
            <a:r>
              <a:rPr lang="en-US" sz="2400" dirty="0" smtClean="0">
                <a:solidFill>
                  <a:schemeClr val="bg1"/>
                </a:solidFill>
                <a:latin typeface="Arial" pitchFamily="34" charset="0"/>
                <a:ea typeface="Verdana" panose="020B0604030504040204" pitchFamily="34" charset="0"/>
                <a:cs typeface="Arial" pitchFamily="34" charset="0"/>
              </a:rPr>
              <a:t>7</a:t>
            </a:r>
            <a:r>
              <a:rPr lang="ru-RU" sz="1600" dirty="0" smtClean="0">
                <a:solidFill>
                  <a:schemeClr val="bg1"/>
                </a:solidFill>
                <a:latin typeface="Arial" pitchFamily="34" charset="0"/>
                <a:ea typeface="Verdana" panose="020B0604030504040204" pitchFamily="34" charset="0"/>
                <a:cs typeface="Arial" pitchFamily="34" charset="0"/>
              </a:rPr>
              <a:t> </a:t>
            </a:r>
            <a:r>
              <a:rPr lang="en-US" sz="1400" dirty="0">
                <a:solidFill>
                  <a:schemeClr val="bg1"/>
                </a:solidFill>
                <a:latin typeface="Arial" pitchFamily="34" charset="0"/>
                <a:ea typeface="Verdana" panose="020B0604030504040204" pitchFamily="34" charset="0"/>
                <a:cs typeface="Arial" pitchFamily="34" charset="0"/>
              </a:rPr>
              <a:t>CIS countries</a:t>
            </a:r>
            <a:endParaRPr lang="ru-RU" sz="1400" dirty="0">
              <a:solidFill>
                <a:schemeClr val="bg1"/>
              </a:solidFill>
              <a:latin typeface="Arial" pitchFamily="34" charset="0"/>
              <a:ea typeface="Verdana" panose="020B0604030504040204" pitchFamily="34" charset="0"/>
              <a:cs typeface="Arial" pitchFamily="34" charset="0"/>
            </a:endParaRPr>
          </a:p>
        </p:txBody>
      </p:sp>
      <p:sp>
        <p:nvSpPr>
          <p:cNvPr id="14" name="TextBox 13"/>
          <p:cNvSpPr txBox="1"/>
          <p:nvPr/>
        </p:nvSpPr>
        <p:spPr>
          <a:xfrm>
            <a:off x="4752493" y="1057128"/>
            <a:ext cx="3979225" cy="677108"/>
          </a:xfrm>
          <a:prstGeom prst="rect">
            <a:avLst/>
          </a:prstGeom>
          <a:solidFill>
            <a:srgbClr val="69BA2E"/>
          </a:solidFill>
        </p:spPr>
        <p:txBody>
          <a:bodyPr wrap="square" lIns="91440" tIns="45720" rIns="91440" bIns="45720" rtlCol="0">
            <a:spAutoFit/>
          </a:bodyPr>
          <a:lstStyle/>
          <a:p>
            <a:pPr algn="ctr"/>
            <a:r>
              <a:rPr lang="ru-RU" sz="2400" dirty="0" smtClean="0">
                <a:solidFill>
                  <a:schemeClr val="bg1"/>
                </a:solidFill>
                <a:latin typeface="Arial" pitchFamily="34" charset="0"/>
                <a:ea typeface="Verdana" panose="020B0604030504040204" pitchFamily="34" charset="0"/>
                <a:cs typeface="Arial" pitchFamily="34" charset="0"/>
              </a:rPr>
              <a:t>1</a:t>
            </a:r>
            <a:r>
              <a:rPr lang="en-US" sz="2400" dirty="0" smtClean="0">
                <a:solidFill>
                  <a:schemeClr val="bg1"/>
                </a:solidFill>
                <a:latin typeface="Arial" pitchFamily="34" charset="0"/>
                <a:ea typeface="Verdana" panose="020B0604030504040204" pitchFamily="34" charset="0"/>
                <a:cs typeface="Arial" pitchFamily="34" charset="0"/>
              </a:rPr>
              <a:t>, </a:t>
            </a:r>
            <a:r>
              <a:rPr lang="ru-RU" sz="2400" dirty="0" smtClean="0">
                <a:solidFill>
                  <a:schemeClr val="bg1"/>
                </a:solidFill>
                <a:latin typeface="Arial" pitchFamily="34" charset="0"/>
                <a:ea typeface="Verdana" panose="020B0604030504040204" pitchFamily="34" charset="0"/>
                <a:cs typeface="Arial" pitchFamily="34" charset="0"/>
              </a:rPr>
              <a:t>172</a:t>
            </a:r>
            <a:r>
              <a:rPr lang="en-US" sz="2400" dirty="0" smtClean="0">
                <a:solidFill>
                  <a:schemeClr val="bg1"/>
                </a:solidFill>
                <a:latin typeface="Arial" pitchFamily="34" charset="0"/>
                <a:ea typeface="Verdana" panose="020B0604030504040204" pitchFamily="34" charset="0"/>
                <a:cs typeface="Arial" pitchFamily="34" charset="0"/>
              </a:rPr>
              <a:t> </a:t>
            </a:r>
            <a:r>
              <a:rPr lang="en-US" sz="1400" dirty="0" smtClean="0">
                <a:solidFill>
                  <a:schemeClr val="bg1"/>
                </a:solidFill>
                <a:latin typeface="Arial" pitchFamily="34" charset="0"/>
                <a:ea typeface="Verdana" panose="020B0604030504040204" pitchFamily="34" charset="0"/>
                <a:cs typeface="Arial" pitchFamily="34" charset="0"/>
              </a:rPr>
              <a:t>students from </a:t>
            </a:r>
            <a:r>
              <a:rPr lang="ru-RU" sz="2400" dirty="0" smtClean="0">
                <a:solidFill>
                  <a:schemeClr val="bg1"/>
                </a:solidFill>
                <a:latin typeface="Arial" pitchFamily="34" charset="0"/>
                <a:ea typeface="Verdana" panose="020B0604030504040204" pitchFamily="34" charset="0"/>
                <a:cs typeface="Arial" pitchFamily="34" charset="0"/>
              </a:rPr>
              <a:t>3</a:t>
            </a:r>
            <a:r>
              <a:rPr lang="en-US" sz="2400" dirty="0" smtClean="0">
                <a:solidFill>
                  <a:schemeClr val="bg1"/>
                </a:solidFill>
                <a:latin typeface="Arial" pitchFamily="34" charset="0"/>
                <a:ea typeface="Verdana" panose="020B0604030504040204" pitchFamily="34" charset="0"/>
                <a:cs typeface="Arial" pitchFamily="34" charset="0"/>
              </a:rPr>
              <a:t>3</a:t>
            </a:r>
            <a:r>
              <a:rPr lang="ru-RU" sz="1600" dirty="0" smtClean="0">
                <a:solidFill>
                  <a:schemeClr val="bg1"/>
                </a:solidFill>
                <a:latin typeface="Arial" pitchFamily="34" charset="0"/>
                <a:ea typeface="Verdana" panose="020B0604030504040204" pitchFamily="34" charset="0"/>
                <a:cs typeface="Arial" pitchFamily="34" charset="0"/>
              </a:rPr>
              <a:t> </a:t>
            </a:r>
            <a:r>
              <a:rPr lang="en-US" sz="1400" dirty="0">
                <a:solidFill>
                  <a:schemeClr val="bg1"/>
                </a:solidFill>
                <a:latin typeface="Arial" pitchFamily="34" charset="0"/>
                <a:ea typeface="Verdana" panose="020B0604030504040204" pitchFamily="34" charset="0"/>
                <a:cs typeface="Arial" pitchFamily="34" charset="0"/>
              </a:rPr>
              <a:t>non-CIS countries</a:t>
            </a:r>
            <a:endParaRPr lang="ru-RU" sz="1400" dirty="0">
              <a:solidFill>
                <a:schemeClr val="bg1"/>
              </a:solidFill>
              <a:latin typeface="Arial" pitchFamily="34" charset="0"/>
              <a:ea typeface="Verdana" panose="020B0604030504040204" pitchFamily="34" charset="0"/>
              <a:cs typeface="Arial" pitchFamily="34" charset="0"/>
            </a:endParaRPr>
          </a:p>
        </p:txBody>
      </p:sp>
      <p:sp>
        <p:nvSpPr>
          <p:cNvPr id="15" name="TextBox 14"/>
          <p:cNvSpPr txBox="1"/>
          <p:nvPr/>
        </p:nvSpPr>
        <p:spPr>
          <a:xfrm>
            <a:off x="3347864" y="292927"/>
            <a:ext cx="5616624" cy="507831"/>
          </a:xfrm>
          <a:prstGeom prst="rect">
            <a:avLst/>
          </a:prstGeom>
          <a:noFill/>
        </p:spPr>
        <p:txBody>
          <a:bodyPr wrap="square" lIns="91440" tIns="45720" rIns="91440" bIns="45720" rtlCol="0">
            <a:spAutoFit/>
          </a:bodyPr>
          <a:lstStyle/>
          <a:p>
            <a:r>
              <a:rPr lang="en-US" sz="2700" b="1" dirty="0">
                <a:solidFill>
                  <a:srgbClr val="69BA2E"/>
                </a:solidFill>
                <a:ea typeface="Verdana" panose="020B0604030504040204" pitchFamily="34" charset="0"/>
                <a:cs typeface="Verdana" panose="020B0604030504040204" pitchFamily="34" charset="0"/>
              </a:rPr>
              <a:t>Export of </a:t>
            </a:r>
            <a:r>
              <a:rPr lang="en-US" sz="2700" b="1" dirty="0" smtClean="0">
                <a:solidFill>
                  <a:srgbClr val="69BA2E"/>
                </a:solidFill>
                <a:ea typeface="Verdana" panose="020B0604030504040204" pitchFamily="34" charset="0"/>
                <a:cs typeface="Verdana" panose="020B0604030504040204" pitchFamily="34" charset="0"/>
              </a:rPr>
              <a:t>Educational Services</a:t>
            </a:r>
            <a:endParaRPr lang="en-US" sz="2700" b="1" dirty="0">
              <a:solidFill>
                <a:srgbClr val="69BA2E"/>
              </a:solidFill>
              <a:ea typeface="Verdana" panose="020B0604030504040204" pitchFamily="34" charset="0"/>
              <a:cs typeface="Verdana" panose="020B0604030504040204" pitchFamily="34" charset="0"/>
            </a:endParaRPr>
          </a:p>
        </p:txBody>
      </p:sp>
      <p:sp>
        <p:nvSpPr>
          <p:cNvPr id="18" name="Прямоугольник 17"/>
          <p:cNvSpPr/>
          <p:nvPr/>
        </p:nvSpPr>
        <p:spPr>
          <a:xfrm>
            <a:off x="8712969" y="4731993"/>
            <a:ext cx="395536" cy="276999"/>
          </a:xfrm>
          <a:prstGeom prst="rect">
            <a:avLst/>
          </a:prstGeom>
        </p:spPr>
        <p:txBody>
          <a:bodyPr wrap="square" lIns="91440" tIns="45720" rIns="91440" bIns="45720">
            <a:spAutoFit/>
          </a:bodyPr>
          <a:lstStyle/>
          <a:p>
            <a:pPr algn="ctr" defTabSz="771504"/>
            <a:r>
              <a:rPr lang="en-US" sz="1200" dirty="0" smtClean="0"/>
              <a:t>1</a:t>
            </a:r>
            <a:r>
              <a:rPr lang="ru-RU" sz="1200" dirty="0" smtClean="0"/>
              <a:t>2</a:t>
            </a:r>
            <a:endParaRPr lang="ru-RU" sz="1200" dirty="0"/>
          </a:p>
        </p:txBody>
      </p:sp>
      <p:sp>
        <p:nvSpPr>
          <p:cNvPr id="17" name="TextBox 16"/>
          <p:cNvSpPr txBox="1"/>
          <p:nvPr/>
        </p:nvSpPr>
        <p:spPr>
          <a:xfrm>
            <a:off x="2192510" y="1522349"/>
            <a:ext cx="1831510" cy="1995418"/>
          </a:xfrm>
          <a:prstGeom prst="rect">
            <a:avLst/>
          </a:prstGeom>
          <a:noFill/>
        </p:spPr>
        <p:txBody>
          <a:bodyPr wrap="square" lIns="91440" tIns="45720" rIns="91440" bIns="45720" rtlCol="0">
            <a:spAutoFit/>
          </a:bodyPr>
          <a:lstStyle/>
          <a:p>
            <a:pPr marL="358764" indent="-358764">
              <a:spcAft>
                <a:spcPts val="200"/>
              </a:spcAft>
              <a:buClr>
                <a:schemeClr val="tx1"/>
              </a:buClr>
              <a:tabLst>
                <a:tab pos="179384" algn="l"/>
              </a:tabLst>
            </a:pP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Kazakhstan</a:t>
            </a: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Uzbekistan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Kyrgyzstan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Tajikistan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Turkmenistan</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a:t>
            </a:r>
            <a:r>
              <a:rPr lang="en-US" sz="1400" dirty="0">
                <a:latin typeface="Arial" pitchFamily="34" charset="0"/>
                <a:ea typeface="Verdana" panose="020B0604030504040204" pitchFamily="34" charset="0"/>
                <a:cs typeface="Arial" pitchFamily="34" charset="0"/>
              </a:rPr>
              <a:t> Ukraine</a:t>
            </a:r>
            <a:endParaRPr lang="ru-RU" sz="1400" dirty="0">
              <a:latin typeface="Arial" pitchFamily="34" charset="0"/>
              <a:ea typeface="Verdana" panose="020B0604030504040204" pitchFamily="34" charset="0"/>
              <a:cs typeface="Arial" pitchFamily="34" charset="0"/>
            </a:endParaRPr>
          </a:p>
          <a:p>
            <a:pPr marL="358764" indent="-358764">
              <a:spcAft>
                <a:spcPts val="200"/>
              </a:spcAft>
              <a:buClr>
                <a:schemeClr val="tx1"/>
              </a:buClr>
              <a:tabLst>
                <a:tab pos="179384" algn="l"/>
              </a:tabLst>
            </a:pPr>
            <a:r>
              <a:rPr lang="ru-RU" sz="1400" dirty="0">
                <a:latin typeface="Arial" pitchFamily="34" charset="0"/>
                <a:ea typeface="Verdana" panose="020B0604030504040204" pitchFamily="34" charset="0"/>
                <a:cs typeface="Arial" pitchFamily="34" charset="0"/>
              </a:rPr>
              <a:t>– </a:t>
            </a:r>
            <a:r>
              <a:rPr lang="en-US" sz="1400" dirty="0" smtClean="0">
                <a:latin typeface="Arial" pitchFamily="34" charset="0"/>
                <a:ea typeface="Verdana" panose="020B0604030504040204" pitchFamily="34" charset="0"/>
                <a:cs typeface="Arial" pitchFamily="34" charset="0"/>
              </a:rPr>
              <a:t>Azerbaijan</a:t>
            </a:r>
            <a:endParaRPr lang="ru-RU" sz="1400" dirty="0">
              <a:latin typeface="Arial" pitchFamily="34" charset="0"/>
              <a:ea typeface="Verdana" panose="020B0604030504040204" pitchFamily="34" charset="0"/>
              <a:cs typeface="Arial" pitchFamily="34" charset="0"/>
            </a:endParaRPr>
          </a:p>
        </p:txBody>
      </p:sp>
      <p:sp>
        <p:nvSpPr>
          <p:cNvPr id="19" name="TextBox 18"/>
          <p:cNvSpPr txBox="1"/>
          <p:nvPr/>
        </p:nvSpPr>
        <p:spPr>
          <a:xfrm>
            <a:off x="5530018" y="1928683"/>
            <a:ext cx="2786399" cy="1061829"/>
          </a:xfrm>
          <a:prstGeom prst="rect">
            <a:avLst/>
          </a:prstGeom>
          <a:noFill/>
        </p:spPr>
        <p:txBody>
          <a:bodyPr wrap="square" lIns="91440" tIns="45720" rIns="91440" bIns="45720" rtlCol="0">
            <a:spAutoFit/>
          </a:bodyPr>
          <a:lstStyle/>
          <a:p>
            <a:pPr>
              <a:spcAft>
                <a:spcPts val="301"/>
              </a:spcAft>
              <a:buClr>
                <a:schemeClr val="tx1"/>
              </a:buClr>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bachelors, specialists and </a:t>
            </a:r>
            <a:r>
              <a:rPr lang="en-US" sz="1400" dirty="0" smtClean="0">
                <a:latin typeface="Arial" pitchFamily="34" charset="0"/>
                <a:ea typeface="Verdana" panose="020B0604030504040204" pitchFamily="34" charset="0"/>
                <a:cs typeface="Arial" pitchFamily="34" charset="0"/>
              </a:rPr>
              <a:t>masters</a:t>
            </a:r>
          </a:p>
          <a:p>
            <a:pPr>
              <a:spcAft>
                <a:spcPts val="301"/>
              </a:spcAft>
              <a:buClr>
                <a:schemeClr val="tx1"/>
              </a:buClr>
            </a:pPr>
            <a:r>
              <a:rPr lang="ru-RU" sz="1400" dirty="0" smtClean="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post-graduates</a:t>
            </a:r>
          </a:p>
          <a:p>
            <a:pPr>
              <a:spcAft>
                <a:spcPts val="301"/>
              </a:spcAft>
              <a:buClr>
                <a:schemeClr val="tx1"/>
              </a:buClr>
            </a:pPr>
            <a:endParaRPr lang="ru-RU" sz="1400" dirty="0">
              <a:latin typeface="Arial" pitchFamily="34" charset="0"/>
              <a:ea typeface="Verdana" panose="020B0604030504040204" pitchFamily="34" charset="0"/>
              <a:cs typeface="Arial" pitchFamily="34" charset="0"/>
            </a:endParaRPr>
          </a:p>
        </p:txBody>
      </p:sp>
      <p:sp>
        <p:nvSpPr>
          <p:cNvPr id="21" name="TextBox 20"/>
          <p:cNvSpPr txBox="1"/>
          <p:nvPr/>
        </p:nvSpPr>
        <p:spPr>
          <a:xfrm>
            <a:off x="4949042" y="2763889"/>
            <a:ext cx="629771" cy="584775"/>
          </a:xfrm>
          <a:prstGeom prst="rect">
            <a:avLst/>
          </a:prstGeom>
          <a:noFill/>
        </p:spPr>
        <p:txBody>
          <a:bodyPr wrap="square" lIns="91440" tIns="45720" rIns="91440" bIns="45720" rtlCol="0">
            <a:spAutoFit/>
          </a:bodyPr>
          <a:lstStyle/>
          <a:p>
            <a:pPr algn="r">
              <a:buClr>
                <a:schemeClr val="tx1"/>
              </a:buClr>
            </a:pPr>
            <a:r>
              <a:rPr lang="ru-RU" sz="1600" b="1" dirty="0">
                <a:solidFill>
                  <a:srgbClr val="69BA2E"/>
                </a:solidFill>
                <a:latin typeface="Arial" pitchFamily="34" charset="0"/>
                <a:ea typeface="Verdana" panose="020B0604030504040204" pitchFamily="34" charset="0"/>
                <a:cs typeface="Arial" pitchFamily="34" charset="0"/>
              </a:rPr>
              <a:t>231</a:t>
            </a:r>
            <a:r>
              <a:rPr lang="ru-RU" sz="1600" dirty="0">
                <a:latin typeface="Arial" pitchFamily="34" charset="0"/>
                <a:ea typeface="Verdana" panose="020B0604030504040204" pitchFamily="34" charset="0"/>
                <a:cs typeface="Arial" pitchFamily="34" charset="0"/>
              </a:rPr>
              <a:t> </a:t>
            </a:r>
            <a:endParaRPr lang="ru-RU" sz="1600" b="1" dirty="0">
              <a:solidFill>
                <a:srgbClr val="69BA2E"/>
              </a:solidFill>
              <a:latin typeface="Arial" pitchFamily="34" charset="0"/>
              <a:ea typeface="Verdana" panose="020B0604030504040204" pitchFamily="34" charset="0"/>
              <a:cs typeface="Arial" pitchFamily="34" charset="0"/>
            </a:endParaRPr>
          </a:p>
          <a:p>
            <a:pPr algn="r">
              <a:buClr>
                <a:schemeClr val="tx1"/>
              </a:buClr>
            </a:pP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382</a:t>
            </a:r>
            <a:endParaRPr lang="ru-RU" sz="1600" dirty="0">
              <a:latin typeface="Arial" pitchFamily="34" charset="0"/>
              <a:ea typeface="Verdana" panose="020B0604030504040204" pitchFamily="34" charset="0"/>
              <a:cs typeface="Arial" pitchFamily="34" charset="0"/>
            </a:endParaRPr>
          </a:p>
        </p:txBody>
      </p:sp>
      <p:sp>
        <p:nvSpPr>
          <p:cNvPr id="22" name="TextBox 21"/>
          <p:cNvSpPr txBox="1"/>
          <p:nvPr/>
        </p:nvSpPr>
        <p:spPr>
          <a:xfrm>
            <a:off x="5548008" y="2775430"/>
            <a:ext cx="3188746" cy="561692"/>
          </a:xfrm>
          <a:prstGeom prst="rect">
            <a:avLst/>
          </a:prstGeom>
          <a:noFill/>
        </p:spPr>
        <p:txBody>
          <a:bodyPr wrap="square" lIns="91440" tIns="45720" rIns="91440" bIns="45720" rtlCol="0">
            <a:spAutoFit/>
          </a:bodyPr>
          <a:lstStyle/>
          <a:p>
            <a:pPr>
              <a:spcAft>
                <a:spcPts val="301"/>
              </a:spcAft>
              <a:buClr>
                <a:schemeClr val="tx1"/>
              </a:buClr>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pre-university courses</a:t>
            </a:r>
            <a:endParaRPr lang="ru-RU" sz="1400" dirty="0">
              <a:latin typeface="Arial" pitchFamily="34" charset="0"/>
              <a:ea typeface="Verdana" panose="020B0604030504040204" pitchFamily="34" charset="0"/>
              <a:cs typeface="Arial" pitchFamily="34" charset="0"/>
            </a:endParaRPr>
          </a:p>
          <a:p>
            <a:pPr>
              <a:spcAft>
                <a:spcPts val="301"/>
              </a:spcAft>
              <a:buClr>
                <a:schemeClr val="tx1"/>
              </a:buClr>
            </a:pP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academic exchange programs</a:t>
            </a:r>
            <a:endParaRPr lang="ru-RU" sz="1400" dirty="0">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val="732173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odl_osnova_bez_LOGO_obechn.jpg"/>
          <p:cNvPicPr>
            <a:picLocks noChangeAspect="1"/>
          </p:cNvPicPr>
          <p:nvPr/>
        </p:nvPicPr>
        <p:blipFill>
          <a:blip r:embed="rId2" cstate="print"/>
          <a:stretch>
            <a:fillRect/>
          </a:stretch>
        </p:blipFill>
        <p:spPr>
          <a:xfrm>
            <a:off x="0" y="0"/>
            <a:ext cx="9135879" cy="5143500"/>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5022" t="96" r="9631" b="22222"/>
          <a:stretch/>
        </p:blipFill>
        <p:spPr>
          <a:xfrm>
            <a:off x="1102477" y="2802941"/>
            <a:ext cx="2389671" cy="1642454"/>
          </a:xfrm>
          <a:prstGeom prst="rect">
            <a:avLst/>
          </a:prstGeom>
        </p:spPr>
      </p:pic>
      <p:sp>
        <p:nvSpPr>
          <p:cNvPr id="11" name="TextBox 10"/>
          <p:cNvSpPr txBox="1"/>
          <p:nvPr/>
        </p:nvSpPr>
        <p:spPr>
          <a:xfrm>
            <a:off x="1009165" y="1075386"/>
            <a:ext cx="7724751" cy="2424125"/>
          </a:xfrm>
          <a:prstGeom prst="rect">
            <a:avLst/>
          </a:prstGeom>
          <a:noFill/>
        </p:spPr>
        <p:txBody>
          <a:bodyPr wrap="square" lIns="91440" tIns="45720" rIns="91440" bIns="45720" numCol="2" rtlCol="0">
            <a:spAutoFit/>
          </a:bodyPr>
          <a:lstStyle/>
          <a:p>
            <a:pPr>
              <a:spcAft>
                <a:spcPts val="1200"/>
              </a:spcAft>
              <a:buClr>
                <a:schemeClr val="tx1"/>
              </a:buClr>
              <a:tabLst>
                <a:tab pos="179388" algn="l"/>
              </a:tabLst>
            </a:pP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Outgoing</a:t>
            </a: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a:t>
            </a:r>
            <a:endParaRPr lang="ru-RU"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marL="358773" indent="-358773">
              <a:spcAft>
                <a:spcPts val="1200"/>
              </a:spcAft>
              <a:buClr>
                <a:schemeClr val="tx1"/>
              </a:buClr>
              <a:buFont typeface="Wingdings" pitchFamily="2" charset="2"/>
              <a:buChar char="§"/>
              <a:tabLst>
                <a:tab pos="179388" algn="l"/>
              </a:tabLst>
            </a:pPr>
            <a:r>
              <a:rPr lang="en-US" sz="1600" dirty="0">
                <a:latin typeface="Arial" panose="020B0604020202020204" pitchFamily="34" charset="0"/>
                <a:ea typeface="Verdana" panose="020B0604030504040204" pitchFamily="34" charset="0"/>
                <a:cs typeface="Arial" panose="020B0604020202020204" pitchFamily="34" charset="0"/>
              </a:rPr>
              <a:t>In </a:t>
            </a:r>
            <a:r>
              <a:rPr lang="en-US" sz="1600" dirty="0" smtClean="0">
                <a:latin typeface="Arial" panose="020B0604020202020204" pitchFamily="34" charset="0"/>
                <a:ea typeface="Verdana" panose="020B0604030504040204" pitchFamily="34" charset="0"/>
                <a:cs typeface="Arial" panose="020B0604020202020204" pitchFamily="34" charset="0"/>
              </a:rPr>
              <a:t>2018, </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7</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a:t>
            </a:r>
            <a:r>
              <a:rPr lang="ru-RU" sz="1600"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TPU students received training (internship) in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76</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universities and companies of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7</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countries worldwide</a:t>
            </a:r>
            <a:endParaRPr lang="en-US" sz="1600"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1200"/>
              </a:spcAft>
              <a:buClr>
                <a:schemeClr val="tx1"/>
              </a:buClr>
              <a:buFont typeface="Wingdings" pitchFamily="2" charset="2"/>
              <a:buChar char="§"/>
              <a:tabLst>
                <a:tab pos="179388" algn="l"/>
              </a:tabLst>
            </a:pPr>
            <a:endParaRPr lang="en-US" sz="1600"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1200"/>
              </a:spcAft>
              <a:buClr>
                <a:schemeClr val="tx1"/>
              </a:buClr>
              <a:buFont typeface="Wingdings" pitchFamily="2" charset="2"/>
              <a:buChar char="§"/>
              <a:tabLst>
                <a:tab pos="179388" algn="l"/>
              </a:tabLst>
            </a:pPr>
            <a:endParaRPr lang="ru-RU" sz="1600" dirty="0" smtClean="0">
              <a:latin typeface="Arial" panose="020B0604020202020204" pitchFamily="34" charset="0"/>
              <a:ea typeface="Verdana" panose="020B0604030504040204" pitchFamily="34" charset="0"/>
              <a:cs typeface="Arial" panose="020B0604020202020204" pitchFamily="34" charset="0"/>
            </a:endParaRPr>
          </a:p>
          <a:p>
            <a:pPr>
              <a:spcAft>
                <a:spcPts val="1200"/>
              </a:spcAft>
              <a:buClr>
                <a:schemeClr val="tx1"/>
              </a:buClr>
              <a:tabLst>
                <a:tab pos="179388" algn="l"/>
              </a:tabLst>
            </a:pP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Incoming</a:t>
            </a: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a:t>
            </a:r>
            <a:endParaRPr lang="ru-RU" b="1" dirty="0">
              <a:solidFill>
                <a:srgbClr val="69BA2E"/>
              </a:solidFill>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en-US" sz="1600" dirty="0">
                <a:latin typeface="Arial" panose="020B0604020202020204" pitchFamily="34" charset="0"/>
                <a:ea typeface="Verdana" panose="020B0604030504040204" pitchFamily="34" charset="0"/>
                <a:cs typeface="Arial" panose="020B0604020202020204" pitchFamily="34" charset="0"/>
              </a:rPr>
              <a:t>In </a:t>
            </a:r>
            <a:r>
              <a:rPr lang="en-US" sz="1600" dirty="0" smtClean="0">
                <a:latin typeface="Arial" panose="020B0604020202020204" pitchFamily="34" charset="0"/>
                <a:ea typeface="Verdana" panose="020B0604030504040204" pitchFamily="34" charset="0"/>
                <a:cs typeface="Arial" panose="020B0604020202020204" pitchFamily="34" charset="0"/>
              </a:rPr>
              <a:t>2018,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46</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students from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38</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partner universities from </a:t>
            </a:r>
            <a:r>
              <a:rPr lang="ru-RU"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1</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7</a:t>
            </a:r>
            <a:r>
              <a:rPr lang="ru-RU" sz="1600" dirty="0" smtClean="0">
                <a:latin typeface="Arial" panose="020B0604020202020204" pitchFamily="34" charset="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countries received training (internship) at TPU </a:t>
            </a:r>
            <a:endParaRPr lang="ru-RU" sz="1600" dirty="0">
              <a:latin typeface="Arial" panose="020B0604020202020204" pitchFamily="34" charset="0"/>
              <a:ea typeface="Verdana" panose="020B0604030504040204" pitchFamily="34" charset="0"/>
              <a:cs typeface="Arial" panose="020B0604020202020204" pitchFamily="34" charset="0"/>
            </a:endParaRPr>
          </a:p>
        </p:txBody>
      </p:sp>
      <p:sp>
        <p:nvSpPr>
          <p:cNvPr id="10" name="TextBox 9"/>
          <p:cNvSpPr txBox="1"/>
          <p:nvPr/>
        </p:nvSpPr>
        <p:spPr>
          <a:xfrm>
            <a:off x="3347863" y="411510"/>
            <a:ext cx="5586871" cy="376065"/>
          </a:xfrm>
          <a:prstGeom prst="rect">
            <a:avLst/>
          </a:prstGeom>
          <a:noFill/>
        </p:spPr>
        <p:txBody>
          <a:bodyPr wrap="square" lIns="91440" tIns="45720" rIns="91440" bIns="45720" rtlCol="0">
            <a:spAutoFit/>
          </a:bodyPr>
          <a:lstStyle/>
          <a:p>
            <a:pPr>
              <a:lnSpc>
                <a:spcPts val="2000"/>
              </a:lnSpc>
            </a:pPr>
            <a:r>
              <a:rPr lang="en-US" sz="2700" b="1" dirty="0">
                <a:solidFill>
                  <a:srgbClr val="69BA2E"/>
                </a:solidFill>
                <a:ea typeface="Verdana" panose="020B0604030504040204" pitchFamily="34" charset="0"/>
                <a:cs typeface="Verdana" panose="020B0604030504040204" pitchFamily="34" charset="0"/>
              </a:rPr>
              <a:t>Academic </a:t>
            </a:r>
            <a:r>
              <a:rPr lang="en-US" sz="2700" b="1" dirty="0" smtClean="0">
                <a:solidFill>
                  <a:srgbClr val="69BA2E"/>
                </a:solidFill>
                <a:ea typeface="Verdana" panose="020B0604030504040204" pitchFamily="34" charset="0"/>
                <a:cs typeface="Verdana" panose="020B0604030504040204" pitchFamily="34" charset="0"/>
              </a:rPr>
              <a:t>Mobility</a:t>
            </a:r>
            <a:endParaRPr lang="ru-RU" sz="2700" b="1" dirty="0">
              <a:solidFill>
                <a:srgbClr val="69BA2E"/>
              </a:solidFill>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460" y="2802941"/>
            <a:ext cx="2465533" cy="1643689"/>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787774"/>
            <a:ext cx="2511037" cy="1674025"/>
          </a:xfrm>
          <a:prstGeom prst="rect">
            <a:avLst/>
          </a:prstGeom>
        </p:spPr>
      </p:pic>
      <p:sp>
        <p:nvSpPr>
          <p:cNvPr id="13" name="Прямоугольник 12"/>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3</a:t>
            </a:r>
            <a:endParaRPr lang="ru-RU"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8121" y="0"/>
            <a:ext cx="9135879" cy="5215508"/>
          </a:xfrm>
          <a:prstGeom prst="rect">
            <a:avLst/>
          </a:prstGeom>
        </p:spPr>
      </p:pic>
      <p:sp>
        <p:nvSpPr>
          <p:cNvPr id="6" name="TextBox 5"/>
          <p:cNvSpPr txBox="1"/>
          <p:nvPr/>
        </p:nvSpPr>
        <p:spPr>
          <a:xfrm>
            <a:off x="3347865" y="320772"/>
            <a:ext cx="4176464" cy="461665"/>
          </a:xfrm>
          <a:prstGeom prst="rect">
            <a:avLst/>
          </a:prstGeom>
          <a:noFill/>
        </p:spPr>
        <p:txBody>
          <a:bodyPr wrap="square" lIns="91440" tIns="45720" rIns="91440" bIns="45720" rtlCol="0">
            <a:spAutoFit/>
          </a:bodyPr>
          <a:lstStyle/>
          <a:p>
            <a:r>
              <a:rPr lang="en-US" sz="2400" b="1" dirty="0">
                <a:solidFill>
                  <a:srgbClr val="69BA2E"/>
                </a:solidFill>
                <a:latin typeface="+mj-lt"/>
                <a:ea typeface="Verdana" panose="020B0604030504040204" pitchFamily="34" charset="0"/>
                <a:cs typeface="Verdana" panose="020B0604030504040204" pitchFamily="34" charset="0"/>
              </a:rPr>
              <a:t>Research</a:t>
            </a:r>
            <a:endParaRPr lang="ru-RU" sz="2400" b="1" dirty="0">
              <a:solidFill>
                <a:srgbClr val="69BA2E"/>
              </a:solidFill>
              <a:latin typeface="+mj-lt"/>
              <a:ea typeface="Verdana" panose="020B0604030504040204" pitchFamily="34" charset="0"/>
              <a:cs typeface="Verdana" panose="020B0604030504040204" pitchFamily="34" charset="0"/>
            </a:endParaRPr>
          </a:p>
        </p:txBody>
      </p:sp>
      <p:sp>
        <p:nvSpPr>
          <p:cNvPr id="7" name="Прямоугольник 6"/>
          <p:cNvSpPr/>
          <p:nvPr/>
        </p:nvSpPr>
        <p:spPr>
          <a:xfrm>
            <a:off x="8712969" y="4731993"/>
            <a:ext cx="395536" cy="276999"/>
          </a:xfrm>
          <a:prstGeom prst="rect">
            <a:avLst/>
          </a:prstGeom>
        </p:spPr>
        <p:txBody>
          <a:bodyPr wrap="square" lIns="91440" tIns="45720" rIns="91440" bIns="45720">
            <a:spAutoFit/>
          </a:bodyPr>
          <a:lstStyle/>
          <a:p>
            <a:pPr algn="ctr" defTabSz="771504"/>
            <a:r>
              <a:rPr lang="en-US" sz="1200" dirty="0"/>
              <a:t>1</a:t>
            </a:r>
            <a:r>
              <a:rPr lang="ru-RU" sz="1200" dirty="0"/>
              <a:t>4</a:t>
            </a:r>
          </a:p>
        </p:txBody>
      </p:sp>
      <p:sp>
        <p:nvSpPr>
          <p:cNvPr id="11" name="Прямоугольник 10"/>
          <p:cNvSpPr/>
          <p:nvPr/>
        </p:nvSpPr>
        <p:spPr>
          <a:xfrm>
            <a:off x="899593" y="1563638"/>
            <a:ext cx="3812684" cy="2790508"/>
          </a:xfrm>
          <a:prstGeom prst="rect">
            <a:avLst/>
          </a:prstGeom>
        </p:spPr>
        <p:txBody>
          <a:bodyPr wrap="square">
            <a:spAutoFit/>
          </a:bodyPr>
          <a:lstStyle/>
          <a:p>
            <a:pPr indent="266700">
              <a:spcAft>
                <a:spcPts val="400"/>
              </a:spcAft>
              <a:buClr>
                <a:schemeClr val="tx1"/>
              </a:buClr>
            </a:pPr>
            <a:r>
              <a:rPr lang="en-US" sz="1400" b="1" dirty="0">
                <a:solidFill>
                  <a:srgbClr val="71BF43"/>
                </a:solidFill>
                <a:latin typeface="Arial" panose="020B0604020202020204" pitchFamily="34" charset="0"/>
                <a:cs typeface="Arial" panose="020B0604020202020204" pitchFamily="34" charset="0"/>
              </a:rPr>
              <a:t>In volume</a:t>
            </a:r>
            <a:r>
              <a:rPr lang="ru-RU" sz="1400" b="1" dirty="0">
                <a:solidFill>
                  <a:srgbClr val="71BF43"/>
                </a:solidFill>
                <a:latin typeface="Arial" panose="020B0604020202020204" pitchFamily="34" charset="0"/>
                <a:cs typeface="Arial" panose="020B0604020202020204" pitchFamily="34" charset="0"/>
              </a:rPr>
              <a:t>: </a:t>
            </a:r>
          </a:p>
          <a:p>
            <a:pPr marL="285743" indent="179996">
              <a:buFont typeface="Arial" panose="020B0604020202020204" pitchFamily="34" charset="0"/>
              <a:buChar char="•"/>
            </a:pPr>
            <a:r>
              <a:rPr lang="en-US" sz="1400" dirty="0">
                <a:latin typeface="Arial" panose="020B0604020202020204" pitchFamily="34" charset="0"/>
                <a:cs typeface="Arial" panose="020B0604020202020204" pitchFamily="34" charset="0"/>
              </a:rPr>
              <a:t>R&amp;D</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around</a:t>
            </a:r>
            <a:r>
              <a:rPr lang="ru-RU" sz="1400" dirty="0">
                <a:latin typeface="Arial" panose="020B0604020202020204" pitchFamily="34" charset="0"/>
                <a:cs typeface="Arial" panose="020B0604020202020204" pitchFamily="34" charset="0"/>
              </a:rPr>
              <a:t> </a:t>
            </a:r>
            <a:r>
              <a:rPr lang="ru-RU" b="1" dirty="0">
                <a:solidFill>
                  <a:srgbClr val="71BF43"/>
                </a:solidFill>
                <a:latin typeface="Arial" panose="020B0604020202020204" pitchFamily="34" charset="0"/>
                <a:cs typeface="Arial" panose="020B0604020202020204" pitchFamily="34" charset="0"/>
              </a:rPr>
              <a:t>2,0</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billions rubles</a:t>
            </a:r>
            <a:r>
              <a:rPr lang="ru-RU"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of international contracts and grants </a:t>
            </a:r>
          </a:p>
          <a:p>
            <a:pPr marL="285743" indent="179996">
              <a:buFont typeface="Arial" panose="020B0604020202020204" pitchFamily="34" charset="0"/>
              <a:buChar char="•"/>
            </a:pPr>
            <a:r>
              <a:rPr lang="en-US" sz="1400" dirty="0">
                <a:latin typeface="Arial" panose="020B0604020202020204" pitchFamily="34" charset="0"/>
                <a:cs typeface="Arial" panose="020B0604020202020204" pitchFamily="34" charset="0"/>
              </a:rPr>
              <a:t>R&amp;D in the interest of industrial partners </a:t>
            </a:r>
          </a:p>
          <a:p>
            <a:pPr marL="285743"/>
            <a:r>
              <a:rPr lang="en-US" sz="1400" b="1" dirty="0">
                <a:solidFill>
                  <a:srgbClr val="71BF43"/>
                </a:solidFill>
                <a:latin typeface="Arial" panose="020B0604020202020204" pitchFamily="34" charset="0"/>
                <a:cs typeface="Arial" panose="020B0604020202020204" pitchFamily="34" charset="0"/>
              </a:rPr>
              <a:t>In quantity</a:t>
            </a:r>
            <a:r>
              <a:rPr lang="ru-RU" sz="1400" b="1" dirty="0">
                <a:solidFill>
                  <a:srgbClr val="71BF43"/>
                </a:solidFill>
                <a:latin typeface="Arial" panose="020B0604020202020204" pitchFamily="34" charset="0"/>
                <a:cs typeface="Arial" panose="020B0604020202020204" pitchFamily="34" charset="0"/>
              </a:rPr>
              <a:t>:</a:t>
            </a:r>
          </a:p>
          <a:p>
            <a:pPr marL="285743" indent="179996">
              <a:buFont typeface="Arial" panose="020B0604020202020204" pitchFamily="34" charset="0"/>
              <a:buChar char="•"/>
            </a:pPr>
            <a:r>
              <a:rPr lang="en-US" sz="1400" dirty="0">
                <a:latin typeface="Arial" panose="020B0604020202020204" pitchFamily="34" charset="0"/>
                <a:cs typeface="Arial" panose="020B0604020202020204" pitchFamily="34" charset="0"/>
              </a:rPr>
              <a:t>Publications indexed by </a:t>
            </a:r>
            <a:r>
              <a:rPr lang="ru-RU" sz="1400" dirty="0" err="1">
                <a:latin typeface="Arial" panose="020B0604020202020204" pitchFamily="34" charset="0"/>
                <a:cs typeface="Arial" panose="020B0604020202020204" pitchFamily="34" charset="0"/>
              </a:rPr>
              <a:t>Web</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of</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Science</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Scopus</a:t>
            </a:r>
            <a:endParaRPr lang="ru-RU" sz="1400" dirty="0">
              <a:latin typeface="Arial" panose="020B0604020202020204" pitchFamily="34" charset="0"/>
              <a:cs typeface="Arial" panose="020B0604020202020204" pitchFamily="34" charset="0"/>
            </a:endParaRPr>
          </a:p>
          <a:p>
            <a:pPr marL="285743" indent="179996">
              <a:buFont typeface="Arial" panose="020B0604020202020204" pitchFamily="34" charset="0"/>
              <a:buChar char="•"/>
            </a:pPr>
            <a:r>
              <a:rPr lang="en-US" sz="1400" dirty="0">
                <a:latin typeface="Arial" panose="020B0604020202020204" pitchFamily="34" charset="0"/>
                <a:cs typeface="Arial" panose="020B0604020202020204" pitchFamily="34" charset="0"/>
              </a:rPr>
              <a:t>Cited publications issued within the last 5 years in </a:t>
            </a:r>
            <a:r>
              <a:rPr lang="ru-RU" sz="1400" dirty="0" err="1">
                <a:latin typeface="Arial" panose="020B0604020202020204" pitchFamily="34" charset="0"/>
                <a:cs typeface="Arial" panose="020B0604020202020204" pitchFamily="34" charset="0"/>
              </a:rPr>
              <a:t>Web</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of</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Science</a:t>
            </a:r>
            <a:r>
              <a:rPr lang="en-US" sz="1400" dirty="0">
                <a:latin typeface="Arial" panose="020B0604020202020204" pitchFamily="34" charset="0"/>
                <a:cs typeface="Arial" panose="020B0604020202020204" pitchFamily="34" charset="0"/>
              </a:rPr>
              <a:t> and</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Scopus</a:t>
            </a:r>
            <a:r>
              <a:rPr lang="en-US" sz="1400" dirty="0">
                <a:latin typeface="Arial" panose="020B0604020202020204" pitchFamily="34" charset="0"/>
                <a:cs typeface="Arial" panose="020B0604020202020204" pitchFamily="34" charset="0"/>
              </a:rPr>
              <a:t> indexed titles</a:t>
            </a:r>
            <a:endParaRPr lang="ru-RU" sz="1400" dirty="0">
              <a:latin typeface="Arial" panose="020B0604020202020204" pitchFamily="34" charset="0"/>
              <a:cs typeface="Arial" panose="020B0604020202020204" pitchFamily="34" charset="0"/>
            </a:endParaRPr>
          </a:p>
          <a:p>
            <a:pPr marL="285743" indent="179996">
              <a:buFont typeface="Arial" panose="020B0604020202020204" pitchFamily="34" charset="0"/>
              <a:buChar char="•"/>
            </a:pPr>
            <a:r>
              <a:rPr lang="en-US" sz="1400" dirty="0">
                <a:latin typeface="Arial" panose="020B0604020202020204" pitchFamily="34" charset="0"/>
                <a:cs typeface="Arial" panose="020B0604020202020204" pitchFamily="34" charset="0"/>
              </a:rPr>
              <a:t>Russian patents </a:t>
            </a:r>
          </a:p>
          <a:p>
            <a:pPr marL="285743" indent="179996">
              <a:buFont typeface="Arial" panose="020B0604020202020204" pitchFamily="34" charset="0"/>
              <a:buChar char="•"/>
            </a:pPr>
            <a:r>
              <a:rPr lang="en-US" sz="1400" dirty="0">
                <a:latin typeface="Arial" panose="020B0604020202020204" pitchFamily="34" charset="0"/>
                <a:cs typeface="Arial" panose="020B0604020202020204" pitchFamily="34" charset="0"/>
              </a:rPr>
              <a:t>Thesis defenses</a:t>
            </a:r>
            <a:endParaRPr lang="ru-RU" sz="1400" dirty="0">
              <a:latin typeface="Arial" panose="020B0604020202020204" pitchFamily="34" charset="0"/>
              <a:cs typeface="Arial" panose="020B0604020202020204" pitchFamily="34" charset="0"/>
            </a:endParaRPr>
          </a:p>
        </p:txBody>
      </p:sp>
      <p:sp>
        <p:nvSpPr>
          <p:cNvPr id="12" name="Прямоугольник 11"/>
          <p:cNvSpPr/>
          <p:nvPr/>
        </p:nvSpPr>
        <p:spPr>
          <a:xfrm>
            <a:off x="899593" y="1062929"/>
            <a:ext cx="3887195" cy="584775"/>
          </a:xfrm>
          <a:prstGeom prst="rect">
            <a:avLst/>
          </a:prstGeom>
        </p:spPr>
        <p:txBody>
          <a:bodyPr wrap="square">
            <a:spAutoFit/>
          </a:bodyPr>
          <a:lstStyle/>
          <a:p>
            <a:r>
              <a:rPr lang="en-US" sz="1600" b="1" dirty="0">
                <a:solidFill>
                  <a:srgbClr val="69BA2E"/>
                </a:solidFill>
                <a:latin typeface="Arial" panose="020B0604020202020204" pitchFamily="34" charset="0"/>
                <a:cs typeface="Arial" panose="020B0604020202020204" pitchFamily="34" charset="0"/>
              </a:rPr>
              <a:t>LEADING POSITIONS AMONG RUSSIAN UNIVERSITIES</a:t>
            </a:r>
            <a:r>
              <a:rPr lang="ru-RU" sz="1600" b="1" dirty="0">
                <a:solidFill>
                  <a:srgbClr val="69BA2E"/>
                </a:solidFill>
                <a:latin typeface="Arial" panose="020B0604020202020204" pitchFamily="34" charset="0"/>
                <a:cs typeface="Arial" panose="020B0604020202020204" pitchFamily="34" charset="0"/>
              </a:rPr>
              <a:t>:</a:t>
            </a:r>
          </a:p>
        </p:txBody>
      </p:sp>
      <p:sp>
        <p:nvSpPr>
          <p:cNvPr id="14" name="Прямоугольник 13"/>
          <p:cNvSpPr/>
          <p:nvPr/>
        </p:nvSpPr>
        <p:spPr>
          <a:xfrm>
            <a:off x="4784686" y="1052027"/>
            <a:ext cx="3451866" cy="584775"/>
          </a:xfrm>
          <a:prstGeom prst="rect">
            <a:avLst/>
          </a:prstGeom>
        </p:spPr>
        <p:txBody>
          <a:bodyPr wrap="square">
            <a:spAutoFit/>
          </a:bodyPr>
          <a:lstStyle/>
          <a:p>
            <a:r>
              <a:rPr lang="en-US" sz="1600" b="1" dirty="0">
                <a:solidFill>
                  <a:srgbClr val="69BA2E"/>
                </a:solidFill>
                <a:latin typeface="Arial" panose="020B0604020202020204" pitchFamily="34" charset="0"/>
                <a:cs typeface="Arial" panose="020B0604020202020204" pitchFamily="34" charset="0"/>
              </a:rPr>
              <a:t>TECHNOLOGY ENTERPRENEURSHIP</a:t>
            </a:r>
            <a:endParaRPr lang="ru-RU" sz="1600" b="1" dirty="0">
              <a:solidFill>
                <a:srgbClr val="69BA2E"/>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092280" y="2643758"/>
            <a:ext cx="1755000" cy="1316250"/>
          </a:xfrm>
          <a:prstGeom prst="rect">
            <a:avLst/>
          </a:prstGeom>
        </p:spPr>
      </p:pic>
      <p:pic>
        <p:nvPicPr>
          <p:cNvPr id="15" name="Рисунок 14"/>
          <p:cNvPicPr>
            <a:picLocks noChangeAspect="1"/>
          </p:cNvPicPr>
          <p:nvPr/>
        </p:nvPicPr>
        <p:blipFill>
          <a:blip r:embed="rId4"/>
          <a:stretch>
            <a:fillRect/>
          </a:stretch>
        </p:blipFill>
        <p:spPr>
          <a:xfrm>
            <a:off x="4784686" y="1748528"/>
            <a:ext cx="472500" cy="461250"/>
          </a:xfrm>
          <a:prstGeom prst="rect">
            <a:avLst/>
          </a:prstGeom>
        </p:spPr>
      </p:pic>
      <p:pic>
        <p:nvPicPr>
          <p:cNvPr id="16" name="Рисунок 15"/>
          <p:cNvPicPr>
            <a:picLocks noChangeAspect="1"/>
          </p:cNvPicPr>
          <p:nvPr/>
        </p:nvPicPr>
        <p:blipFill>
          <a:blip r:embed="rId5"/>
          <a:stretch>
            <a:fillRect/>
          </a:stretch>
        </p:blipFill>
        <p:spPr>
          <a:xfrm>
            <a:off x="6398922" y="1705326"/>
            <a:ext cx="630000" cy="472500"/>
          </a:xfrm>
          <a:prstGeom prst="rect">
            <a:avLst/>
          </a:prstGeom>
        </p:spPr>
      </p:pic>
      <p:sp>
        <p:nvSpPr>
          <p:cNvPr id="20" name="Прямоугольник 19"/>
          <p:cNvSpPr/>
          <p:nvPr/>
        </p:nvSpPr>
        <p:spPr>
          <a:xfrm>
            <a:off x="5257187" y="1794487"/>
            <a:ext cx="898990" cy="369332"/>
          </a:xfrm>
          <a:prstGeom prst="rect">
            <a:avLst/>
          </a:prstGeom>
        </p:spPr>
        <p:txBody>
          <a:bodyPr wrap="square">
            <a:spAutoFit/>
          </a:bodyPr>
          <a:lstStyle/>
          <a:p>
            <a:pPr>
              <a:spcAft>
                <a:spcPts val="1200"/>
              </a:spcAft>
            </a:pPr>
            <a:r>
              <a:rPr lang="ru-RU" b="1" dirty="0">
                <a:solidFill>
                  <a:srgbClr val="71BF43"/>
                </a:solidFill>
                <a:latin typeface="Arial" panose="020B0604020202020204" pitchFamily="34" charset="0"/>
                <a:cs typeface="Arial" panose="020B0604020202020204" pitchFamily="34" charset="0"/>
              </a:rPr>
              <a:t>46</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SIEs</a:t>
            </a:r>
            <a:endParaRPr lang="ru-RU" sz="1400" dirty="0">
              <a:latin typeface="Arial" panose="020B0604020202020204" pitchFamily="34" charset="0"/>
              <a:cs typeface="Arial" panose="020B0604020202020204" pitchFamily="34" charset="0"/>
            </a:endParaRPr>
          </a:p>
        </p:txBody>
      </p:sp>
      <p:sp>
        <p:nvSpPr>
          <p:cNvPr id="21" name="Прямоугольник 20"/>
          <p:cNvSpPr/>
          <p:nvPr/>
        </p:nvSpPr>
        <p:spPr>
          <a:xfrm>
            <a:off x="7020273" y="1779662"/>
            <a:ext cx="2003378" cy="369332"/>
          </a:xfrm>
          <a:prstGeom prst="rect">
            <a:avLst/>
          </a:prstGeom>
        </p:spPr>
        <p:txBody>
          <a:bodyPr wrap="square">
            <a:spAutoFit/>
          </a:bodyPr>
          <a:lstStyle/>
          <a:p>
            <a:r>
              <a:rPr lang="en-US" b="1" dirty="0">
                <a:solidFill>
                  <a:srgbClr val="71BF43"/>
                </a:solidFill>
                <a:latin typeface="Arial" panose="020B0604020202020204" pitchFamily="34" charset="0"/>
                <a:cs typeface="Arial" panose="020B0604020202020204" pitchFamily="34" charset="0"/>
              </a:rPr>
              <a:t>&gt; </a:t>
            </a:r>
            <a:r>
              <a:rPr lang="ru-RU" b="1" dirty="0">
                <a:solidFill>
                  <a:srgbClr val="71BF43"/>
                </a:solidFill>
                <a:latin typeface="Arial" panose="020B0604020202020204" pitchFamily="34" charset="0"/>
                <a:cs typeface="Arial" panose="020B0604020202020204" pitchFamily="34" charset="0"/>
              </a:rPr>
              <a:t>170</a:t>
            </a:r>
            <a:r>
              <a:rPr lang="ru-RU"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work places</a:t>
            </a:r>
            <a:endParaRPr lang="ru-RU" sz="1400" dirty="0">
              <a:latin typeface="Arial" panose="020B0604020202020204" pitchFamily="34" charset="0"/>
              <a:cs typeface="Arial" panose="020B0604020202020204" pitchFamily="34" charset="0"/>
            </a:endParaRPr>
          </a:p>
        </p:txBody>
      </p:sp>
      <p:cxnSp>
        <p:nvCxnSpPr>
          <p:cNvPr id="24" name="Прямая соединительная линия 23"/>
          <p:cNvCxnSpPr/>
          <p:nvPr/>
        </p:nvCxnSpPr>
        <p:spPr>
          <a:xfrm>
            <a:off x="4712276" y="1171300"/>
            <a:ext cx="0" cy="38850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5" name="Рисунок 24"/>
          <p:cNvPicPr>
            <a:picLocks noChangeAspect="1"/>
          </p:cNvPicPr>
          <p:nvPr/>
        </p:nvPicPr>
        <p:blipFill>
          <a:blip r:embed="rId6"/>
          <a:stretch>
            <a:fillRect/>
          </a:stretch>
        </p:blipFill>
        <p:spPr>
          <a:xfrm>
            <a:off x="4852186" y="2391120"/>
            <a:ext cx="337500" cy="461250"/>
          </a:xfrm>
          <a:prstGeom prst="rect">
            <a:avLst/>
          </a:prstGeom>
        </p:spPr>
      </p:pic>
      <p:sp>
        <p:nvSpPr>
          <p:cNvPr id="26" name="Прямоугольник 25"/>
          <p:cNvSpPr/>
          <p:nvPr/>
        </p:nvSpPr>
        <p:spPr>
          <a:xfrm>
            <a:off x="5257186" y="2355726"/>
            <a:ext cx="2339150" cy="523220"/>
          </a:xfrm>
          <a:prstGeom prst="rect">
            <a:avLst/>
          </a:prstGeom>
        </p:spPr>
        <p:txBody>
          <a:bodyPr wrap="square">
            <a:spAutoFit/>
          </a:bodyPr>
          <a:lstStyle/>
          <a:p>
            <a:pPr>
              <a:spcAft>
                <a:spcPts val="1200"/>
              </a:spcAft>
            </a:pPr>
            <a:r>
              <a:rPr lang="en-US" sz="1400" dirty="0">
                <a:latin typeface="Arial" panose="020B0604020202020204" pitchFamily="34" charset="0"/>
                <a:cs typeface="Arial" panose="020B0604020202020204" pitchFamily="34" charset="0"/>
              </a:rPr>
              <a:t>SIEs annual turnover</a:t>
            </a: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en-US" sz="1400" b="1" dirty="0">
                <a:solidFill>
                  <a:srgbClr val="71BF43"/>
                </a:solidFill>
                <a:latin typeface="Arial" panose="020B0604020202020204" pitchFamily="34" charset="0"/>
                <a:cs typeface="Arial" panose="020B0604020202020204" pitchFamily="34" charset="0"/>
              </a:rPr>
              <a:t>&gt; </a:t>
            </a:r>
            <a:r>
              <a:rPr lang="ru-RU" sz="1400" b="1" dirty="0">
                <a:solidFill>
                  <a:srgbClr val="71BF43"/>
                </a:solidFill>
                <a:latin typeface="Arial" panose="020B0604020202020204" pitchFamily="34" charset="0"/>
                <a:cs typeface="Arial" panose="020B0604020202020204" pitchFamily="34" charset="0"/>
              </a:rPr>
              <a:t>140 </a:t>
            </a:r>
            <a:r>
              <a:rPr lang="en-US" sz="1400" b="1" dirty="0">
                <a:solidFill>
                  <a:srgbClr val="71BF43"/>
                </a:solidFill>
                <a:latin typeface="Arial" panose="020B0604020202020204" pitchFamily="34" charset="0"/>
                <a:cs typeface="Arial" panose="020B0604020202020204" pitchFamily="34" charset="0"/>
              </a:rPr>
              <a:t>million rubles</a:t>
            </a:r>
            <a:r>
              <a:rPr lang="ru-RU" sz="1400" b="1" dirty="0">
                <a:solidFill>
                  <a:srgbClr val="71BF43"/>
                </a:solidFill>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p:txBody>
      </p:sp>
      <p:sp>
        <p:nvSpPr>
          <p:cNvPr id="2" name="Прямоугольник 1"/>
          <p:cNvSpPr/>
          <p:nvPr/>
        </p:nvSpPr>
        <p:spPr>
          <a:xfrm>
            <a:off x="4905676" y="2980847"/>
            <a:ext cx="3824270"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UMNIK Competition</a:t>
            </a:r>
            <a:endParaRPr lang="ru-RU" sz="1600" b="1" dirty="0">
              <a:latin typeface="Arial" panose="020B0604020202020204" pitchFamily="34" charset="0"/>
              <a:cs typeface="Arial" panose="020B0604020202020204" pitchFamily="34" charset="0"/>
            </a:endParaRPr>
          </a:p>
          <a:p>
            <a:pPr marL="285743" indent="-285743">
              <a:buFont typeface="Arial" panose="020B0604020202020204" pitchFamily="34" charset="0"/>
              <a:buChar char="•"/>
            </a:pPr>
            <a:r>
              <a:rPr lang="en-US" sz="1400" dirty="0">
                <a:latin typeface="Arial" panose="020B0604020202020204" pitchFamily="34" charset="0"/>
                <a:cs typeface="Arial" panose="020B0604020202020204" pitchFamily="34" charset="0"/>
              </a:rPr>
              <a:t>TPU is a leader among</a:t>
            </a:r>
          </a:p>
          <a:p>
            <a:r>
              <a:rPr lang="en-US" sz="1400" dirty="0">
                <a:latin typeface="Arial" panose="020B0604020202020204" pitchFamily="34" charset="0"/>
                <a:cs typeface="Arial" panose="020B0604020202020204" pitchFamily="34" charset="0"/>
              </a:rPr>
              <a:t> the Universities of Tomsk</a:t>
            </a:r>
            <a:endParaRPr lang="ru-RU" sz="1400" dirty="0">
              <a:latin typeface="Arial" panose="020B0604020202020204" pitchFamily="34" charset="0"/>
              <a:cs typeface="Arial" panose="020B0604020202020204" pitchFamily="34" charset="0"/>
            </a:endParaRPr>
          </a:p>
        </p:txBody>
      </p:sp>
      <p:sp>
        <p:nvSpPr>
          <p:cNvPr id="3" name="Прямоугольник 2"/>
          <p:cNvSpPr/>
          <p:nvPr/>
        </p:nvSpPr>
        <p:spPr>
          <a:xfrm>
            <a:off x="4894268" y="3951730"/>
            <a:ext cx="3422149" cy="738664"/>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A managing company created for</a:t>
            </a:r>
            <a:r>
              <a:rPr lang="ru-RU"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SIE TPU innovation zone – Managing Company </a:t>
            </a:r>
            <a:r>
              <a:rPr lang="en-US" sz="1400" b="1" i="1" dirty="0">
                <a:latin typeface="Arial" panose="020B0604020202020204" pitchFamily="34" charset="0"/>
                <a:cs typeface="Arial" panose="020B0604020202020204" pitchFamily="34" charset="0"/>
              </a:rPr>
              <a:t>Open Innovations TPU</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112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2" name="Прямоугольник 11"/>
          <p:cNvSpPr/>
          <p:nvPr/>
        </p:nvSpPr>
        <p:spPr>
          <a:xfrm>
            <a:off x="899592" y="4011909"/>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5</a:t>
            </a:r>
            <a:endParaRPr lang="ru-RU" sz="1200" dirty="0"/>
          </a:p>
        </p:txBody>
      </p:sp>
      <p:sp>
        <p:nvSpPr>
          <p:cNvPr id="10" name="Прямоугольник 9"/>
          <p:cNvSpPr/>
          <p:nvPr/>
        </p:nvSpPr>
        <p:spPr>
          <a:xfrm>
            <a:off x="899592" y="1059362"/>
            <a:ext cx="5544616" cy="338554"/>
          </a:xfrm>
          <a:prstGeom prst="rect">
            <a:avLst/>
          </a:prstGeom>
        </p:spPr>
        <p:txBody>
          <a:bodyPr wrap="square">
            <a:spAutoFit/>
          </a:bodyPr>
          <a:lstStyle/>
          <a:p>
            <a:r>
              <a:rPr lang="en-US" sz="1600" b="1" dirty="0" smtClean="0">
                <a:solidFill>
                  <a:srgbClr val="69BA2E"/>
                </a:solidFill>
                <a:latin typeface="Arial" panose="020B0604020202020204" pitchFamily="34" charset="0"/>
                <a:cs typeface="Arial" panose="020B0604020202020204" pitchFamily="34" charset="0"/>
              </a:rPr>
              <a:t>BREAKTHROUGH </a:t>
            </a:r>
            <a:r>
              <a:rPr lang="ru-RU" sz="1600" b="1" dirty="0" smtClean="0">
                <a:solidFill>
                  <a:srgbClr val="69BA2E"/>
                </a:solidFill>
                <a:latin typeface="Arial" panose="020B0604020202020204" pitchFamily="34" charset="0"/>
                <a:cs typeface="Arial" panose="020B0604020202020204" pitchFamily="34" charset="0"/>
              </a:rPr>
              <a:t>(</a:t>
            </a:r>
            <a:r>
              <a:rPr lang="en-US" sz="1600" b="1" dirty="0" smtClean="0">
                <a:solidFill>
                  <a:srgbClr val="69BA2E"/>
                </a:solidFill>
                <a:latin typeface="Arial" panose="020B0604020202020204" pitchFamily="34" charset="0"/>
                <a:cs typeface="Arial" panose="020B0604020202020204" pitchFamily="34" charset="0"/>
              </a:rPr>
              <a:t>FRONTIER</a:t>
            </a:r>
            <a:r>
              <a:rPr lang="ru-RU" sz="1600" b="1" dirty="0" smtClean="0">
                <a:solidFill>
                  <a:srgbClr val="69BA2E"/>
                </a:solidFill>
                <a:latin typeface="Arial" panose="020B0604020202020204" pitchFamily="34" charset="0"/>
                <a:cs typeface="Arial" panose="020B0604020202020204" pitchFamily="34" charset="0"/>
              </a:rPr>
              <a:t>) </a:t>
            </a:r>
            <a:r>
              <a:rPr lang="en-US" sz="1600" b="1" dirty="0" smtClean="0">
                <a:solidFill>
                  <a:srgbClr val="69BA2E"/>
                </a:solidFill>
                <a:latin typeface="Arial" panose="020B0604020202020204" pitchFamily="34" charset="0"/>
                <a:cs typeface="Arial" panose="020B0604020202020204" pitchFamily="34" charset="0"/>
              </a:rPr>
              <a:t>PROJECTS</a:t>
            </a:r>
            <a:r>
              <a:rPr lang="ru-RU" sz="1600" b="1" dirty="0" smtClean="0">
                <a:solidFill>
                  <a:srgbClr val="69BA2E"/>
                </a:solidFill>
                <a:latin typeface="Arial" panose="020B0604020202020204" pitchFamily="34" charset="0"/>
                <a:cs typeface="Arial" panose="020B0604020202020204" pitchFamily="34" charset="0"/>
              </a:rPr>
              <a:t>:</a:t>
            </a:r>
            <a:endParaRPr lang="ru-RU" sz="1600" b="1" dirty="0">
              <a:solidFill>
                <a:srgbClr val="69BA2E"/>
              </a:solidFill>
              <a:latin typeface="Arial" panose="020B0604020202020204" pitchFamily="34" charset="0"/>
              <a:cs typeface="Arial" panose="020B0604020202020204" pitchFamily="34" charset="0"/>
            </a:endParaRPr>
          </a:p>
        </p:txBody>
      </p:sp>
      <p:sp>
        <p:nvSpPr>
          <p:cNvPr id="11" name="Прямоугольник 10"/>
          <p:cNvSpPr/>
          <p:nvPr/>
        </p:nvSpPr>
        <p:spPr>
          <a:xfrm>
            <a:off x="931463" y="1446810"/>
            <a:ext cx="5584753" cy="3508653"/>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TPU nuclear research reactor for peaceful atom technologies: nuclear medicine, transmutation neutron alloying, isotope engineering, thorium power engineering</a:t>
            </a:r>
            <a:endParaRPr lang="ru-RU" sz="16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Beryllium production technology based on domestic high-fluoride </a:t>
            </a:r>
            <a:r>
              <a:rPr lang="en-US" sz="1600" dirty="0" smtClean="0">
                <a:latin typeface="Arial" panose="020B0604020202020204" pitchFamily="34" charset="0"/>
                <a:cs typeface="Arial" panose="020B0604020202020204" pitchFamily="34" charset="0"/>
              </a:rPr>
              <a:t>materials</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Effective technologies of hard-to-recover oil and gas resources</a:t>
            </a:r>
            <a:endParaRPr lang="ru-RU" sz="16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Solid fuel conversion technology into green gas</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Tomography for remote identification in industry, medicine and counterterrorism</a:t>
            </a:r>
            <a:endParaRPr lang="ru-RU" sz="16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Technology for reagent-free water purification</a:t>
            </a:r>
            <a:endParaRPr lang="ru-RU" sz="1600"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t="4518"/>
          <a:stretch/>
        </p:blipFill>
        <p:spPr>
          <a:xfrm>
            <a:off x="6745964" y="3066297"/>
            <a:ext cx="2390527" cy="1521677"/>
          </a:xfrm>
          <a:prstGeom prst="rect">
            <a:avLst/>
          </a:prstGeom>
        </p:spPr>
      </p:pic>
      <p:sp>
        <p:nvSpPr>
          <p:cNvPr id="13" name="TextBox 12"/>
          <p:cNvSpPr txBox="1"/>
          <p:nvPr/>
        </p:nvSpPr>
        <p:spPr>
          <a:xfrm>
            <a:off x="3347864" y="320771"/>
            <a:ext cx="4176464" cy="507831"/>
          </a:xfrm>
          <a:prstGeom prst="rect">
            <a:avLst/>
          </a:prstGeom>
          <a:noFill/>
        </p:spPr>
        <p:txBody>
          <a:bodyPr wrap="square" lIns="91440" tIns="45720" rIns="91440" bIns="45720" rtlCol="0">
            <a:spAutoFit/>
          </a:bodyPr>
          <a:lstStyle/>
          <a:p>
            <a:r>
              <a:rPr lang="en-US" sz="2700" b="1" dirty="0" smtClean="0">
                <a:solidFill>
                  <a:srgbClr val="69BA2E"/>
                </a:solidFill>
                <a:latin typeface="+mj-lt"/>
                <a:ea typeface="Verdana" panose="020B0604030504040204" pitchFamily="34" charset="0"/>
                <a:cs typeface="Verdana" panose="020B0604030504040204" pitchFamily="34" charset="0"/>
              </a:rPr>
              <a:t>Research &amp; Innovations</a:t>
            </a:r>
            <a:endParaRPr lang="ru-RU" sz="2700" b="1" dirty="0">
              <a:solidFill>
                <a:srgbClr val="69BA2E"/>
              </a:solidFill>
              <a:latin typeface="+mj-lt"/>
              <a:ea typeface="Verdana" panose="020B0604030504040204" pitchFamily="34" charset="0"/>
              <a:cs typeface="Verdana" panose="020B0604030504040204" pitchFamily="34" charset="0"/>
            </a:endParaRPr>
          </a:p>
        </p:txBody>
      </p:sp>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17412" t="8696" b="13044"/>
          <a:stretch/>
        </p:blipFill>
        <p:spPr>
          <a:xfrm>
            <a:off x="6750327" y="1491630"/>
            <a:ext cx="2393673" cy="1512168"/>
          </a:xfrm>
          <a:prstGeom prst="rect">
            <a:avLst/>
          </a:prstGeom>
        </p:spPr>
      </p:pic>
    </p:spTree>
    <p:extLst>
      <p:ext uri="{BB962C8B-B14F-4D97-AF65-F5344CB8AC3E}">
        <p14:creationId xmlns:p14="http://schemas.microsoft.com/office/powerpoint/2010/main" val="532989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6</a:t>
            </a:r>
            <a:endParaRPr lang="ru-RU" sz="1200" dirty="0"/>
          </a:p>
        </p:txBody>
      </p:sp>
      <p:sp>
        <p:nvSpPr>
          <p:cNvPr id="11" name="Прямоугольник 10"/>
          <p:cNvSpPr/>
          <p:nvPr/>
        </p:nvSpPr>
        <p:spPr>
          <a:xfrm>
            <a:off x="899592" y="1419622"/>
            <a:ext cx="5616624" cy="4570482"/>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Studies </a:t>
            </a:r>
            <a:r>
              <a:rPr lang="en-US" sz="1600" dirty="0" smtClean="0">
                <a:latin typeface="Arial" panose="020B0604020202020204" pitchFamily="34" charset="0"/>
                <a:cs typeface="Arial" panose="020B0604020202020204" pitchFamily="34" charset="0"/>
              </a:rPr>
              <a:t>of degradation </a:t>
            </a:r>
            <a:r>
              <a:rPr lang="en-US" sz="1600" dirty="0">
                <a:latin typeface="Arial" panose="020B0604020202020204" pitchFamily="34" charset="0"/>
                <a:cs typeface="Arial" panose="020B0604020202020204" pitchFamily="34" charset="0"/>
              </a:rPr>
              <a:t>of sub-sea permafrost and its influence on global climate </a:t>
            </a:r>
            <a:r>
              <a:rPr lang="en-US" sz="1600" dirty="0" smtClean="0">
                <a:latin typeface="Arial" panose="020B0604020202020204" pitchFamily="34" charset="0"/>
                <a:cs typeface="Arial" panose="020B0604020202020204" pitchFamily="34" charset="0"/>
              </a:rPr>
              <a:t>change in </a:t>
            </a:r>
            <a:r>
              <a:rPr lang="en-US" sz="1600" dirty="0">
                <a:latin typeface="Arial" panose="020B0604020202020204" pitchFamily="34" charset="0"/>
                <a:cs typeface="Arial" panose="020B0604020202020204" pitchFamily="34" charset="0"/>
              </a:rPr>
              <a:t>the framework of the State Strategy for the Development of the Arctic </a:t>
            </a:r>
            <a:r>
              <a:rPr lang="en-US" sz="1600" dirty="0" smtClean="0">
                <a:latin typeface="Arial" panose="020B0604020202020204" pitchFamily="34" charset="0"/>
                <a:cs typeface="Arial" panose="020B0604020202020204" pitchFamily="34" charset="0"/>
              </a:rPr>
              <a:t>Zone</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New technologies of targeted drug delivery and genome </a:t>
            </a:r>
            <a:r>
              <a:rPr lang="en-US" sz="1600" dirty="0" smtClean="0">
                <a:latin typeface="Arial" panose="020B0604020202020204" pitchFamily="34" charset="0"/>
                <a:cs typeface="Arial" panose="020B0604020202020204" pitchFamily="34" charset="0"/>
              </a:rPr>
              <a:t>editing</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Physics and chemistry in cultivating living tissue, synthesis of biodegradable </a:t>
            </a:r>
            <a:r>
              <a:rPr lang="en-US" sz="1600" dirty="0" smtClean="0">
                <a:latin typeface="Arial" panose="020B0604020202020204" pitchFamily="34" charset="0"/>
                <a:cs typeface="Arial" panose="020B0604020202020204" pitchFamily="34" charset="0"/>
              </a:rPr>
              <a:t>materials</a:t>
            </a:r>
          </a:p>
          <a:p>
            <a:pPr marL="285750" indent="-285750">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New hybrid materials for medicine, </a:t>
            </a:r>
            <a:r>
              <a:rPr lang="en-US" sz="1600" dirty="0" err="1">
                <a:latin typeface="Arial" panose="020B0604020202020204" pitchFamily="34" charset="0"/>
                <a:cs typeface="Arial" panose="020B0604020202020204" pitchFamily="34" charset="0"/>
              </a:rPr>
              <a:t>plasmonics</a:t>
            </a:r>
            <a:r>
              <a:rPr lang="en-US" sz="1600" dirty="0">
                <a:latin typeface="Arial" panose="020B0604020202020204" pitchFamily="34" charset="0"/>
                <a:cs typeface="Arial" panose="020B0604020202020204" pitchFamily="34" charset="0"/>
              </a:rPr>
              <a:t>, photonics and organic electronics</a:t>
            </a:r>
            <a:endParaRPr lang="ru-RU" sz="16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Multi-level </a:t>
            </a:r>
            <a:r>
              <a:rPr lang="en-US" sz="1600" dirty="0">
                <a:latin typeface="Arial" panose="020B0604020202020204" pitchFamily="34" charset="0"/>
                <a:cs typeface="Arial" panose="020B0604020202020204" pitchFamily="34" charset="0"/>
              </a:rPr>
              <a:t>distributed information and telecommunication systems</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group control of robotic complexes aimed to explore the World Ocean resources</a:t>
            </a:r>
            <a:endParaRPr lang="ru-RU" sz="16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sp>
        <p:nvSpPr>
          <p:cNvPr id="13" name="TextBox 12"/>
          <p:cNvSpPr txBox="1"/>
          <p:nvPr/>
        </p:nvSpPr>
        <p:spPr>
          <a:xfrm>
            <a:off x="3347864" y="320771"/>
            <a:ext cx="4176464" cy="507831"/>
          </a:xfrm>
          <a:prstGeom prst="rect">
            <a:avLst/>
          </a:prstGeom>
          <a:noFill/>
        </p:spPr>
        <p:txBody>
          <a:bodyPr wrap="square" lIns="91440" tIns="45720" rIns="91440" bIns="45720" rtlCol="0">
            <a:spAutoFit/>
          </a:bodyPr>
          <a:lstStyle/>
          <a:p>
            <a:r>
              <a:rPr lang="en-US" sz="2700" b="1" dirty="0">
                <a:solidFill>
                  <a:srgbClr val="69BA2E"/>
                </a:solidFill>
                <a:ea typeface="Verdana" panose="020B0604030504040204" pitchFamily="34" charset="0"/>
                <a:cs typeface="Verdana" panose="020B0604030504040204" pitchFamily="34" charset="0"/>
              </a:rPr>
              <a:t>Research &amp; </a:t>
            </a:r>
            <a:r>
              <a:rPr lang="en-US" sz="2700" b="1" dirty="0" smtClean="0">
                <a:solidFill>
                  <a:srgbClr val="69BA2E"/>
                </a:solidFill>
                <a:ea typeface="Verdana" panose="020B0604030504040204" pitchFamily="34" charset="0"/>
                <a:cs typeface="Verdana" panose="020B0604030504040204" pitchFamily="34" charset="0"/>
              </a:rPr>
              <a:t>Innovations</a:t>
            </a:r>
            <a:endParaRPr lang="ru-RU" sz="2700" b="1" dirty="0">
              <a:solidFill>
                <a:srgbClr val="69BA2E"/>
              </a:solidFill>
              <a:ea typeface="Verdana" panose="020B0604030504040204" pitchFamily="34" charset="0"/>
              <a:cs typeface="Verdana" panose="020B0604030504040204" pitchFamily="34" charset="0"/>
            </a:endParaRPr>
          </a:p>
        </p:txBody>
      </p:sp>
      <p:sp>
        <p:nvSpPr>
          <p:cNvPr id="15" name="Прямоугольник 14"/>
          <p:cNvSpPr/>
          <p:nvPr/>
        </p:nvSpPr>
        <p:spPr>
          <a:xfrm>
            <a:off x="899592" y="1059362"/>
            <a:ext cx="5544616" cy="338554"/>
          </a:xfrm>
          <a:prstGeom prst="rect">
            <a:avLst/>
          </a:prstGeom>
        </p:spPr>
        <p:txBody>
          <a:bodyPr wrap="square">
            <a:spAutoFit/>
          </a:bodyPr>
          <a:lstStyle/>
          <a:p>
            <a:r>
              <a:rPr lang="en-US" sz="1600" b="1" dirty="0">
                <a:solidFill>
                  <a:srgbClr val="69BA2E"/>
                </a:solidFill>
                <a:latin typeface="Arial" panose="020B0604020202020204" pitchFamily="34" charset="0"/>
                <a:cs typeface="Arial" panose="020B0604020202020204" pitchFamily="34" charset="0"/>
              </a:rPr>
              <a:t>BREAKTHROUGH </a:t>
            </a:r>
            <a:r>
              <a:rPr lang="ru-RU" sz="1600" b="1" dirty="0">
                <a:solidFill>
                  <a:srgbClr val="69BA2E"/>
                </a:solidFill>
                <a:latin typeface="Arial" panose="020B0604020202020204" pitchFamily="34" charset="0"/>
                <a:cs typeface="Arial" panose="020B0604020202020204" pitchFamily="34" charset="0"/>
              </a:rPr>
              <a:t>(</a:t>
            </a:r>
            <a:r>
              <a:rPr lang="en-US" sz="1600" b="1" dirty="0">
                <a:solidFill>
                  <a:srgbClr val="69BA2E"/>
                </a:solidFill>
                <a:latin typeface="Arial" panose="020B0604020202020204" pitchFamily="34" charset="0"/>
                <a:cs typeface="Arial" panose="020B0604020202020204" pitchFamily="34" charset="0"/>
              </a:rPr>
              <a:t>FRONTIER</a:t>
            </a:r>
            <a:r>
              <a:rPr lang="ru-RU" sz="1600" b="1" dirty="0">
                <a:solidFill>
                  <a:srgbClr val="69BA2E"/>
                </a:solidFill>
                <a:latin typeface="Arial" panose="020B0604020202020204" pitchFamily="34" charset="0"/>
                <a:cs typeface="Arial" panose="020B0604020202020204" pitchFamily="34" charset="0"/>
              </a:rPr>
              <a:t>) </a:t>
            </a:r>
            <a:r>
              <a:rPr lang="en-US" sz="1600" b="1" dirty="0">
                <a:solidFill>
                  <a:srgbClr val="69BA2E"/>
                </a:solidFill>
                <a:latin typeface="Arial" panose="020B0604020202020204" pitchFamily="34" charset="0"/>
                <a:cs typeface="Arial" panose="020B0604020202020204" pitchFamily="34" charset="0"/>
              </a:rPr>
              <a:t>PROJECTS </a:t>
            </a:r>
            <a:r>
              <a:rPr lang="ru-RU" sz="1600" b="1" dirty="0" smtClean="0">
                <a:solidFill>
                  <a:srgbClr val="69BA2E"/>
                </a:solidFill>
                <a:latin typeface="Arial" panose="020B0604020202020204" pitchFamily="34" charset="0"/>
                <a:cs typeface="Arial" panose="020B0604020202020204" pitchFamily="34" charset="0"/>
              </a:rPr>
              <a:t>:</a:t>
            </a:r>
            <a:endParaRPr lang="ru-RU" sz="1600" b="1" dirty="0">
              <a:solidFill>
                <a:srgbClr val="69BA2E"/>
              </a:solidFill>
              <a:latin typeface="Arial" panose="020B0604020202020204" pitchFamily="34" charset="0"/>
              <a:cs typeface="Arial" panose="020B0604020202020204" pitchFamily="34" charset="0"/>
            </a:endParaRPr>
          </a:p>
        </p:txBody>
      </p:sp>
      <p:pic>
        <p:nvPicPr>
          <p:cNvPr id="9" name="Picture 2" descr="http://news.tpu.ru/uploads/images/news/2017/10/20150929_Surmenyovi_Mariya_i_Roman_5046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 t="11135" r="450" b="6831"/>
          <a:stretch/>
        </p:blipFill>
        <p:spPr bwMode="auto">
          <a:xfrm>
            <a:off x="6629516" y="3147814"/>
            <a:ext cx="2510424" cy="147761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t="5046" b="9604"/>
          <a:stretch/>
        </p:blipFill>
        <p:spPr>
          <a:xfrm>
            <a:off x="6637344" y="1471244"/>
            <a:ext cx="2506655" cy="1604562"/>
          </a:xfrm>
          <a:prstGeom prst="rect">
            <a:avLst/>
          </a:prstGeom>
        </p:spPr>
      </p:pic>
    </p:spTree>
    <p:extLst>
      <p:ext uri="{BB962C8B-B14F-4D97-AF65-F5344CB8AC3E}">
        <p14:creationId xmlns:p14="http://schemas.microsoft.com/office/powerpoint/2010/main" val="4042546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7" name="Прямоугольник 16"/>
          <p:cNvSpPr/>
          <p:nvPr/>
        </p:nvSpPr>
        <p:spPr>
          <a:xfrm>
            <a:off x="899592" y="4039491"/>
            <a:ext cx="2880320" cy="764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78496" y="1015157"/>
            <a:ext cx="8316417" cy="692497"/>
          </a:xfrm>
          <a:prstGeom prst="rect">
            <a:avLst/>
          </a:prstGeom>
          <a:noFill/>
        </p:spPr>
        <p:txBody>
          <a:bodyPr wrap="square" lIns="91440" tIns="45720" rIns="91440" bIns="45720" rtlCol="0">
            <a:spAutoFit/>
          </a:bodyPr>
          <a:lstStyle/>
          <a:p>
            <a:pPr>
              <a:spcAft>
                <a:spcPts val="1200"/>
              </a:spcAft>
              <a:buClr>
                <a:schemeClr val="tx1"/>
              </a:buClr>
              <a:tabLst>
                <a:tab pos="179388" algn="l"/>
              </a:tabLst>
            </a:pPr>
            <a:r>
              <a:rPr lang="en-US" sz="1300" dirty="0">
                <a:latin typeface="Arial" panose="020B0604020202020204" pitchFamily="34" charset="0"/>
                <a:ea typeface="Verdana" panose="020B0604030504040204" pitchFamily="34" charset="0"/>
                <a:cs typeface="Arial" panose="020B0604020202020204" pitchFamily="34" charset="0"/>
              </a:rPr>
              <a:t>TPU achievements under  the RF Government Decree No. 218 on Measures of State Support for the Development of Cooperation of Russian Higher Educational Institutions and Organizations I Implementing Complex Projects Focused on High-Quality </a:t>
            </a:r>
            <a:r>
              <a:rPr lang="en-US" sz="1300" dirty="0" smtClean="0">
                <a:latin typeface="Arial" panose="020B0604020202020204" pitchFamily="34" charset="0"/>
                <a:ea typeface="Verdana" panose="020B0604030504040204" pitchFamily="34" charset="0"/>
                <a:cs typeface="Arial" panose="020B0604020202020204" pitchFamily="34" charset="0"/>
              </a:rPr>
              <a:t>Production</a:t>
            </a:r>
            <a:r>
              <a:rPr lang="ru-RU" sz="1300" dirty="0" smtClean="0">
                <a:latin typeface="Arial" panose="020B0604020202020204" pitchFamily="34" charset="0"/>
                <a:ea typeface="Verdana" panose="020B0604030504040204" pitchFamily="34" charset="0"/>
                <a:cs typeface="Arial" panose="020B0604020202020204" pitchFamily="34" charset="0"/>
              </a:rPr>
              <a:t>:</a:t>
            </a:r>
            <a:endParaRPr lang="ru-RU" sz="1300"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3275856" y="326433"/>
            <a:ext cx="5976664" cy="400110"/>
          </a:xfrm>
          <a:prstGeom prst="rect">
            <a:avLst/>
          </a:prstGeom>
          <a:noFill/>
        </p:spPr>
        <p:txBody>
          <a:bodyPr wrap="square" lIns="91440" tIns="45720" rIns="91440" bIns="45720" rtlCol="0">
            <a:spAutoFit/>
          </a:bodyPr>
          <a:lstStyle/>
          <a:p>
            <a:r>
              <a:rPr lang="en-US" sz="2000" b="1" dirty="0">
                <a:solidFill>
                  <a:srgbClr val="69BA2E"/>
                </a:solidFill>
                <a:ea typeface="Verdana" panose="020B0604030504040204" pitchFamily="34" charset="0"/>
                <a:cs typeface="Verdana" panose="020B0604030504040204" pitchFamily="34" charset="0"/>
              </a:rPr>
              <a:t>Contribution to hi-tech production companies</a:t>
            </a:r>
          </a:p>
        </p:txBody>
      </p:sp>
      <p:sp>
        <p:nvSpPr>
          <p:cNvPr id="12" name="Прямоугольник 11"/>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7</a:t>
            </a:r>
            <a:endParaRPr lang="ru-RU" sz="1200" dirty="0"/>
          </a:p>
        </p:txBody>
      </p:sp>
      <p:sp>
        <p:nvSpPr>
          <p:cNvPr id="8" name="TextBox 7"/>
          <p:cNvSpPr txBox="1"/>
          <p:nvPr/>
        </p:nvSpPr>
        <p:spPr>
          <a:xfrm>
            <a:off x="4373860" y="1707654"/>
            <a:ext cx="1158322" cy="2392963"/>
          </a:xfrm>
          <a:prstGeom prst="rect">
            <a:avLst/>
          </a:prstGeom>
          <a:noFill/>
        </p:spPr>
        <p:txBody>
          <a:bodyPr wrap="square" rtlCol="0">
            <a:spAutoFit/>
          </a:bodyPr>
          <a:lstStyle/>
          <a:p>
            <a:pPr algn="ctr">
              <a:spcAft>
                <a:spcPts val="1200"/>
              </a:spcAft>
              <a:buClr>
                <a:schemeClr val="tx1"/>
              </a:buClr>
              <a:tabLst>
                <a:tab pos="179388" algn="l"/>
              </a:tabLst>
            </a:pPr>
            <a:r>
              <a:rPr lang="ru-RU" sz="2400" b="1" dirty="0" smtClean="0">
                <a:solidFill>
                  <a:srgbClr val="69BA2E"/>
                </a:solidFill>
                <a:latin typeface="Arial" pitchFamily="34" charset="0"/>
                <a:ea typeface="Verdana" panose="020B0604030504040204" pitchFamily="34" charset="0"/>
                <a:cs typeface="Arial" pitchFamily="34" charset="0"/>
              </a:rPr>
              <a:t>2014</a:t>
            </a:r>
            <a:r>
              <a:rPr lang="ru-RU" sz="1300" b="1" dirty="0" smtClean="0">
                <a:latin typeface="Arial" pitchFamily="34" charset="0"/>
                <a:ea typeface="Verdana" panose="020B0604030504040204" pitchFamily="34" charset="0"/>
                <a:cs typeface="Arial" pitchFamily="34" charset="0"/>
              </a:rPr>
              <a:t> </a:t>
            </a:r>
          </a:p>
          <a:p>
            <a:pPr>
              <a:buClr>
                <a:schemeClr val="tx1"/>
              </a:buClr>
              <a:tabLst>
                <a:tab pos="179388" algn="l"/>
              </a:tabLst>
            </a:pPr>
            <a:r>
              <a:rPr lang="en-US" sz="1050" dirty="0">
                <a:latin typeface="Arial" pitchFamily="34" charset="0"/>
                <a:ea typeface="Verdana" panose="020B0604030504040204" pitchFamily="34" charset="0"/>
                <a:cs typeface="Arial" pitchFamily="34" charset="0"/>
              </a:rPr>
              <a:t>Development of          a new technology for obtaining tungsten-containing products                            of enhanced quality </a:t>
            </a:r>
            <a:br>
              <a:rPr lang="en-US" sz="1050" dirty="0">
                <a:latin typeface="Arial" pitchFamily="34" charset="0"/>
                <a:ea typeface="Verdana" panose="020B0604030504040204" pitchFamily="34" charset="0"/>
                <a:cs typeface="Arial" pitchFamily="34" charset="0"/>
              </a:rPr>
            </a:br>
            <a:r>
              <a:rPr lang="en-US" sz="1050" dirty="0">
                <a:latin typeface="Arial" pitchFamily="34" charset="0"/>
                <a:ea typeface="Verdana" panose="020B0604030504040204" pitchFamily="34" charset="0"/>
                <a:cs typeface="Arial" pitchFamily="34" charset="0"/>
              </a:rPr>
              <a:t>(with </a:t>
            </a:r>
            <a:r>
              <a:rPr lang="en-US" sz="1050" dirty="0" err="1">
                <a:latin typeface="Arial" pitchFamily="34" charset="0"/>
                <a:ea typeface="Verdana" panose="020B0604030504040204" pitchFamily="34" charset="0"/>
                <a:cs typeface="Arial" pitchFamily="34" charset="0"/>
              </a:rPr>
              <a:t>Zakamensk</a:t>
            </a:r>
            <a:r>
              <a:rPr lang="en-US" sz="1050" dirty="0">
                <a:latin typeface="Arial" pitchFamily="34" charset="0"/>
                <a:ea typeface="Verdana" panose="020B0604030504040204" pitchFamily="34" charset="0"/>
                <a:cs typeface="Arial" pitchFamily="34" charset="0"/>
              </a:rPr>
              <a:t>)</a:t>
            </a:r>
          </a:p>
        </p:txBody>
      </p:sp>
      <p:sp>
        <p:nvSpPr>
          <p:cNvPr id="10" name="TextBox 9"/>
          <p:cNvSpPr txBox="1"/>
          <p:nvPr/>
        </p:nvSpPr>
        <p:spPr>
          <a:xfrm>
            <a:off x="827584" y="1707654"/>
            <a:ext cx="3528392" cy="2554545"/>
          </a:xfrm>
          <a:prstGeom prst="rect">
            <a:avLst/>
          </a:prstGeom>
          <a:noFill/>
        </p:spPr>
        <p:txBody>
          <a:bodyPr wrap="square" rtlCol="0">
            <a:spAutoFit/>
          </a:bodyPr>
          <a:lstStyle/>
          <a:p>
            <a:pPr algn="ctr">
              <a:spcAft>
                <a:spcPts val="1200"/>
              </a:spcAft>
              <a:buClr>
                <a:schemeClr val="tx1"/>
              </a:buClr>
              <a:tabLst>
                <a:tab pos="179388" algn="l"/>
              </a:tabLst>
            </a:pPr>
            <a:r>
              <a:rPr lang="ru-RU" sz="2400" b="1" dirty="0" smtClean="0">
                <a:solidFill>
                  <a:srgbClr val="69BA2E"/>
                </a:solidFill>
                <a:latin typeface="Arial" pitchFamily="34" charset="0"/>
                <a:ea typeface="Verdana" panose="020B0604030504040204" pitchFamily="34" charset="0"/>
                <a:cs typeface="Arial" pitchFamily="34" charset="0"/>
              </a:rPr>
              <a:t>2013</a:t>
            </a:r>
            <a:r>
              <a:rPr lang="ru-RU" sz="1300" b="1" dirty="0" smtClean="0">
                <a:solidFill>
                  <a:srgbClr val="69BA2E"/>
                </a:solidFill>
                <a:latin typeface="Arial" pitchFamily="34" charset="0"/>
                <a:ea typeface="Verdana" panose="020B0604030504040204" pitchFamily="34" charset="0"/>
                <a:cs typeface="Arial" pitchFamily="34" charset="0"/>
              </a:rPr>
              <a:t> </a:t>
            </a:r>
          </a:p>
          <a:p>
            <a:pPr marL="171450" indent="-171450">
              <a:buClr>
                <a:schemeClr val="tx1"/>
              </a:buClr>
              <a:buFont typeface="Wingdings" panose="05000000000000000000" pitchFamily="2" charset="2"/>
              <a:buChar char="§"/>
              <a:tabLst>
                <a:tab pos="179388" algn="l"/>
              </a:tabLst>
            </a:pPr>
            <a:r>
              <a:rPr lang="en-US" sz="1050" dirty="0">
                <a:latin typeface="Arial" panose="020B0604020202020204" pitchFamily="34" charset="0"/>
                <a:ea typeface="Verdana" panose="020B0604030504040204" pitchFamily="34" charset="0"/>
                <a:cs typeface="Arial" panose="020B0604020202020204" pitchFamily="34" charset="0"/>
              </a:rPr>
              <a:t>Development and implementation of high-efficient technology to produce casing elements of aerospace equipment of a new generation (with Energy Aerospace Corporation and Institute of Strength Physics and Materials Science of the Siberian Branch of the Russian Academy of Sciences</a:t>
            </a:r>
            <a:r>
              <a:rPr lang="en-US" sz="1050" dirty="0" smtClean="0">
                <a:latin typeface="Arial" panose="020B0604020202020204" pitchFamily="34" charset="0"/>
                <a:ea typeface="Verdana" panose="020B0604030504040204" pitchFamily="34" charset="0"/>
                <a:cs typeface="Arial" panose="020B0604020202020204" pitchFamily="34" charset="0"/>
              </a:rPr>
              <a:t>)</a:t>
            </a:r>
          </a:p>
          <a:p>
            <a:pPr>
              <a:buClr>
                <a:schemeClr val="tx1"/>
              </a:buClr>
              <a:tabLst>
                <a:tab pos="179388" algn="l"/>
              </a:tabLst>
            </a:pPr>
            <a:endParaRPr lang="en-US" sz="1050" dirty="0">
              <a:latin typeface="Arial" panose="020B0604020202020204" pitchFamily="34" charset="0"/>
              <a:ea typeface="Verdana" panose="020B0604030504040204" pitchFamily="34" charset="0"/>
              <a:cs typeface="Arial" panose="020B0604020202020204" pitchFamily="34" charset="0"/>
            </a:endParaRPr>
          </a:p>
          <a:p>
            <a:pPr marL="171450" indent="-171450">
              <a:buClr>
                <a:schemeClr val="tx1"/>
              </a:buClr>
              <a:buFont typeface="Wingdings" panose="05000000000000000000" pitchFamily="2" charset="2"/>
              <a:buChar char="§"/>
              <a:tabLst>
                <a:tab pos="179388" algn="l"/>
              </a:tabLst>
            </a:pPr>
            <a:r>
              <a:rPr lang="en-US" sz="1050" dirty="0">
                <a:latin typeface="Arial" panose="020B0604020202020204" pitchFamily="34" charset="0"/>
                <a:ea typeface="Verdana" panose="020B0604030504040204" pitchFamily="34" charset="0"/>
                <a:cs typeface="Arial" panose="020B0604020202020204" pitchFamily="34" charset="0"/>
              </a:rPr>
              <a:t>Development and manufacturing of </a:t>
            </a:r>
            <a:r>
              <a:rPr lang="en-US" sz="1050" dirty="0" err="1">
                <a:latin typeface="Arial" panose="020B0604020202020204" pitchFamily="34" charset="0"/>
                <a:ea typeface="Verdana" panose="020B0604030504040204" pitchFamily="34" charset="0"/>
                <a:cs typeface="Arial" panose="020B0604020202020204" pitchFamily="34" charset="0"/>
              </a:rPr>
              <a:t>geokhod</a:t>
            </a:r>
            <a:r>
              <a:rPr lang="en-US" sz="1050" dirty="0">
                <a:latin typeface="Arial" panose="020B0604020202020204" pitchFamily="34" charset="0"/>
                <a:ea typeface="Verdana" panose="020B0604030504040204" pitchFamily="34" charset="0"/>
                <a:cs typeface="Arial" panose="020B0604020202020204" pitchFamily="34" charset="0"/>
              </a:rPr>
              <a:t> </a:t>
            </a:r>
            <a:r>
              <a:rPr lang="en-US" sz="1050" dirty="0" smtClean="0">
                <a:latin typeface="Arial" panose="020B0604020202020204" pitchFamily="34" charset="0"/>
                <a:ea typeface="Verdana" panose="020B0604030504040204" pitchFamily="34" charset="0"/>
                <a:cs typeface="Arial" panose="020B0604020202020204" pitchFamily="34" charset="0"/>
              </a:rPr>
              <a:t>– a </a:t>
            </a:r>
            <a:r>
              <a:rPr lang="en-US" sz="1050" dirty="0">
                <a:latin typeface="Arial" panose="020B0604020202020204" pitchFamily="34" charset="0"/>
                <a:ea typeface="Verdana" panose="020B0604030504040204" pitchFamily="34" charset="0"/>
                <a:cs typeface="Arial" panose="020B0604020202020204" pitchFamily="34" charset="0"/>
              </a:rPr>
              <a:t>multifunctional mining machine for subsurface construction (with Kemerovo Experimental Mechanical Repair Plant (KORMZ) and Institute  of Coal of the Siberian Branch of the RAS</a:t>
            </a:r>
            <a:r>
              <a:rPr lang="en-US" sz="1050" dirty="0" smtClean="0">
                <a:latin typeface="Arial" panose="020B0604020202020204" pitchFamily="34" charset="0"/>
                <a:ea typeface="Verdana" panose="020B0604030504040204" pitchFamily="34" charset="0"/>
                <a:cs typeface="Arial" panose="020B0604020202020204" pitchFamily="34" charset="0"/>
              </a:rPr>
              <a:t>)</a:t>
            </a:r>
            <a:endParaRPr lang="en-US" sz="1050" dirty="0">
              <a:latin typeface="Arial" panose="020B0604020202020204" pitchFamily="34" charset="0"/>
              <a:ea typeface="Verdana" panose="020B0604030504040204" pitchFamily="34" charset="0"/>
              <a:cs typeface="Arial" panose="020B0604020202020204" pitchFamily="34" charset="0"/>
            </a:endParaRPr>
          </a:p>
        </p:txBody>
      </p:sp>
      <p:cxnSp>
        <p:nvCxnSpPr>
          <p:cNvPr id="14" name="Прямая соединительная линия 13"/>
          <p:cNvCxnSpPr/>
          <p:nvPr/>
        </p:nvCxnSpPr>
        <p:spPr>
          <a:xfrm>
            <a:off x="4355976" y="1736060"/>
            <a:ext cx="0" cy="3157319"/>
          </a:xfrm>
          <a:prstGeom prst="line">
            <a:avLst/>
          </a:prstGeom>
          <a:ln w="12700">
            <a:solidFill>
              <a:srgbClr val="69BA2E"/>
            </a:solidFill>
            <a:prstDash val="sysDash"/>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487805" y="1736060"/>
            <a:ext cx="19457" cy="3157319"/>
          </a:xfrm>
          <a:prstGeom prst="line">
            <a:avLst/>
          </a:prstGeom>
          <a:ln w="12700">
            <a:solidFill>
              <a:srgbClr val="69BA2E"/>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17838" y="1707654"/>
            <a:ext cx="1713971" cy="2069797"/>
          </a:xfrm>
          <a:prstGeom prst="rect">
            <a:avLst/>
          </a:prstGeom>
          <a:noFill/>
        </p:spPr>
        <p:txBody>
          <a:bodyPr wrap="square" rtlCol="0">
            <a:spAutoFit/>
          </a:bodyPr>
          <a:lstStyle/>
          <a:p>
            <a:pPr algn="ctr">
              <a:spcAft>
                <a:spcPts val="1200"/>
              </a:spcAft>
              <a:buClr>
                <a:schemeClr val="tx1"/>
              </a:buClr>
              <a:tabLst>
                <a:tab pos="179388" algn="l"/>
              </a:tabLst>
            </a:pPr>
            <a:r>
              <a:rPr lang="ru-RU" sz="2400" b="1" dirty="0" smtClean="0">
                <a:solidFill>
                  <a:srgbClr val="69BA2E"/>
                </a:solidFill>
                <a:latin typeface="Arial" pitchFamily="34" charset="0"/>
                <a:ea typeface="Verdana" panose="020B0604030504040204" pitchFamily="34" charset="0"/>
                <a:cs typeface="Arial" pitchFamily="34" charset="0"/>
              </a:rPr>
              <a:t>2016</a:t>
            </a:r>
            <a:r>
              <a:rPr lang="ru-RU" sz="1300" dirty="0" smtClean="0">
                <a:latin typeface="Arial" pitchFamily="34" charset="0"/>
                <a:ea typeface="Verdana" panose="020B0604030504040204" pitchFamily="34" charset="0"/>
                <a:cs typeface="Arial" pitchFamily="34" charset="0"/>
              </a:rPr>
              <a:t> </a:t>
            </a:r>
            <a:endParaRPr lang="ru-RU" sz="1300" b="1" dirty="0" smtClean="0">
              <a:latin typeface="Arial" pitchFamily="34" charset="0"/>
              <a:ea typeface="Verdana" panose="020B0604030504040204" pitchFamily="34" charset="0"/>
              <a:cs typeface="Arial" pitchFamily="34" charset="0"/>
            </a:endParaRPr>
          </a:p>
          <a:p>
            <a:pPr>
              <a:spcAft>
                <a:spcPts val="1200"/>
              </a:spcAft>
              <a:buClr>
                <a:schemeClr val="tx1"/>
              </a:buClr>
              <a:tabLst>
                <a:tab pos="179388" algn="l"/>
              </a:tabLst>
            </a:pPr>
            <a:r>
              <a:rPr lang="en-US" sz="1050" dirty="0">
                <a:latin typeface="Arial" pitchFamily="34" charset="0"/>
                <a:ea typeface="Verdana" pitchFamily="34" charset="0"/>
                <a:cs typeface="Arial" pitchFamily="34" charset="0"/>
              </a:rPr>
              <a:t>Development and organization of high-tech production of scalable system of energy-efficient mechatronic devices and intelligent control systems for alternative energy and other applications (JSC </a:t>
            </a:r>
            <a:r>
              <a:rPr lang="en-US" sz="1050" dirty="0" err="1">
                <a:latin typeface="Arial" pitchFamily="34" charset="0"/>
                <a:ea typeface="Verdana" pitchFamily="34" charset="0"/>
                <a:cs typeface="Arial" pitchFamily="34" charset="0"/>
              </a:rPr>
              <a:t>Micran</a:t>
            </a:r>
            <a:r>
              <a:rPr lang="en-US" sz="1050" dirty="0">
                <a:latin typeface="Arial" pitchFamily="34" charset="0"/>
                <a:ea typeface="Verdana" pitchFamily="34" charset="0"/>
                <a:cs typeface="Arial" pitchFamily="34" charset="0"/>
              </a:rPr>
              <a:t>)</a:t>
            </a:r>
          </a:p>
        </p:txBody>
      </p:sp>
      <p:cxnSp>
        <p:nvCxnSpPr>
          <p:cNvPr id="21" name="Прямая соединительная линия 20"/>
          <p:cNvCxnSpPr/>
          <p:nvPr/>
        </p:nvCxnSpPr>
        <p:spPr>
          <a:xfrm>
            <a:off x="7249693" y="1736060"/>
            <a:ext cx="19457" cy="3157319"/>
          </a:xfrm>
          <a:prstGeom prst="line">
            <a:avLst/>
          </a:prstGeom>
          <a:ln w="12700">
            <a:solidFill>
              <a:srgbClr val="69BA2E"/>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04918" y="1707654"/>
            <a:ext cx="1574507" cy="2069797"/>
          </a:xfrm>
          <a:prstGeom prst="rect">
            <a:avLst/>
          </a:prstGeom>
          <a:noFill/>
        </p:spPr>
        <p:txBody>
          <a:bodyPr wrap="square" rtlCol="0">
            <a:spAutoFit/>
          </a:bodyPr>
          <a:lstStyle/>
          <a:p>
            <a:pPr algn="ctr">
              <a:spcAft>
                <a:spcPts val="1200"/>
              </a:spcAft>
              <a:buClr>
                <a:schemeClr val="tx1"/>
              </a:buClr>
              <a:tabLst>
                <a:tab pos="179388" algn="l"/>
              </a:tabLst>
            </a:pPr>
            <a:r>
              <a:rPr lang="ru-RU" sz="2400" b="1" dirty="0" smtClean="0">
                <a:solidFill>
                  <a:srgbClr val="69BA2E"/>
                </a:solidFill>
                <a:latin typeface="Arial" pitchFamily="34" charset="0"/>
                <a:ea typeface="Verdana" panose="020B0604030504040204" pitchFamily="34" charset="0"/>
                <a:cs typeface="Arial" pitchFamily="34" charset="0"/>
              </a:rPr>
              <a:t>201</a:t>
            </a:r>
            <a:r>
              <a:rPr lang="en-US" sz="2400" b="1" dirty="0" smtClean="0">
                <a:solidFill>
                  <a:srgbClr val="69BA2E"/>
                </a:solidFill>
                <a:latin typeface="Arial" pitchFamily="34" charset="0"/>
                <a:ea typeface="Verdana" panose="020B0604030504040204" pitchFamily="34" charset="0"/>
                <a:cs typeface="Arial" pitchFamily="34" charset="0"/>
              </a:rPr>
              <a:t>7</a:t>
            </a:r>
            <a:r>
              <a:rPr lang="ru-RU" sz="1300" dirty="0" smtClean="0">
                <a:latin typeface="Arial" pitchFamily="34" charset="0"/>
                <a:ea typeface="Verdana" panose="020B0604030504040204" pitchFamily="34" charset="0"/>
                <a:cs typeface="Arial" pitchFamily="34" charset="0"/>
              </a:rPr>
              <a:t> </a:t>
            </a:r>
            <a:endParaRPr lang="ru-RU" sz="1300" b="1" dirty="0" smtClean="0">
              <a:latin typeface="Arial" pitchFamily="34" charset="0"/>
              <a:ea typeface="Verdana" panose="020B0604030504040204" pitchFamily="34" charset="0"/>
              <a:cs typeface="Arial" pitchFamily="34" charset="0"/>
            </a:endParaRPr>
          </a:p>
          <a:p>
            <a:pPr>
              <a:buClr>
                <a:schemeClr val="tx1"/>
              </a:buClr>
              <a:tabLst>
                <a:tab pos="179388" algn="l"/>
              </a:tabLst>
            </a:pPr>
            <a:r>
              <a:rPr lang="en-US" sz="1050" dirty="0">
                <a:latin typeface="Arial" pitchFamily="34" charset="0"/>
                <a:ea typeface="Verdana" pitchFamily="34" charset="0"/>
                <a:cs typeface="Arial" pitchFamily="34" charset="0"/>
              </a:rPr>
              <a:t>Development of a software and hardware system for design, optimization and control of decommissioning of Russian and foreign nuclear facilities (JSC NEOLANT)</a:t>
            </a:r>
          </a:p>
        </p:txBody>
      </p:sp>
    </p:spTree>
    <p:extLst>
      <p:ext uri="{BB962C8B-B14F-4D97-AF65-F5344CB8AC3E}">
        <p14:creationId xmlns:p14="http://schemas.microsoft.com/office/powerpoint/2010/main" val="3252249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21" name="Прямоугольник 20"/>
          <p:cNvSpPr/>
          <p:nvPr/>
        </p:nvSpPr>
        <p:spPr>
          <a:xfrm>
            <a:off x="899592" y="4356187"/>
            <a:ext cx="2880320" cy="79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899592" y="1059360"/>
            <a:ext cx="7813376" cy="692497"/>
          </a:xfrm>
          <a:prstGeom prst="rect">
            <a:avLst/>
          </a:prstGeom>
          <a:noFill/>
        </p:spPr>
        <p:txBody>
          <a:bodyPr wrap="square" lIns="91440" tIns="45720" rIns="91440" bIns="45720" rtlCol="0">
            <a:spAutoFit/>
          </a:bodyPr>
          <a:lstStyle/>
          <a:p>
            <a:pPr>
              <a:spcAft>
                <a:spcPts val="1200"/>
              </a:spcAft>
              <a:buClr>
                <a:schemeClr val="tx1"/>
              </a:buClr>
            </a:pPr>
            <a:r>
              <a:rPr lang="en-US" sz="1300" kern="1000" dirty="0">
                <a:latin typeface="Arial" panose="020B0604020202020204" pitchFamily="34" charset="0"/>
                <a:ea typeface="Verdana" panose="020B0604030504040204" pitchFamily="34" charset="0"/>
                <a:cs typeface="Arial" panose="020B0604020202020204" pitchFamily="34" charset="0"/>
              </a:rPr>
              <a:t>The following International Research and Educational Laboratories were established in frame of successful proposals following the RF Government Decree No. 220 on the Measure to Attract the Leading Scientists to Russian Institutions of Higher Professional Education</a:t>
            </a:r>
            <a:r>
              <a:rPr lang="en-US" sz="1300" kern="1000" dirty="0" smtClean="0">
                <a:latin typeface="Arial" panose="020B0604020202020204" pitchFamily="34" charset="0"/>
                <a:ea typeface="Verdana" panose="020B0604030504040204" pitchFamily="34" charset="0"/>
                <a:cs typeface="Arial" panose="020B0604020202020204" pitchFamily="34" charset="0"/>
              </a:rPr>
              <a:t>:</a:t>
            </a:r>
            <a:endParaRPr lang="ru-RU" sz="1300" kern="1000" dirty="0">
              <a:latin typeface="Arial" panose="020B0604020202020204" pitchFamily="34" charset="0"/>
              <a:ea typeface="Verdana" panose="020B0604030504040204" pitchFamily="34" charset="0"/>
              <a:cs typeface="Arial" panose="020B0604020202020204" pitchFamily="34" charset="0"/>
            </a:endParaRPr>
          </a:p>
        </p:txBody>
      </p:sp>
      <p:sp>
        <p:nvSpPr>
          <p:cNvPr id="10" name="TextBox 9"/>
          <p:cNvSpPr txBox="1"/>
          <p:nvPr/>
        </p:nvSpPr>
        <p:spPr>
          <a:xfrm>
            <a:off x="899592" y="3817791"/>
            <a:ext cx="7556666" cy="1246495"/>
          </a:xfrm>
          <a:prstGeom prst="rect">
            <a:avLst/>
          </a:prstGeom>
          <a:noFill/>
        </p:spPr>
        <p:txBody>
          <a:bodyPr wrap="square" lIns="91440" tIns="45720" rIns="91440" bIns="45720" rtlCol="0">
            <a:spAutoFit/>
          </a:bodyPr>
          <a:lstStyle/>
          <a:p>
            <a:pPr marL="358775" indent="-358775">
              <a:spcAft>
                <a:spcPts val="600"/>
              </a:spcAft>
              <a:buClr>
                <a:schemeClr val="tx1"/>
              </a:buClr>
              <a:buFont typeface="Wingdings" pitchFamily="2" charset="2"/>
              <a:buChar char="§"/>
            </a:pPr>
            <a:r>
              <a:rPr lang="en-US" sz="1400" b="1" dirty="0">
                <a:solidFill>
                  <a:srgbClr val="69BA2E"/>
                </a:solidFill>
                <a:latin typeface="Arial" pitchFamily="34" charset="0"/>
                <a:ea typeface="Verdana" panose="020B0604030504040204" pitchFamily="34" charset="0"/>
                <a:cs typeface="Arial" pitchFamily="34" charset="0"/>
              </a:rPr>
              <a:t>Laboratory of X-ray Optics </a:t>
            </a:r>
            <a:r>
              <a:rPr lang="en-US" sz="1400" dirty="0">
                <a:latin typeface="Arial" pitchFamily="34" charset="0"/>
                <a:ea typeface="Verdana" panose="020B0604030504040204" pitchFamily="34" charset="0"/>
                <a:cs typeface="Arial" pitchFamily="34" charset="0"/>
              </a:rPr>
              <a:t>was established together with the National Academy</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of Sciences of Armenia (research supervisor А. </a:t>
            </a:r>
            <a:r>
              <a:rPr lang="en-US" sz="1400" dirty="0" err="1">
                <a:latin typeface="Arial" pitchFamily="34" charset="0"/>
                <a:ea typeface="Verdana" panose="020B0604030504040204" pitchFamily="34" charset="0"/>
                <a:cs typeface="Arial" pitchFamily="34" charset="0"/>
              </a:rPr>
              <a:t>Mkrtchyan</a:t>
            </a:r>
            <a:r>
              <a:rPr lang="en-US" sz="1400" dirty="0">
                <a:latin typeface="Arial" pitchFamily="34" charset="0"/>
                <a:ea typeface="Verdana" panose="020B0604030504040204" pitchFamily="34" charset="0"/>
                <a:cs typeface="Arial" pitchFamily="34" charset="0"/>
              </a:rPr>
              <a:t>, Armenia</a:t>
            </a:r>
            <a:r>
              <a:rPr lang="ru-RU" sz="1400" dirty="0">
                <a:latin typeface="Arial" pitchFamily="34" charset="0"/>
                <a:ea typeface="Verdana" panose="020B0604030504040204" pitchFamily="34" charset="0"/>
                <a:cs typeface="Arial" pitchFamily="34" charset="0"/>
              </a:rPr>
              <a:t>) </a:t>
            </a:r>
          </a:p>
          <a:p>
            <a:pPr marL="358775" indent="-358775">
              <a:spcAft>
                <a:spcPts val="600"/>
              </a:spcAft>
              <a:buClr>
                <a:schemeClr val="tx1"/>
              </a:buClr>
              <a:buFont typeface="Wingdings" pitchFamily="2" charset="2"/>
              <a:buChar char="§"/>
            </a:pPr>
            <a:r>
              <a:rPr lang="en-US" sz="1400" b="1" dirty="0">
                <a:solidFill>
                  <a:srgbClr val="69BA2E"/>
                </a:solidFill>
                <a:latin typeface="Arial" pitchFamily="34" charset="0"/>
                <a:ea typeface="Verdana" panose="020B0604030504040204" pitchFamily="34" charset="0"/>
                <a:cs typeface="Arial" pitchFamily="34" charset="0"/>
              </a:rPr>
              <a:t>Laboratory of Thermosetting Polymers </a:t>
            </a:r>
            <a:r>
              <a:rPr lang="ru-RU" sz="1400" dirty="0">
                <a:solidFill>
                  <a:srgbClr val="69BA2E"/>
                </a:solidFill>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established together with SIBUR-Holding as part of Research and Educational Center KHIMTECH (research supervisor Francis </a:t>
            </a:r>
            <a:r>
              <a:rPr lang="en-US" sz="1400" dirty="0" err="1">
                <a:latin typeface="Arial" pitchFamily="34" charset="0"/>
                <a:ea typeface="Verdana" panose="020B0604030504040204" pitchFamily="34" charset="0"/>
                <a:cs typeface="Arial" pitchFamily="34" charset="0"/>
              </a:rPr>
              <a:t>Verpoort</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Belgium</a:t>
            </a:r>
            <a:r>
              <a:rPr lang="ru-RU" sz="1400" dirty="0" smtClean="0">
                <a:latin typeface="Arial" pitchFamily="34" charset="0"/>
                <a:ea typeface="Verdana" panose="020B0604030504040204" pitchFamily="34" charset="0"/>
                <a:cs typeface="Arial" pitchFamily="34" charset="0"/>
              </a:rPr>
              <a:t>)</a:t>
            </a:r>
            <a:endParaRPr lang="ru-RU" sz="1400"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971710009"/>
              </p:ext>
            </p:extLst>
          </p:nvPr>
        </p:nvGraphicFramePr>
        <p:xfrm>
          <a:off x="899592" y="1888091"/>
          <a:ext cx="8136904" cy="1873386"/>
        </p:xfrm>
        <a:graphic>
          <a:graphicData uri="http://schemas.openxmlformats.org/drawingml/2006/table">
            <a:tbl>
              <a:tblPr firstRow="1" bandRow="1">
                <a:tableStyleId>{5C22544A-7EE6-4342-B048-85BDC9FD1C3A}</a:tableStyleId>
              </a:tblPr>
              <a:tblGrid>
                <a:gridCol w="3807176">
                  <a:extLst>
                    <a:ext uri="{9D8B030D-6E8A-4147-A177-3AD203B41FA5}">
                      <a16:colId xmlns:a16="http://schemas.microsoft.com/office/drawing/2014/main" val="20000"/>
                    </a:ext>
                  </a:extLst>
                </a:gridCol>
                <a:gridCol w="4329728">
                  <a:extLst>
                    <a:ext uri="{9D8B030D-6E8A-4147-A177-3AD203B41FA5}">
                      <a16:colId xmlns:a16="http://schemas.microsoft.com/office/drawing/2014/main" val="20001"/>
                    </a:ext>
                  </a:extLst>
                </a:gridCol>
              </a:tblGrid>
              <a:tr h="276585">
                <a:tc>
                  <a:txBody>
                    <a:bodyPr/>
                    <a:lstStyle/>
                    <a:p>
                      <a:pPr algn="ctr"/>
                      <a:r>
                        <a:rPr lang="ru-RU" sz="1400" dirty="0" smtClean="0">
                          <a:latin typeface="+mj-lt"/>
                          <a:ea typeface="Verdana" pitchFamily="34" charset="0"/>
                          <a:cs typeface="Arial" pitchFamily="34" charset="0"/>
                        </a:rPr>
                        <a:t>2010 </a:t>
                      </a:r>
                      <a:endParaRPr lang="ru-RU" sz="1300" dirty="0">
                        <a:latin typeface="Verdana" pitchFamily="34" charset="0"/>
                        <a:ea typeface="Verdana" pitchFamily="34" charset="0"/>
                        <a:cs typeface="Verdana" pitchFamily="34" charset="0"/>
                      </a:endParaRP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solidFill>
                      <a:srgbClr val="69BA2E"/>
                    </a:solidFill>
                  </a:tcPr>
                </a:tc>
                <a:tc>
                  <a:txBody>
                    <a:bodyPr/>
                    <a:lstStyle/>
                    <a:p>
                      <a:pPr algn="ctr"/>
                      <a:r>
                        <a:rPr lang="ru-RU" sz="1400" dirty="0" smtClean="0">
                          <a:latin typeface="+mj-lt"/>
                          <a:ea typeface="Verdana" pitchFamily="34" charset="0"/>
                          <a:cs typeface="Verdana" pitchFamily="34" charset="0"/>
                        </a:rPr>
                        <a:t>2013 </a:t>
                      </a:r>
                      <a:endParaRPr lang="ru-RU" sz="1300" dirty="0">
                        <a:latin typeface="Verdana" pitchFamily="34" charset="0"/>
                        <a:ea typeface="Verdana" pitchFamily="34" charset="0"/>
                        <a:cs typeface="Verdana" pitchFamily="34" charset="0"/>
                      </a:endParaRP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solidFill>
                      <a:srgbClr val="69BA2E"/>
                    </a:solidFill>
                  </a:tcPr>
                </a:tc>
                <a:extLst>
                  <a:ext uri="{0D108BD9-81ED-4DB2-BD59-A6C34878D82A}">
                    <a16:rowId xmlns:a16="http://schemas.microsoft.com/office/drawing/2014/main" val="10000"/>
                  </a:ext>
                </a:extLst>
              </a:tr>
              <a:tr h="633697">
                <a:tc>
                  <a:txBody>
                    <a:bodyPr/>
                    <a:lstStyle/>
                    <a:p>
                      <a:pPr marL="71755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Tomsk Open Laboratory</a:t>
                      </a:r>
                    </a:p>
                    <a:p>
                      <a:pPr marL="71755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for Material Inspection</a:t>
                      </a:r>
                      <a:r>
                        <a:rPr lang="ru-RU" sz="1200" kern="1200" dirty="0" smtClean="0">
                          <a:solidFill>
                            <a:srgbClr val="002060"/>
                          </a:solidFill>
                          <a:latin typeface="Arial" pitchFamily="34" charset="0"/>
                          <a:ea typeface="Verdana" pitchFamily="34" charset="0"/>
                          <a:cs typeface="Arial" pitchFamily="34" charset="0"/>
                        </a:rPr>
                        <a:t/>
                      </a:r>
                      <a:br>
                        <a:rPr lang="ru-RU" sz="1200" kern="1200" dirty="0" smtClean="0">
                          <a:solidFill>
                            <a:srgbClr val="002060"/>
                          </a:solidFill>
                          <a:latin typeface="Arial" pitchFamily="34" charset="0"/>
                          <a:ea typeface="Verdana" pitchFamily="34" charset="0"/>
                          <a:cs typeface="Arial" pitchFamily="34" charset="0"/>
                        </a:rPr>
                      </a:br>
                      <a:r>
                        <a:rPr lang="en-US" sz="1200" kern="1200" dirty="0" smtClean="0">
                          <a:solidFill>
                            <a:schemeClr val="tx1"/>
                          </a:solidFill>
                          <a:latin typeface="Arial" pitchFamily="34" charset="0"/>
                          <a:ea typeface="Verdana" pitchFamily="34" charset="0"/>
                          <a:cs typeface="Arial" pitchFamily="34" charset="0"/>
                        </a:rPr>
                        <a:t>research supervisor </a:t>
                      </a:r>
                      <a:r>
                        <a:rPr lang="ru-RU" sz="1200" kern="1200" dirty="0" smtClean="0">
                          <a:solidFill>
                            <a:schemeClr val="tx1"/>
                          </a:solidFill>
                          <a:latin typeface="Arial" pitchFamily="34" charset="0"/>
                          <a:ea typeface="Verdana" pitchFamily="34" charset="0"/>
                          <a:cs typeface="Arial" pitchFamily="34" charset="0"/>
                        </a:rPr>
                        <a:t/>
                      </a:r>
                      <a:br>
                        <a:rPr lang="ru-RU" sz="1200" kern="1200" dirty="0" smtClean="0">
                          <a:solidFill>
                            <a:schemeClr val="tx1"/>
                          </a:solidFill>
                          <a:latin typeface="Arial" pitchFamily="34" charset="0"/>
                          <a:ea typeface="Verdana" pitchFamily="34" charset="0"/>
                          <a:cs typeface="Arial" pitchFamily="34" charset="0"/>
                        </a:rPr>
                      </a:br>
                      <a:r>
                        <a:rPr lang="en-US" sz="1200" i="1" kern="1200" dirty="0" smtClean="0">
                          <a:solidFill>
                            <a:schemeClr val="tx1"/>
                          </a:solidFill>
                          <a:latin typeface="Arial" pitchFamily="34" charset="0"/>
                          <a:ea typeface="Verdana" pitchFamily="34" charset="0"/>
                          <a:cs typeface="Arial" pitchFamily="34" charset="0"/>
                        </a:rPr>
                        <a:t>Prof. Hans-Michael </a:t>
                      </a:r>
                      <a:r>
                        <a:rPr lang="en-US" sz="1200" i="1" kern="1200" dirty="0" err="1" smtClean="0">
                          <a:solidFill>
                            <a:schemeClr val="tx1"/>
                          </a:solidFill>
                          <a:latin typeface="Arial" pitchFamily="34" charset="0"/>
                          <a:ea typeface="Verdana" pitchFamily="34" charset="0"/>
                          <a:cs typeface="Arial" pitchFamily="34" charset="0"/>
                        </a:rPr>
                        <a:t>Kröning</a:t>
                      </a:r>
                      <a:r>
                        <a:rPr lang="en-US" sz="1200" i="1" kern="1200" dirty="0" smtClean="0">
                          <a:solidFill>
                            <a:schemeClr val="tx1"/>
                          </a:solidFill>
                          <a:latin typeface="Arial" pitchFamily="34" charset="0"/>
                          <a:ea typeface="Verdana" pitchFamily="34" charset="0"/>
                          <a:cs typeface="Arial" pitchFamily="34" charset="0"/>
                        </a:rPr>
                        <a:t> (Germany</a:t>
                      </a:r>
                      <a:r>
                        <a:rPr lang="ru-RU" sz="1200" kern="1200" dirty="0" smtClean="0">
                          <a:solidFill>
                            <a:schemeClr val="tx1"/>
                          </a:solidFill>
                          <a:latin typeface="Arial" pitchFamily="34" charset="0"/>
                          <a:ea typeface="Verdana" pitchFamily="34" charset="0"/>
                          <a:cs typeface="Arial" pitchFamily="34" charset="0"/>
                        </a:rPr>
                        <a:t>)</a:t>
                      </a: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Arctic Sea's Carbon Research</a:t>
                      </a:r>
                    </a:p>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International Lab</a:t>
                      </a:r>
                      <a:r>
                        <a:rPr lang="ru-RU" sz="1200" kern="1200" dirty="0" smtClean="0">
                          <a:solidFill>
                            <a:srgbClr val="002060"/>
                          </a:solidFill>
                          <a:latin typeface="Arial" pitchFamily="34" charset="0"/>
                          <a:ea typeface="Verdana" pitchFamily="34" charset="0"/>
                          <a:cs typeface="Arial" pitchFamily="34" charset="0"/>
                        </a:rPr>
                        <a:t/>
                      </a:r>
                      <a:br>
                        <a:rPr lang="ru-RU" sz="1200" kern="1200" dirty="0" smtClean="0">
                          <a:solidFill>
                            <a:srgbClr val="002060"/>
                          </a:solidFill>
                          <a:latin typeface="Arial" pitchFamily="34" charset="0"/>
                          <a:ea typeface="Verdana" pitchFamily="34" charset="0"/>
                          <a:cs typeface="Arial" pitchFamily="34" charset="0"/>
                        </a:rPr>
                      </a:br>
                      <a:r>
                        <a:rPr lang="en-US" sz="1200" kern="1200" dirty="0" smtClean="0">
                          <a:solidFill>
                            <a:schemeClr val="tx1"/>
                          </a:solidFill>
                          <a:latin typeface="Arial" pitchFamily="34" charset="0"/>
                          <a:ea typeface="Verdana" pitchFamily="34" charset="0"/>
                          <a:cs typeface="Arial" pitchFamily="34" charset="0"/>
                        </a:rPr>
                        <a:t>research supervisor </a:t>
                      </a:r>
                      <a:endParaRPr lang="ru-RU" sz="1200" kern="1200" dirty="0" smtClean="0">
                        <a:solidFill>
                          <a:schemeClr val="tx1"/>
                        </a:solidFill>
                        <a:latin typeface="Arial" pitchFamily="34" charset="0"/>
                        <a:ea typeface="Verdana" pitchFamily="34" charset="0"/>
                        <a:cs typeface="Arial" pitchFamily="34" charset="0"/>
                      </a:endParaRPr>
                    </a:p>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Arial" pitchFamily="34" charset="0"/>
                          <a:ea typeface="Verdana" pitchFamily="34" charset="0"/>
                          <a:cs typeface="Arial" pitchFamily="34" charset="0"/>
                        </a:rPr>
                        <a:t>Prof. Igor </a:t>
                      </a:r>
                      <a:r>
                        <a:rPr lang="en-US" sz="1200" i="1" kern="1200" dirty="0" err="1" smtClean="0">
                          <a:solidFill>
                            <a:schemeClr val="tx1"/>
                          </a:solidFill>
                          <a:latin typeface="Arial" pitchFamily="34" charset="0"/>
                          <a:ea typeface="Verdana" pitchFamily="34" charset="0"/>
                          <a:cs typeface="Arial" pitchFamily="34" charset="0"/>
                        </a:rPr>
                        <a:t>Semiletov</a:t>
                      </a:r>
                      <a:r>
                        <a:rPr lang="en-US" sz="1200" i="1" kern="1200" dirty="0" smtClean="0">
                          <a:solidFill>
                            <a:schemeClr val="tx1"/>
                          </a:solidFill>
                          <a:latin typeface="Arial" pitchFamily="34" charset="0"/>
                          <a:ea typeface="Verdana" pitchFamily="34" charset="0"/>
                          <a:cs typeface="Arial" pitchFamily="34" charset="0"/>
                        </a:rPr>
                        <a:t> </a:t>
                      </a:r>
                      <a:r>
                        <a:rPr lang="ru-RU" sz="1200" kern="1200" dirty="0" smtClean="0">
                          <a:solidFill>
                            <a:schemeClr val="tx1"/>
                          </a:solidFill>
                          <a:latin typeface="Arial" pitchFamily="34" charset="0"/>
                          <a:ea typeface="Verdana" pitchFamily="34" charset="0"/>
                          <a:cs typeface="Arial" pitchFamily="34" charset="0"/>
                        </a:rPr>
                        <a:t>(</a:t>
                      </a:r>
                      <a:r>
                        <a:rPr lang="en-US" sz="1200" kern="1200" dirty="0" smtClean="0">
                          <a:solidFill>
                            <a:schemeClr val="tx1"/>
                          </a:solidFill>
                          <a:latin typeface="Arial" pitchFamily="34" charset="0"/>
                          <a:ea typeface="Verdana" pitchFamily="34" charset="0"/>
                          <a:cs typeface="Arial" pitchFamily="34" charset="0"/>
                        </a:rPr>
                        <a:t>USA</a:t>
                      </a:r>
                      <a:r>
                        <a:rPr lang="ru-RU" sz="1200" kern="1200" dirty="0" smtClean="0">
                          <a:solidFill>
                            <a:schemeClr val="tx1"/>
                          </a:solidFill>
                          <a:latin typeface="Arial" pitchFamily="34" charset="0"/>
                          <a:ea typeface="Verdana" pitchFamily="34" charset="0"/>
                          <a:cs typeface="Arial" pitchFamily="34" charset="0"/>
                        </a:rPr>
                        <a:t>)</a:t>
                      </a: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6717">
                <a:tc>
                  <a:txBody>
                    <a:bodyPr/>
                    <a:lstStyle/>
                    <a:p>
                      <a:pPr marL="71755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69BA2E"/>
                          </a:solidFill>
                          <a:latin typeface="Arial" pitchFamily="34" charset="0"/>
                          <a:ea typeface="Verdana" pitchFamily="34" charset="0"/>
                          <a:cs typeface="Arial" pitchFamily="34" charset="0"/>
                        </a:rPr>
                        <a:t>Laboratory of Hydrogen Power Engineering Technologies</a:t>
                      </a:r>
                    </a:p>
                    <a:p>
                      <a:pPr marL="71755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ea typeface="Verdana" pitchFamily="34" charset="0"/>
                          <a:cs typeface="Arial" pitchFamily="34" charset="0"/>
                        </a:rPr>
                        <a:t>research supervisor </a:t>
                      </a:r>
                    </a:p>
                    <a:p>
                      <a:pPr marL="71755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tx1"/>
                          </a:solidFill>
                          <a:latin typeface="Arial" pitchFamily="34" charset="0"/>
                          <a:ea typeface="Verdana" pitchFamily="34" charset="0"/>
                          <a:cs typeface="Arial" pitchFamily="34" charset="0"/>
                        </a:rPr>
                        <a:t>Prof. </a:t>
                      </a:r>
                      <a:r>
                        <a:rPr lang="en-US" sz="1200" i="1" dirty="0" err="1" smtClean="0">
                          <a:solidFill>
                            <a:schemeClr val="tx1"/>
                          </a:solidFill>
                          <a:latin typeface="Arial" pitchFamily="34" charset="0"/>
                          <a:ea typeface="Verdana" pitchFamily="34" charset="0"/>
                          <a:cs typeface="Arial" pitchFamily="34" charset="0"/>
                        </a:rPr>
                        <a:t>Thorsteinn</a:t>
                      </a:r>
                      <a:r>
                        <a:rPr lang="en-US" sz="1200" i="1" dirty="0" smtClean="0">
                          <a:solidFill>
                            <a:schemeClr val="tx1"/>
                          </a:solidFill>
                          <a:latin typeface="Arial" pitchFamily="34" charset="0"/>
                          <a:ea typeface="Verdana" pitchFamily="34" charset="0"/>
                          <a:cs typeface="Arial" pitchFamily="34" charset="0"/>
                        </a:rPr>
                        <a:t> </a:t>
                      </a:r>
                      <a:r>
                        <a:rPr lang="en-US" sz="1200" i="1" dirty="0" err="1" smtClean="0">
                          <a:solidFill>
                            <a:schemeClr val="tx1"/>
                          </a:solidFill>
                          <a:latin typeface="Arial" pitchFamily="34" charset="0"/>
                          <a:ea typeface="Verdana" pitchFamily="34" charset="0"/>
                          <a:cs typeface="Arial" pitchFamily="34" charset="0"/>
                        </a:rPr>
                        <a:t>Ingi</a:t>
                      </a:r>
                      <a:r>
                        <a:rPr lang="en-US" sz="1200" i="1" dirty="0" smtClean="0">
                          <a:solidFill>
                            <a:schemeClr val="tx1"/>
                          </a:solidFill>
                          <a:latin typeface="Arial" pitchFamily="34" charset="0"/>
                          <a:ea typeface="Verdana" pitchFamily="34" charset="0"/>
                          <a:cs typeface="Arial" pitchFamily="34" charset="0"/>
                        </a:rPr>
                        <a:t> </a:t>
                      </a:r>
                      <a:r>
                        <a:rPr lang="en-US" sz="1200" i="1" dirty="0" err="1" smtClean="0">
                          <a:solidFill>
                            <a:schemeClr val="tx1"/>
                          </a:solidFill>
                          <a:latin typeface="Arial" pitchFamily="34" charset="0"/>
                          <a:ea typeface="Verdana" pitchFamily="34" charset="0"/>
                          <a:cs typeface="Arial" pitchFamily="34" charset="0"/>
                        </a:rPr>
                        <a:t>Sigfusson</a:t>
                      </a:r>
                      <a:r>
                        <a:rPr lang="en-US" sz="1200" i="1" dirty="0" smtClean="0">
                          <a:solidFill>
                            <a:schemeClr val="tx1"/>
                          </a:solidFill>
                          <a:latin typeface="Arial" pitchFamily="34" charset="0"/>
                          <a:ea typeface="Verdana" pitchFamily="34" charset="0"/>
                          <a:cs typeface="Arial" pitchFamily="34" charset="0"/>
                        </a:rPr>
                        <a:t> </a:t>
                      </a:r>
                      <a:r>
                        <a:rPr lang="ru-RU" sz="1200" dirty="0" smtClean="0">
                          <a:solidFill>
                            <a:schemeClr val="tx1"/>
                          </a:solidFill>
                          <a:latin typeface="Arial" pitchFamily="34" charset="0"/>
                          <a:ea typeface="Verdana" pitchFamily="34" charset="0"/>
                          <a:cs typeface="Arial" pitchFamily="34" charset="0"/>
                        </a:rPr>
                        <a:t>(</a:t>
                      </a:r>
                      <a:r>
                        <a:rPr lang="en-US" sz="1200" dirty="0" smtClean="0">
                          <a:solidFill>
                            <a:schemeClr val="tx1"/>
                          </a:solidFill>
                          <a:latin typeface="Arial" pitchFamily="34" charset="0"/>
                          <a:ea typeface="Verdana" pitchFamily="34" charset="0"/>
                          <a:cs typeface="Arial" pitchFamily="34" charset="0"/>
                        </a:rPr>
                        <a:t>Iceland</a:t>
                      </a:r>
                      <a:r>
                        <a:rPr lang="ru-RU" sz="1200" dirty="0" smtClean="0">
                          <a:solidFill>
                            <a:schemeClr val="tx1"/>
                          </a:solidFill>
                          <a:latin typeface="Arial" pitchFamily="34" charset="0"/>
                          <a:ea typeface="Verdana" pitchFamily="34" charset="0"/>
                          <a:cs typeface="Arial" pitchFamily="34" charset="0"/>
                        </a:rPr>
                        <a:t>)</a:t>
                      </a: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69BA2E"/>
                          </a:solidFill>
                          <a:latin typeface="Arial" pitchFamily="34" charset="0"/>
                          <a:ea typeface="Verdana" pitchFamily="34" charset="0"/>
                          <a:cs typeface="Arial" pitchFamily="34" charset="0"/>
                        </a:rPr>
                        <a:t>Elderly People's Well-Being Improvement Technologies International Lab</a:t>
                      </a:r>
                    </a:p>
                    <a:p>
                      <a:pPr marL="71755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pitchFamily="34" charset="0"/>
                          <a:ea typeface="Verdana" pitchFamily="34" charset="0"/>
                          <a:cs typeface="Arial" pitchFamily="34" charset="0"/>
                        </a:rPr>
                        <a:t>research supervisor </a:t>
                      </a:r>
                      <a:r>
                        <a:rPr lang="ru-RU" sz="1200" kern="1200" dirty="0" smtClean="0">
                          <a:solidFill>
                            <a:schemeClr val="tx1"/>
                          </a:solidFill>
                          <a:latin typeface="Arial" pitchFamily="34" charset="0"/>
                          <a:ea typeface="Verdana" pitchFamily="34" charset="0"/>
                          <a:cs typeface="Arial" pitchFamily="34" charset="0"/>
                        </a:rPr>
                        <a:t/>
                      </a:r>
                      <a:br>
                        <a:rPr lang="ru-RU" sz="1200" kern="1200" dirty="0" smtClean="0">
                          <a:solidFill>
                            <a:schemeClr val="tx1"/>
                          </a:solidFill>
                          <a:latin typeface="Arial" pitchFamily="34" charset="0"/>
                          <a:ea typeface="Verdana" pitchFamily="34" charset="0"/>
                          <a:cs typeface="Arial" pitchFamily="34" charset="0"/>
                        </a:rPr>
                      </a:br>
                      <a:r>
                        <a:rPr lang="en-US" sz="1200" i="1" kern="1200" dirty="0" smtClean="0">
                          <a:solidFill>
                            <a:schemeClr val="tx1"/>
                          </a:solidFill>
                          <a:latin typeface="Arial" pitchFamily="34" charset="0"/>
                          <a:ea typeface="Verdana" pitchFamily="34" charset="0"/>
                          <a:cs typeface="Arial" pitchFamily="34" charset="0"/>
                        </a:rPr>
                        <a:t>Prof. Fabio </a:t>
                      </a:r>
                      <a:r>
                        <a:rPr lang="en-US" sz="1200" i="1" kern="1200" dirty="0" err="1" smtClean="0">
                          <a:solidFill>
                            <a:schemeClr val="tx1"/>
                          </a:solidFill>
                          <a:latin typeface="Arial" pitchFamily="34" charset="0"/>
                          <a:ea typeface="Verdana" pitchFamily="34" charset="0"/>
                          <a:cs typeface="Arial" pitchFamily="34" charset="0"/>
                        </a:rPr>
                        <a:t>Casati</a:t>
                      </a:r>
                      <a:r>
                        <a:rPr lang="en-US" sz="1200" i="1" kern="1200" baseline="0" dirty="0" smtClean="0">
                          <a:solidFill>
                            <a:schemeClr val="tx1"/>
                          </a:solidFill>
                          <a:latin typeface="Arial" pitchFamily="34" charset="0"/>
                          <a:ea typeface="Verdana" pitchFamily="34" charset="0"/>
                          <a:cs typeface="Arial" pitchFamily="34" charset="0"/>
                        </a:rPr>
                        <a:t> </a:t>
                      </a:r>
                      <a:r>
                        <a:rPr lang="ru-RU" sz="1200" kern="1200" dirty="0" smtClean="0">
                          <a:solidFill>
                            <a:schemeClr val="tx1"/>
                          </a:solidFill>
                          <a:latin typeface="Arial" pitchFamily="34" charset="0"/>
                          <a:ea typeface="Verdana" pitchFamily="34" charset="0"/>
                          <a:cs typeface="Arial" pitchFamily="34" charset="0"/>
                        </a:rPr>
                        <a:t>(</a:t>
                      </a:r>
                      <a:r>
                        <a:rPr lang="en-US" sz="1200" kern="1200" dirty="0" smtClean="0">
                          <a:solidFill>
                            <a:schemeClr val="tx1"/>
                          </a:solidFill>
                          <a:latin typeface="Arial" pitchFamily="34" charset="0"/>
                          <a:ea typeface="Verdana" pitchFamily="34" charset="0"/>
                          <a:cs typeface="Arial" pitchFamily="34" charset="0"/>
                        </a:rPr>
                        <a:t>Italy</a:t>
                      </a:r>
                      <a:r>
                        <a:rPr lang="ru-RU" sz="1200" kern="1200" dirty="0" smtClean="0">
                          <a:solidFill>
                            <a:schemeClr val="tx1"/>
                          </a:solidFill>
                          <a:latin typeface="Arial" panose="020B0604020202020204" pitchFamily="34" charset="0"/>
                          <a:ea typeface="Verdana" pitchFamily="34" charset="0"/>
                          <a:cs typeface="Arial" panose="020B0604020202020204" pitchFamily="34" charset="0"/>
                        </a:rPr>
                        <a:t>)</a:t>
                      </a:r>
                    </a:p>
                  </a:txBody>
                  <a:tcPr marL="87549" marR="87549" marT="32831" marB="32831">
                    <a:lnL w="12700" cap="flat" cmpd="sng" algn="ctr">
                      <a:solidFill>
                        <a:srgbClr val="69BA2E"/>
                      </a:solidFill>
                      <a:prstDash val="solid"/>
                      <a:round/>
                      <a:headEnd type="none" w="med" len="med"/>
                      <a:tailEnd type="none" w="med" len="med"/>
                    </a:lnL>
                    <a:lnR w="12700" cap="flat" cmpd="sng" algn="ctr">
                      <a:solidFill>
                        <a:srgbClr val="69BA2E"/>
                      </a:solidFill>
                      <a:prstDash val="solid"/>
                      <a:round/>
                      <a:headEnd type="none" w="med" len="med"/>
                      <a:tailEnd type="none" w="med" len="med"/>
                    </a:lnR>
                    <a:lnT w="12700" cap="flat" cmpd="sng" algn="ctr">
                      <a:solidFill>
                        <a:srgbClr val="69BA2E"/>
                      </a:solidFill>
                      <a:prstDash val="solid"/>
                      <a:round/>
                      <a:headEnd type="none" w="med" len="med"/>
                      <a:tailEnd type="none" w="med" len="med"/>
                    </a:lnT>
                    <a:lnB w="12700" cap="flat" cmpd="sng" algn="ctr">
                      <a:solidFill>
                        <a:srgbClr val="69BA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3347864" y="149136"/>
            <a:ext cx="4680520" cy="622414"/>
          </a:xfrm>
          <a:prstGeom prst="rect">
            <a:avLst/>
          </a:prstGeom>
          <a:noFill/>
        </p:spPr>
        <p:txBody>
          <a:bodyPr wrap="square" lIns="91440" tIns="45720" rIns="91440" bIns="45720" rtlCol="0">
            <a:spAutoFit/>
          </a:bodyPr>
          <a:lstStyle/>
          <a:p>
            <a:pPr>
              <a:lnSpc>
                <a:spcPts val="2000"/>
              </a:lnSpc>
            </a:pPr>
            <a:r>
              <a:rPr lang="en-US" sz="2400" b="1" dirty="0">
                <a:solidFill>
                  <a:srgbClr val="69BA2E"/>
                </a:solidFill>
                <a:latin typeface="+mj-lt"/>
                <a:ea typeface="Verdana" panose="020B0604030504040204" pitchFamily="34" charset="0"/>
                <a:cs typeface="Verdana" panose="020B0604030504040204" pitchFamily="34" charset="0"/>
              </a:rPr>
              <a:t>Laboratories under the supervision of foreign scientists</a:t>
            </a:r>
          </a:p>
        </p:txBody>
      </p:sp>
      <p:sp>
        <p:nvSpPr>
          <p:cNvPr id="14" name="Прямоугольник 13"/>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1</a:t>
            </a:r>
            <a:r>
              <a:rPr lang="ru-RU" sz="1200" dirty="0" smtClean="0"/>
              <a:t>8</a:t>
            </a:r>
            <a:endParaRPr lang="en-US" sz="1200" dirty="0"/>
          </a:p>
        </p:txBody>
      </p:sp>
      <p:pic>
        <p:nvPicPr>
          <p:cNvPr id="15" name="Picture 2" descr="D:\презентация\ректор\2015\20120606_Крёнинг_00061.jpg"/>
          <p:cNvPicPr>
            <a:picLocks noChangeAspect="1" noChangeArrowheads="1"/>
          </p:cNvPicPr>
          <p:nvPr/>
        </p:nvPicPr>
        <p:blipFill>
          <a:blip r:embed="rId3" cstate="print"/>
          <a:srcRect/>
          <a:stretch>
            <a:fillRect/>
          </a:stretch>
        </p:blipFill>
        <p:spPr bwMode="auto">
          <a:xfrm>
            <a:off x="1019713" y="2340845"/>
            <a:ext cx="504056" cy="486054"/>
          </a:xfrm>
          <a:prstGeom prst="rect">
            <a:avLst/>
          </a:prstGeom>
          <a:noFill/>
        </p:spPr>
      </p:pic>
      <p:pic>
        <p:nvPicPr>
          <p:cNvPr id="16" name="Picture 3" descr="D:\презентация\ректор\2015\IMG_38531.jpg"/>
          <p:cNvPicPr>
            <a:picLocks noChangeAspect="1" noChangeArrowheads="1"/>
          </p:cNvPicPr>
          <p:nvPr/>
        </p:nvPicPr>
        <p:blipFill>
          <a:blip r:embed="rId4" cstate="print"/>
          <a:srcRect/>
          <a:stretch>
            <a:fillRect/>
          </a:stretch>
        </p:blipFill>
        <p:spPr bwMode="auto">
          <a:xfrm>
            <a:off x="4789396" y="2340845"/>
            <a:ext cx="504056" cy="486053"/>
          </a:xfrm>
          <a:prstGeom prst="rect">
            <a:avLst/>
          </a:prstGeom>
          <a:noFill/>
        </p:spPr>
      </p:pic>
      <p:pic>
        <p:nvPicPr>
          <p:cNvPr id="17" name="Picture 4" descr="D:\презентация\ректор\2015\20120615_Сигфуссон лекция_0026_L1.jpg"/>
          <p:cNvPicPr>
            <a:picLocks noChangeAspect="1" noChangeArrowheads="1"/>
          </p:cNvPicPr>
          <p:nvPr/>
        </p:nvPicPr>
        <p:blipFill>
          <a:blip r:embed="rId5" cstate="print"/>
          <a:srcRect/>
          <a:stretch>
            <a:fillRect/>
          </a:stretch>
        </p:blipFill>
        <p:spPr bwMode="auto">
          <a:xfrm>
            <a:off x="1019713" y="3019982"/>
            <a:ext cx="504056" cy="486054"/>
          </a:xfrm>
          <a:prstGeom prst="rect">
            <a:avLst/>
          </a:prstGeom>
          <a:noFill/>
        </p:spPr>
      </p:pic>
      <p:pic>
        <p:nvPicPr>
          <p:cNvPr id="18" name="Picture 5" descr="D:\презентация\ректор\2015\IMG_16081.jpg"/>
          <p:cNvPicPr>
            <a:picLocks noChangeAspect="1" noChangeArrowheads="1"/>
          </p:cNvPicPr>
          <p:nvPr/>
        </p:nvPicPr>
        <p:blipFill>
          <a:blip r:embed="rId6" cstate="print"/>
          <a:srcRect/>
          <a:stretch>
            <a:fillRect/>
          </a:stretch>
        </p:blipFill>
        <p:spPr bwMode="auto">
          <a:xfrm>
            <a:off x="4798523" y="3019983"/>
            <a:ext cx="504056" cy="4860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0" name="TextBox 9"/>
          <p:cNvSpPr txBox="1"/>
          <p:nvPr/>
        </p:nvSpPr>
        <p:spPr>
          <a:xfrm>
            <a:off x="2826054" y="1441973"/>
            <a:ext cx="5914277" cy="3354765"/>
          </a:xfrm>
          <a:prstGeom prst="rect">
            <a:avLst/>
          </a:prstGeom>
          <a:noFill/>
        </p:spPr>
        <p:txBody>
          <a:bodyPr wrap="square" lIns="91440" tIns="45720" rIns="91440" bIns="45720" rtlCol="0">
            <a:spAutoFit/>
          </a:bodyPr>
          <a:lstStyle/>
          <a:p>
            <a:pPr marL="358775" indent="-358775">
              <a:spcAft>
                <a:spcPts val="1200"/>
              </a:spcAft>
              <a:buFont typeface="Wingdings" pitchFamily="2" charset="2"/>
              <a:buChar char="§"/>
              <a:tabLst>
                <a:tab pos="179388" algn="l"/>
              </a:tabLst>
            </a:pPr>
            <a:r>
              <a:rPr lang="en-US" sz="1600" dirty="0">
                <a:latin typeface="Arial" pitchFamily="34" charset="0"/>
                <a:ea typeface="Verdana" panose="020B0604030504040204" pitchFamily="34" charset="0"/>
                <a:cs typeface="Arial" pitchFamily="34" charset="0"/>
              </a:rPr>
              <a:t>TPU was founded as Tomsk Technological Institute on </a:t>
            </a:r>
            <a:r>
              <a:rPr lang="en-US" sz="1600" b="1" dirty="0">
                <a:solidFill>
                  <a:srgbClr val="69BA2E"/>
                </a:solidFill>
                <a:latin typeface="Arial" pitchFamily="34" charset="0"/>
                <a:ea typeface="Verdana" panose="020B0604030504040204" pitchFamily="34" charset="0"/>
                <a:cs typeface="Arial" pitchFamily="34" charset="0"/>
              </a:rPr>
              <a:t>April 29 </a:t>
            </a:r>
            <a:r>
              <a:rPr lang="ru-RU" sz="1600" dirty="0">
                <a:latin typeface="Arial" pitchFamily="34" charset="0"/>
                <a:ea typeface="Verdana" panose="020B0604030504040204" pitchFamily="34" charset="0"/>
                <a:cs typeface="Arial" pitchFamily="34" charset="0"/>
              </a:rPr>
              <a:t>(</a:t>
            </a:r>
            <a:r>
              <a:rPr lang="en-US" sz="1600" b="1" dirty="0">
                <a:solidFill>
                  <a:srgbClr val="69BA2E"/>
                </a:solidFill>
                <a:latin typeface="Arial" pitchFamily="34" charset="0"/>
                <a:ea typeface="Verdana" panose="020B0604030504040204" pitchFamily="34" charset="0"/>
                <a:cs typeface="Arial" pitchFamily="34" charset="0"/>
              </a:rPr>
              <a:t>May 11, </a:t>
            </a:r>
            <a:r>
              <a:rPr lang="en-US" sz="1600" dirty="0">
                <a:latin typeface="Arial" pitchFamily="34" charset="0"/>
                <a:ea typeface="Verdana" panose="020B0604030504040204" pitchFamily="34" charset="0"/>
                <a:cs typeface="Arial" pitchFamily="34" charset="0"/>
              </a:rPr>
              <a:t>new style</a:t>
            </a: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1896 </a:t>
            </a:r>
            <a:r>
              <a:rPr lang="en-US" sz="1600" dirty="0">
                <a:latin typeface="Arial" pitchFamily="34" charset="0"/>
                <a:ea typeface="Verdana" panose="020B0604030504040204" pitchFamily="34" charset="0"/>
                <a:cs typeface="Arial" pitchFamily="34" charset="0"/>
              </a:rPr>
              <a:t>by the Decree of the Russian Emperor Nicholas II</a:t>
            </a:r>
            <a:endParaRPr lang="ru-RU" sz="1600" dirty="0">
              <a:latin typeface="Arial" pitchFamily="34" charset="0"/>
              <a:ea typeface="Verdana" panose="020B0604030504040204" pitchFamily="34" charset="0"/>
              <a:cs typeface="Arial" pitchFamily="34" charset="0"/>
            </a:endParaRPr>
          </a:p>
          <a:p>
            <a:pPr marL="358775" indent="-358775">
              <a:spcAft>
                <a:spcPts val="1200"/>
              </a:spcAft>
              <a:buFont typeface="Wingdings" pitchFamily="2" charset="2"/>
              <a:buChar char="§"/>
              <a:tabLst>
                <a:tab pos="179388" algn="l"/>
              </a:tabLst>
            </a:pPr>
            <a:r>
              <a:rPr lang="en-US" sz="1600" dirty="0">
                <a:latin typeface="Arial" pitchFamily="34" charset="0"/>
                <a:ea typeface="Verdana" panose="020B0604030504040204" pitchFamily="34" charset="0"/>
                <a:cs typeface="Arial" pitchFamily="34" charset="0"/>
              </a:rPr>
              <a:t>TPU was opened on </a:t>
            </a:r>
            <a:r>
              <a:rPr lang="en-US" sz="1600" b="1" dirty="0">
                <a:solidFill>
                  <a:srgbClr val="69BA2E"/>
                </a:solidFill>
                <a:latin typeface="Arial" pitchFamily="34" charset="0"/>
                <a:ea typeface="Verdana" panose="020B0604030504040204" pitchFamily="34" charset="0"/>
                <a:cs typeface="Arial" pitchFamily="34" charset="0"/>
              </a:rPr>
              <a:t>December</a:t>
            </a:r>
            <a:r>
              <a:rPr lang="en-US"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6</a:t>
            </a:r>
            <a:r>
              <a:rPr lang="ru-RU" sz="1600" dirty="0">
                <a:solidFill>
                  <a:srgbClr val="69BA2E"/>
                </a:solidFill>
                <a:latin typeface="Arial" pitchFamily="34" charset="0"/>
                <a:ea typeface="Verdana" panose="020B0604030504040204" pitchFamily="34" charset="0"/>
                <a:cs typeface="Arial" pitchFamily="34" charset="0"/>
              </a:rPr>
              <a:t> </a:t>
            </a:r>
            <a:r>
              <a:rPr lang="ru-RU" sz="1600" dirty="0">
                <a:latin typeface="Arial" pitchFamily="34" charset="0"/>
                <a:ea typeface="Verdana" panose="020B0604030504040204" pitchFamily="34" charset="0"/>
                <a:cs typeface="Arial" pitchFamily="34" charset="0"/>
              </a:rPr>
              <a:t>(</a:t>
            </a:r>
            <a:r>
              <a:rPr lang="ru-RU" sz="1600" b="1" dirty="0">
                <a:solidFill>
                  <a:srgbClr val="69BA2E"/>
                </a:solidFill>
                <a:latin typeface="Arial" pitchFamily="34" charset="0"/>
                <a:ea typeface="Verdana" panose="020B0604030504040204" pitchFamily="34" charset="0"/>
                <a:cs typeface="Arial" pitchFamily="34" charset="0"/>
              </a:rPr>
              <a:t>18</a:t>
            </a:r>
            <a:r>
              <a:rPr lang="ru-RU" sz="1600" dirty="0">
                <a:latin typeface="Arial" pitchFamily="34" charset="0"/>
                <a:ea typeface="Verdana" panose="020B0604030504040204" pitchFamily="34" charset="0"/>
                <a:cs typeface="Arial" pitchFamily="34" charset="0"/>
              </a:rPr>
              <a:t>)</a:t>
            </a:r>
            <a:r>
              <a:rPr lang="en-US" sz="1600" b="1" dirty="0">
                <a:solidFill>
                  <a:srgbClr val="69BA2E"/>
                </a:solidFill>
                <a:latin typeface="Arial" pitchFamily="34" charset="0"/>
                <a:ea typeface="Verdana" panose="020B0604030504040204" pitchFamily="34" charset="0"/>
                <a:cs typeface="Arial" pitchFamily="34" charset="0"/>
              </a:rPr>
              <a:t>,</a:t>
            </a: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1900 </a:t>
            </a:r>
            <a:r>
              <a:rPr lang="en-US" sz="1600" dirty="0">
                <a:latin typeface="Arial" pitchFamily="34" charset="0"/>
                <a:ea typeface="Verdana" panose="020B0604030504040204" pitchFamily="34" charset="0"/>
                <a:cs typeface="Arial" pitchFamily="34" charset="0"/>
              </a:rPr>
              <a:t>as Tomsk Technological Institute of Emperor Nicholas II</a:t>
            </a:r>
            <a:endParaRPr lang="ru-RU" sz="1600" dirty="0">
              <a:latin typeface="Arial" panose="020B0604020202020204" pitchFamily="34" charset="0"/>
              <a:ea typeface="Verdana" panose="020B0604030504040204" pitchFamily="34" charset="0"/>
              <a:cs typeface="Arial" panose="020B0604020202020204" pitchFamily="34" charset="0"/>
            </a:endParaRPr>
          </a:p>
          <a:p>
            <a:pPr marL="358775" indent="-358775">
              <a:spcAft>
                <a:spcPts val="1200"/>
              </a:spcAft>
              <a:buFont typeface="Wingdings" pitchFamily="2" charset="2"/>
              <a:buChar char="§"/>
              <a:tabLst>
                <a:tab pos="179388" algn="l"/>
              </a:tabLst>
            </a:pPr>
            <a:r>
              <a:rPr lang="en-US" sz="1600" dirty="0">
                <a:latin typeface="Arial" pitchFamily="34" charset="0"/>
                <a:ea typeface="Verdana" panose="020B0604030504040204" pitchFamily="34" charset="0"/>
                <a:cs typeface="Arial" pitchFamily="34" charset="0"/>
              </a:rPr>
              <a:t>Lectures started on </a:t>
            </a:r>
            <a:r>
              <a:rPr lang="en-US" sz="1600" b="1" dirty="0">
                <a:solidFill>
                  <a:srgbClr val="69BA2E"/>
                </a:solidFill>
                <a:latin typeface="Arial" pitchFamily="34" charset="0"/>
                <a:ea typeface="Verdana" panose="020B0604030504040204" pitchFamily="34" charset="0"/>
                <a:cs typeface="Arial" pitchFamily="34" charset="0"/>
              </a:rPr>
              <a:t>October </a:t>
            </a:r>
            <a:r>
              <a:rPr lang="ru-RU" sz="1600" b="1" dirty="0">
                <a:solidFill>
                  <a:srgbClr val="69BA2E"/>
                </a:solidFill>
                <a:latin typeface="Arial" pitchFamily="34" charset="0"/>
                <a:ea typeface="Verdana" panose="020B0604030504040204" pitchFamily="34" charset="0"/>
                <a:cs typeface="Arial" pitchFamily="34" charset="0"/>
              </a:rPr>
              <a:t>9</a:t>
            </a: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21</a:t>
            </a:r>
            <a:r>
              <a:rPr lang="ru-RU" sz="1600" dirty="0">
                <a:latin typeface="Arial" pitchFamily="34" charset="0"/>
                <a:ea typeface="Verdana" panose="020B0604030504040204" pitchFamily="34" charset="0"/>
                <a:cs typeface="Arial" pitchFamily="34" charset="0"/>
              </a:rPr>
              <a:t>)</a:t>
            </a:r>
            <a:r>
              <a:rPr lang="en-US" sz="1600" b="1" dirty="0">
                <a:latin typeface="Arial" pitchFamily="34" charset="0"/>
                <a:ea typeface="Verdana" panose="020B0604030504040204" pitchFamily="34" charset="0"/>
                <a:cs typeface="Arial" pitchFamily="34" charset="0"/>
              </a:rPr>
              <a:t>,</a:t>
            </a:r>
            <a:r>
              <a:rPr lang="ru-RU" sz="1600" dirty="0">
                <a:latin typeface="Arial" pitchFamily="34" charset="0"/>
                <a:ea typeface="Verdana" panose="020B0604030504040204" pitchFamily="34" charset="0"/>
                <a:cs typeface="Arial" pitchFamily="34" charset="0"/>
              </a:rPr>
              <a:t> </a:t>
            </a:r>
            <a:r>
              <a:rPr lang="ru-RU" sz="1600" b="1" dirty="0">
                <a:solidFill>
                  <a:srgbClr val="69BA2E"/>
                </a:solidFill>
                <a:latin typeface="Arial" pitchFamily="34" charset="0"/>
                <a:ea typeface="Verdana" panose="020B0604030504040204" pitchFamily="34" charset="0"/>
                <a:cs typeface="Arial" pitchFamily="34" charset="0"/>
              </a:rPr>
              <a:t>1900</a:t>
            </a:r>
            <a:endParaRPr lang="ru-RU" sz="1600" dirty="0">
              <a:solidFill>
                <a:srgbClr val="69BA2E"/>
              </a:solidFill>
              <a:latin typeface="Arial" pitchFamily="34" charset="0"/>
              <a:ea typeface="Verdana" panose="020B0604030504040204" pitchFamily="34" charset="0"/>
              <a:cs typeface="Arial" pitchFamily="34" charset="0"/>
            </a:endParaRPr>
          </a:p>
          <a:p>
            <a:pPr marL="358775" indent="-358775">
              <a:spcAft>
                <a:spcPts val="1200"/>
              </a:spcAft>
              <a:buFont typeface="Wingdings" pitchFamily="2" charset="2"/>
              <a:buChar char="§"/>
              <a:tabLst>
                <a:tab pos="179388" algn="l"/>
              </a:tabLst>
            </a:pPr>
            <a:r>
              <a:rPr lang="en-US" sz="1600" dirty="0">
                <a:latin typeface="Arial" pitchFamily="34" charset="0"/>
                <a:ea typeface="Verdana" panose="020B0604030504040204" pitchFamily="34" charset="0"/>
                <a:cs typeface="Arial" pitchFamily="34" charset="0"/>
              </a:rPr>
              <a:t>TPU served as the basis for more than three dozens of universities, academic and regional research institutes established in Novosibirsk, Krasnoyarsk, Omsk, Kemerovo, Irkutsk, Barnaul, Novokuznetsk, Tomsk and other cities of the country</a:t>
            </a:r>
            <a:endParaRPr lang="ru-RU" sz="1600" spc="-150" dirty="0">
              <a:latin typeface="Arial" pitchFamily="34" charset="0"/>
              <a:ea typeface="Verdana" panose="020B0604030504040204" pitchFamily="34" charset="0"/>
              <a:cs typeface="Arial" pitchFamily="34" charset="0"/>
            </a:endParaRPr>
          </a:p>
        </p:txBody>
      </p:sp>
      <p:pic>
        <p:nvPicPr>
          <p:cNvPr id="2051" name="Picture 3" descr="D:\презентация\ректор\2015\Image-09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104" y="1176589"/>
            <a:ext cx="2016211" cy="1296466"/>
          </a:xfrm>
          <a:prstGeom prst="rect">
            <a:avLst/>
          </a:prstGeom>
          <a:noFill/>
        </p:spPr>
      </p:pic>
      <p:pic>
        <p:nvPicPr>
          <p:cNvPr id="2052" name="Picture 4" descr="D:\презентация\ректор\2015\Image-097.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7" y="2448220"/>
            <a:ext cx="2016212" cy="1347666"/>
          </a:xfrm>
          <a:prstGeom prst="rect">
            <a:avLst/>
          </a:prstGeom>
          <a:noFill/>
        </p:spPr>
      </p:pic>
      <p:sp>
        <p:nvSpPr>
          <p:cNvPr id="12" name="Прямоугольник 11"/>
          <p:cNvSpPr/>
          <p:nvPr/>
        </p:nvSpPr>
        <p:spPr>
          <a:xfrm>
            <a:off x="8740343" y="4731991"/>
            <a:ext cx="395536" cy="276999"/>
          </a:xfrm>
          <a:prstGeom prst="rect">
            <a:avLst/>
          </a:prstGeom>
        </p:spPr>
        <p:txBody>
          <a:bodyPr wrap="square" lIns="91440" tIns="45720" rIns="91440" bIns="45720">
            <a:spAutoFit/>
          </a:bodyPr>
          <a:lstStyle/>
          <a:p>
            <a:pPr algn="ctr" defTabSz="771523"/>
            <a:r>
              <a:rPr lang="en-US" sz="1200" dirty="0"/>
              <a:t>2</a:t>
            </a:r>
            <a:endParaRPr lang="ru-RU" sz="1200" dirty="0"/>
          </a:p>
        </p:txBody>
      </p:sp>
      <p:sp>
        <p:nvSpPr>
          <p:cNvPr id="13" name="Rectangle 2"/>
          <p:cNvSpPr>
            <a:spLocks noGrp="1" noChangeArrowheads="1"/>
          </p:cNvSpPr>
          <p:nvPr>
            <p:ph type="title"/>
          </p:nvPr>
        </p:nvSpPr>
        <p:spPr>
          <a:xfrm>
            <a:off x="3347864" y="195486"/>
            <a:ext cx="3888434" cy="579214"/>
          </a:xfrm>
        </p:spPr>
        <p:txBody>
          <a:bodyPr>
            <a:noAutofit/>
          </a:bodyPr>
          <a:lstStyle/>
          <a:p>
            <a:pPr algn="l"/>
            <a:r>
              <a:rPr lang="en-US" sz="2400" b="1" dirty="0">
                <a:solidFill>
                  <a:srgbClr val="71BF43"/>
                </a:solidFill>
                <a:ea typeface="Verdana" panose="020B0604030504040204" pitchFamily="34" charset="0"/>
                <a:cs typeface="Verdana" panose="020B0604030504040204" pitchFamily="34" charset="0"/>
              </a:rPr>
              <a:t>TPU Historical Background</a:t>
            </a:r>
            <a:endParaRPr lang="ru-RU" sz="2400" b="1" dirty="0">
              <a:solidFill>
                <a:srgbClr val="71BF43"/>
              </a:solidFill>
              <a:ea typeface="Verdana" panose="020B0604030504040204" pitchFamily="34" charset="0"/>
              <a:cs typeface="Verdana" panose="020B0604030504040204" pitchFamily="34" charset="0"/>
            </a:endParaRPr>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364" y="3794355"/>
            <a:ext cx="2016427" cy="1358435"/>
          </a:xfrm>
          <a:prstGeom prst="rect">
            <a:avLst/>
          </a:prstGeom>
        </p:spPr>
      </p:pic>
    </p:spTree>
    <p:extLst>
      <p:ext uri="{BB962C8B-B14F-4D97-AF65-F5344CB8AC3E}">
        <p14:creationId xmlns:p14="http://schemas.microsoft.com/office/powerpoint/2010/main" val="1563648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36" name="Прямоугольник 35"/>
          <p:cNvSpPr/>
          <p:nvPr/>
        </p:nvSpPr>
        <p:spPr>
          <a:xfrm>
            <a:off x="899593" y="4034850"/>
            <a:ext cx="2880320" cy="97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6" name="TextBox 5"/>
          <p:cNvSpPr txBox="1"/>
          <p:nvPr/>
        </p:nvSpPr>
        <p:spPr>
          <a:xfrm>
            <a:off x="3347864" y="255622"/>
            <a:ext cx="5365104" cy="461665"/>
          </a:xfrm>
          <a:prstGeom prst="rect">
            <a:avLst/>
          </a:prstGeom>
          <a:noFill/>
        </p:spPr>
        <p:txBody>
          <a:bodyPr wrap="square" lIns="91440" tIns="45720" rIns="91440" bIns="45720" rtlCol="0">
            <a:spAutoFit/>
          </a:bodyPr>
          <a:lstStyle/>
          <a:p>
            <a:r>
              <a:rPr lang="en-US" sz="2400" b="1" dirty="0" smtClean="0">
                <a:solidFill>
                  <a:srgbClr val="69BA2E"/>
                </a:solidFill>
                <a:latin typeface="+mj-lt"/>
                <a:ea typeface="Verdana" panose="020B0604030504040204" pitchFamily="34" charset="0"/>
                <a:cs typeface="Verdana" panose="020B0604030504040204" pitchFamily="34" charset="0"/>
              </a:rPr>
              <a:t>TPU Mega-Platforms</a:t>
            </a:r>
            <a:endParaRPr lang="ru-RU" sz="2400" b="1" dirty="0">
              <a:solidFill>
                <a:srgbClr val="69BA2E"/>
              </a:solidFill>
              <a:latin typeface="+mj-lt"/>
              <a:ea typeface="Verdana" panose="020B0604030504040204" pitchFamily="34" charset="0"/>
              <a:cs typeface="Verdana" panose="020B0604030504040204" pitchFamily="34" charset="0"/>
            </a:endParaRPr>
          </a:p>
        </p:txBody>
      </p:sp>
      <p:sp>
        <p:nvSpPr>
          <p:cNvPr id="7" name="Прямоугольник 6"/>
          <p:cNvSpPr/>
          <p:nvPr/>
        </p:nvSpPr>
        <p:spPr>
          <a:xfrm>
            <a:off x="8712969" y="4731993"/>
            <a:ext cx="395536" cy="276999"/>
          </a:xfrm>
          <a:prstGeom prst="rect">
            <a:avLst/>
          </a:prstGeom>
        </p:spPr>
        <p:txBody>
          <a:bodyPr wrap="square" lIns="91440" tIns="45720" rIns="91440" bIns="45720">
            <a:spAutoFit/>
          </a:bodyPr>
          <a:lstStyle/>
          <a:p>
            <a:pPr algn="ctr" defTabSz="771485"/>
            <a:r>
              <a:rPr lang="ru-RU" sz="1200" dirty="0" smtClean="0"/>
              <a:t>19</a:t>
            </a:r>
            <a:endParaRPr lang="ru-RU" sz="1200" dirty="0"/>
          </a:p>
        </p:txBody>
      </p:sp>
      <p:pic>
        <p:nvPicPr>
          <p:cNvPr id="10" name="Рисунок 9"/>
          <p:cNvPicPr>
            <a:picLocks noChangeAspect="1"/>
          </p:cNvPicPr>
          <p:nvPr/>
        </p:nvPicPr>
        <p:blipFill>
          <a:blip r:embed="rId4"/>
          <a:stretch>
            <a:fillRect/>
          </a:stretch>
        </p:blipFill>
        <p:spPr>
          <a:xfrm>
            <a:off x="5901128" y="1007197"/>
            <a:ext cx="1248750" cy="765000"/>
          </a:xfrm>
          <a:prstGeom prst="rect">
            <a:avLst/>
          </a:prstGeom>
        </p:spPr>
      </p:pic>
      <p:pic>
        <p:nvPicPr>
          <p:cNvPr id="11" name="Рисунок 10"/>
          <p:cNvPicPr>
            <a:picLocks noChangeAspect="1"/>
          </p:cNvPicPr>
          <p:nvPr/>
        </p:nvPicPr>
        <p:blipFill>
          <a:blip r:embed="rId5"/>
          <a:stretch>
            <a:fillRect/>
          </a:stretch>
        </p:blipFill>
        <p:spPr>
          <a:xfrm>
            <a:off x="2950475" y="1013986"/>
            <a:ext cx="675000" cy="675000"/>
          </a:xfrm>
          <a:prstGeom prst="rect">
            <a:avLst/>
          </a:prstGeom>
        </p:spPr>
      </p:pic>
      <p:pic>
        <p:nvPicPr>
          <p:cNvPr id="12" name="Рисунок 11"/>
          <p:cNvPicPr>
            <a:picLocks noChangeAspect="1"/>
          </p:cNvPicPr>
          <p:nvPr/>
        </p:nvPicPr>
        <p:blipFill>
          <a:blip r:embed="rId6"/>
          <a:stretch>
            <a:fillRect/>
          </a:stretch>
        </p:blipFill>
        <p:spPr>
          <a:xfrm>
            <a:off x="3990567" y="1024053"/>
            <a:ext cx="675000" cy="675000"/>
          </a:xfrm>
          <a:prstGeom prst="rect">
            <a:avLst/>
          </a:prstGeom>
        </p:spPr>
      </p:pic>
      <p:pic>
        <p:nvPicPr>
          <p:cNvPr id="13" name="Рисунок 12"/>
          <p:cNvPicPr>
            <a:picLocks noChangeAspect="1"/>
          </p:cNvPicPr>
          <p:nvPr/>
        </p:nvPicPr>
        <p:blipFill>
          <a:blip r:embed="rId7"/>
          <a:stretch>
            <a:fillRect/>
          </a:stretch>
        </p:blipFill>
        <p:spPr>
          <a:xfrm>
            <a:off x="5144309" y="987574"/>
            <a:ext cx="686250" cy="686250"/>
          </a:xfrm>
          <a:prstGeom prst="rect">
            <a:avLst/>
          </a:prstGeom>
        </p:spPr>
      </p:pic>
      <p:pic>
        <p:nvPicPr>
          <p:cNvPr id="14" name="Рисунок 13"/>
          <p:cNvPicPr>
            <a:picLocks noChangeAspect="1"/>
          </p:cNvPicPr>
          <p:nvPr/>
        </p:nvPicPr>
        <p:blipFill>
          <a:blip r:embed="rId8"/>
          <a:stretch>
            <a:fillRect/>
          </a:stretch>
        </p:blipFill>
        <p:spPr>
          <a:xfrm>
            <a:off x="5308787" y="2105396"/>
            <a:ext cx="697500" cy="675000"/>
          </a:xfrm>
          <a:prstGeom prst="rect">
            <a:avLst/>
          </a:prstGeom>
        </p:spPr>
      </p:pic>
      <p:pic>
        <p:nvPicPr>
          <p:cNvPr id="15" name="Рисунок 14"/>
          <p:cNvPicPr>
            <a:picLocks noChangeAspect="1"/>
          </p:cNvPicPr>
          <p:nvPr/>
        </p:nvPicPr>
        <p:blipFill>
          <a:blip r:embed="rId9"/>
          <a:stretch>
            <a:fillRect/>
          </a:stretch>
        </p:blipFill>
        <p:spPr>
          <a:xfrm>
            <a:off x="2955278" y="2106695"/>
            <a:ext cx="686250" cy="686250"/>
          </a:xfrm>
          <a:prstGeom prst="rect">
            <a:avLst/>
          </a:prstGeom>
        </p:spPr>
      </p:pic>
      <p:pic>
        <p:nvPicPr>
          <p:cNvPr id="16" name="Рисунок 15"/>
          <p:cNvPicPr>
            <a:picLocks noChangeAspect="1"/>
          </p:cNvPicPr>
          <p:nvPr/>
        </p:nvPicPr>
        <p:blipFill>
          <a:blip r:embed="rId10"/>
          <a:stretch>
            <a:fillRect/>
          </a:stretch>
        </p:blipFill>
        <p:spPr>
          <a:xfrm>
            <a:off x="7574756" y="996422"/>
            <a:ext cx="742500" cy="675000"/>
          </a:xfrm>
          <a:prstGeom prst="rect">
            <a:avLst/>
          </a:prstGeom>
        </p:spPr>
      </p:pic>
      <p:sp>
        <p:nvSpPr>
          <p:cNvPr id="17" name="Прямоугольник 16"/>
          <p:cNvSpPr/>
          <p:nvPr/>
        </p:nvSpPr>
        <p:spPr>
          <a:xfrm>
            <a:off x="5835254" y="1684370"/>
            <a:ext cx="1713078" cy="315471"/>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Center </a:t>
            </a:r>
            <a:r>
              <a:rPr lang="en-US" sz="800" dirty="0" smtClean="0">
                <a:latin typeface="Arial" panose="020B0604020202020204" pitchFamily="34" charset="0"/>
                <a:cs typeface="Arial" panose="020B0604020202020204" pitchFamily="34" charset="0"/>
              </a:rPr>
              <a:t>of Resource </a:t>
            </a:r>
            <a:r>
              <a:rPr lang="en-US" sz="800" dirty="0">
                <a:latin typeface="Arial" panose="020B0604020202020204" pitchFamily="34" charset="0"/>
                <a:cs typeface="Arial" panose="020B0604020202020204" pitchFamily="34" charset="0"/>
              </a:rPr>
              <a:t>Efficient</a:t>
            </a:r>
          </a:p>
          <a:p>
            <a:pPr algn="ctr"/>
            <a:r>
              <a:rPr lang="en-US" sz="800" dirty="0">
                <a:latin typeface="Arial" panose="020B0604020202020204" pitchFamily="34" charset="0"/>
                <a:cs typeface="Arial" panose="020B0604020202020204" pitchFamily="34" charset="0"/>
              </a:rPr>
              <a:t>Subsurface Use</a:t>
            </a:r>
            <a:endParaRPr lang="ru-RU" sz="800" dirty="0">
              <a:latin typeface="Arial" panose="020B0604020202020204" pitchFamily="34" charset="0"/>
              <a:cs typeface="Arial" panose="020B0604020202020204" pitchFamily="34" charset="0"/>
            </a:endParaRPr>
          </a:p>
        </p:txBody>
      </p:sp>
      <p:sp>
        <p:nvSpPr>
          <p:cNvPr id="18" name="Прямоугольник 17"/>
          <p:cNvSpPr/>
          <p:nvPr/>
        </p:nvSpPr>
        <p:spPr>
          <a:xfrm>
            <a:off x="2830643" y="1714739"/>
            <a:ext cx="869838" cy="315567"/>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Tomsk RASA</a:t>
            </a:r>
          </a:p>
          <a:p>
            <a:pPr algn="ctr"/>
            <a:r>
              <a:rPr lang="en-US" sz="800" dirty="0">
                <a:latin typeface="Arial" panose="020B0604020202020204" pitchFamily="34" charset="0"/>
                <a:cs typeface="Arial" panose="020B0604020202020204" pitchFamily="34" charset="0"/>
              </a:rPr>
              <a:t>Center</a:t>
            </a:r>
            <a:endParaRPr lang="ru-RU" sz="800" dirty="0">
              <a:latin typeface="Arial" panose="020B0604020202020204" pitchFamily="34" charset="0"/>
              <a:cs typeface="Arial" panose="020B0604020202020204" pitchFamily="34" charset="0"/>
            </a:endParaRPr>
          </a:p>
        </p:txBody>
      </p:sp>
      <p:sp>
        <p:nvSpPr>
          <p:cNvPr id="19" name="Прямоугольник 18"/>
          <p:cNvSpPr/>
          <p:nvPr/>
        </p:nvSpPr>
        <p:spPr>
          <a:xfrm>
            <a:off x="3666432" y="1724805"/>
            <a:ext cx="1320979" cy="438582"/>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Space</a:t>
            </a:r>
          </a:p>
          <a:p>
            <a:pPr algn="ctr"/>
            <a:r>
              <a:rPr lang="en-US" sz="800" dirty="0">
                <a:latin typeface="Arial" panose="020B0604020202020204" pitchFamily="34" charset="0"/>
                <a:cs typeface="Arial" panose="020B0604020202020204" pitchFamily="34" charset="0"/>
              </a:rPr>
              <a:t>Technology</a:t>
            </a:r>
          </a:p>
          <a:p>
            <a:pPr algn="ctr"/>
            <a:r>
              <a:rPr lang="en-US" sz="800" dirty="0">
                <a:latin typeface="Arial" panose="020B0604020202020204" pitchFamily="34" charset="0"/>
                <a:cs typeface="Arial" panose="020B0604020202020204" pitchFamily="34" charset="0"/>
              </a:rPr>
              <a:t>Center</a:t>
            </a:r>
            <a:endParaRPr lang="ru-RU" sz="800" dirty="0">
              <a:latin typeface="Arial" panose="020B0604020202020204" pitchFamily="34" charset="0"/>
              <a:cs typeface="Arial" panose="020B0604020202020204" pitchFamily="34" charset="0"/>
            </a:endParaRPr>
          </a:p>
        </p:txBody>
      </p:sp>
      <p:sp>
        <p:nvSpPr>
          <p:cNvPr id="20" name="Прямоугольник 19"/>
          <p:cNvSpPr/>
          <p:nvPr/>
        </p:nvSpPr>
        <p:spPr>
          <a:xfrm>
            <a:off x="4828546" y="1693952"/>
            <a:ext cx="1320979" cy="315471"/>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Center </a:t>
            </a:r>
            <a:r>
              <a:rPr lang="en-US" sz="800" dirty="0" smtClean="0">
                <a:latin typeface="Arial" panose="020B0604020202020204" pitchFamily="34" charset="0"/>
                <a:cs typeface="Arial" panose="020B0604020202020204" pitchFamily="34" charset="0"/>
              </a:rPr>
              <a:t>of 3D-printing </a:t>
            </a:r>
          </a:p>
          <a:p>
            <a:pPr algn="ctr"/>
            <a:r>
              <a:rPr lang="en-US" sz="800" dirty="0" smtClean="0">
                <a:latin typeface="Arial" panose="020B0604020202020204" pitchFamily="34" charset="0"/>
                <a:cs typeface="Arial" panose="020B0604020202020204" pitchFamily="34" charset="0"/>
              </a:rPr>
              <a:t>In Space</a:t>
            </a:r>
            <a:endParaRPr lang="ru-RU" sz="800" dirty="0">
              <a:latin typeface="Arial" panose="020B0604020202020204" pitchFamily="34" charset="0"/>
              <a:cs typeface="Arial" panose="020B0604020202020204" pitchFamily="34" charset="0"/>
            </a:endParaRPr>
          </a:p>
        </p:txBody>
      </p:sp>
      <p:sp>
        <p:nvSpPr>
          <p:cNvPr id="21" name="Прямоугольник 20"/>
          <p:cNvSpPr/>
          <p:nvPr/>
        </p:nvSpPr>
        <p:spPr>
          <a:xfrm>
            <a:off x="6149525" y="2306442"/>
            <a:ext cx="1948745" cy="315471"/>
          </a:xfrm>
          <a:prstGeom prst="rect">
            <a:avLst/>
          </a:prstGeom>
        </p:spPr>
        <p:txBody>
          <a:bodyPr wrap="square" lIns="68580" tIns="34290" rIns="68580" bIns="34290">
            <a:spAutoFit/>
          </a:bodyPr>
          <a:lstStyle/>
          <a:p>
            <a:r>
              <a:rPr lang="en-US" sz="800" dirty="0">
                <a:latin typeface="Arial" panose="020B0604020202020204" pitchFamily="34" charset="0"/>
                <a:cs typeface="Arial" panose="020B0604020202020204" pitchFamily="34" charset="0"/>
              </a:rPr>
              <a:t>Center of collective </a:t>
            </a:r>
            <a:r>
              <a:rPr lang="en-US" sz="800" dirty="0" smtClean="0">
                <a:latin typeface="Arial" panose="020B0604020202020204" pitchFamily="34" charset="0"/>
                <a:cs typeface="Arial" panose="020B0604020202020204" pitchFamily="34" charset="0"/>
              </a:rPr>
              <a:t>use Composition </a:t>
            </a:r>
            <a:r>
              <a:rPr lang="en-US" sz="800" dirty="0">
                <a:latin typeface="Arial" panose="020B0604020202020204" pitchFamily="34" charset="0"/>
                <a:cs typeface="Arial" panose="020B0604020202020204" pitchFamily="34" charset="0"/>
              </a:rPr>
              <a:t>of </a:t>
            </a:r>
            <a:r>
              <a:rPr lang="en-US" sz="800" dirty="0" smtClean="0">
                <a:latin typeface="Arial" panose="020B0604020202020204" pitchFamily="34" charset="0"/>
                <a:cs typeface="Arial" panose="020B0604020202020204" pitchFamily="34" charset="0"/>
              </a:rPr>
              <a:t>Substances and </a:t>
            </a:r>
            <a:r>
              <a:rPr lang="en-US" sz="800" dirty="0">
                <a:latin typeface="Arial" panose="020B0604020202020204" pitchFamily="34" charset="0"/>
                <a:cs typeface="Arial" panose="020B0604020202020204" pitchFamily="34" charset="0"/>
              </a:rPr>
              <a:t>Materials</a:t>
            </a:r>
            <a:endParaRPr lang="ru-RU" sz="800" dirty="0">
              <a:latin typeface="Arial" panose="020B0604020202020204" pitchFamily="34" charset="0"/>
              <a:cs typeface="Arial" panose="020B0604020202020204" pitchFamily="34" charset="0"/>
            </a:endParaRPr>
          </a:p>
        </p:txBody>
      </p:sp>
      <p:sp>
        <p:nvSpPr>
          <p:cNvPr id="22" name="Прямоугольник 21"/>
          <p:cNvSpPr/>
          <p:nvPr/>
        </p:nvSpPr>
        <p:spPr>
          <a:xfrm>
            <a:off x="3666432" y="2323172"/>
            <a:ext cx="1980566" cy="315471"/>
          </a:xfrm>
          <a:prstGeom prst="rect">
            <a:avLst/>
          </a:prstGeom>
        </p:spPr>
        <p:txBody>
          <a:bodyPr wrap="square" lIns="68580" tIns="34290" rIns="68580" bIns="34290">
            <a:spAutoFit/>
          </a:bodyPr>
          <a:lstStyle/>
          <a:p>
            <a:r>
              <a:rPr lang="en-US" sz="800" dirty="0" smtClean="0">
                <a:latin typeface="Arial" panose="020B0604020202020204" pitchFamily="34" charset="0"/>
                <a:cs typeface="Arial" panose="020B0604020202020204" pitchFamily="34" charset="0"/>
              </a:rPr>
              <a:t>Laboratory of </a:t>
            </a:r>
            <a:r>
              <a:rPr lang="en-US" sz="800" dirty="0">
                <a:latin typeface="Arial" panose="020B0604020202020204" pitchFamily="34" charset="0"/>
                <a:cs typeface="Arial" panose="020B0604020202020204" pitchFamily="34" charset="0"/>
              </a:rPr>
              <a:t>Industrial</a:t>
            </a:r>
          </a:p>
          <a:p>
            <a:r>
              <a:rPr lang="en-US" sz="800" dirty="0">
                <a:latin typeface="Arial" panose="020B0604020202020204" pitchFamily="34" charset="0"/>
                <a:cs typeface="Arial" panose="020B0604020202020204" pitchFamily="34" charset="0"/>
              </a:rPr>
              <a:t>Robotics</a:t>
            </a:r>
            <a:endParaRPr lang="ru-RU" sz="800" dirty="0">
              <a:latin typeface="Arial" panose="020B0604020202020204" pitchFamily="34" charset="0"/>
              <a:cs typeface="Arial" panose="020B0604020202020204" pitchFamily="34" charset="0"/>
            </a:endParaRPr>
          </a:p>
        </p:txBody>
      </p:sp>
      <p:sp>
        <p:nvSpPr>
          <p:cNvPr id="23" name="Прямоугольник 22"/>
          <p:cNvSpPr/>
          <p:nvPr/>
        </p:nvSpPr>
        <p:spPr>
          <a:xfrm>
            <a:off x="7350163" y="1731726"/>
            <a:ext cx="1320979" cy="192409"/>
          </a:xfrm>
          <a:prstGeom prst="rect">
            <a:avLst/>
          </a:prstGeom>
        </p:spPr>
        <p:txBody>
          <a:bodyPr wrap="square" lIns="68580" tIns="34290" rIns="68580" bIns="34290">
            <a:spAutoFit/>
          </a:bodyPr>
          <a:lstStyle/>
          <a:p>
            <a:pPr algn="ctr"/>
            <a:r>
              <a:rPr lang="en-US" sz="800" dirty="0">
                <a:latin typeface="Arial" panose="020B0604020202020204" pitchFamily="34" charset="0"/>
                <a:cs typeface="Arial" panose="020B0604020202020204" pitchFamily="34" charset="0"/>
              </a:rPr>
              <a:t>Metrology Center</a:t>
            </a:r>
            <a:endParaRPr lang="ru-RU" sz="800" dirty="0">
              <a:latin typeface="Arial" panose="020B0604020202020204" pitchFamily="34" charset="0"/>
              <a:cs typeface="Arial" panose="020B0604020202020204" pitchFamily="34" charset="0"/>
            </a:endParaRPr>
          </a:p>
        </p:txBody>
      </p:sp>
      <p:pic>
        <p:nvPicPr>
          <p:cNvPr id="24" name="Рисунок 23"/>
          <p:cNvPicPr>
            <a:picLocks noChangeAspect="1"/>
          </p:cNvPicPr>
          <p:nvPr/>
        </p:nvPicPr>
        <p:blipFill rotWithShape="1">
          <a:blip r:embed="rId11"/>
          <a:srcRect t="21501" b="6038"/>
          <a:stretch/>
        </p:blipFill>
        <p:spPr>
          <a:xfrm>
            <a:off x="821627" y="1512202"/>
            <a:ext cx="1742293" cy="1486922"/>
          </a:xfrm>
          <a:prstGeom prst="rect">
            <a:avLst/>
          </a:prstGeom>
        </p:spPr>
      </p:pic>
      <p:pic>
        <p:nvPicPr>
          <p:cNvPr id="26" name="Рисунок 25"/>
          <p:cNvPicPr>
            <a:picLocks noChangeAspect="1"/>
          </p:cNvPicPr>
          <p:nvPr/>
        </p:nvPicPr>
        <p:blipFill>
          <a:blip r:embed="rId12"/>
          <a:stretch>
            <a:fillRect/>
          </a:stretch>
        </p:blipFill>
        <p:spPr>
          <a:xfrm>
            <a:off x="6953960" y="3544384"/>
            <a:ext cx="1687399" cy="1409257"/>
          </a:xfrm>
          <a:prstGeom prst="rect">
            <a:avLst/>
          </a:prstGeom>
        </p:spPr>
      </p:pic>
      <p:pic>
        <p:nvPicPr>
          <p:cNvPr id="27" name="Рисунок 26"/>
          <p:cNvPicPr>
            <a:picLocks noChangeAspect="1"/>
          </p:cNvPicPr>
          <p:nvPr/>
        </p:nvPicPr>
        <p:blipFill rotWithShape="1">
          <a:blip r:embed="rId13"/>
          <a:srcRect l="-1403" r="696"/>
          <a:stretch/>
        </p:blipFill>
        <p:spPr>
          <a:xfrm>
            <a:off x="761384" y="3281923"/>
            <a:ext cx="3084525" cy="1663058"/>
          </a:xfrm>
          <a:prstGeom prst="rect">
            <a:avLst/>
          </a:prstGeom>
        </p:spPr>
      </p:pic>
      <p:sp>
        <p:nvSpPr>
          <p:cNvPr id="30" name="Прямоугольник 29"/>
          <p:cNvSpPr/>
          <p:nvPr/>
        </p:nvSpPr>
        <p:spPr>
          <a:xfrm>
            <a:off x="820882" y="1013987"/>
            <a:ext cx="1743038" cy="499215"/>
          </a:xfrm>
          <a:prstGeom prst="rect">
            <a:avLst/>
          </a:prstGeom>
          <a:solidFill>
            <a:srgbClr val="71BF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32" name="Прямоугольник 31"/>
          <p:cNvSpPr/>
          <p:nvPr/>
        </p:nvSpPr>
        <p:spPr>
          <a:xfrm>
            <a:off x="820881" y="3080086"/>
            <a:ext cx="3025028" cy="507632"/>
          </a:xfrm>
          <a:prstGeom prst="rect">
            <a:avLst/>
          </a:prstGeom>
          <a:solidFill>
            <a:srgbClr val="008D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p>
        </p:txBody>
      </p:sp>
      <p:sp>
        <p:nvSpPr>
          <p:cNvPr id="34" name="Прямоугольник 33"/>
          <p:cNvSpPr/>
          <p:nvPr/>
        </p:nvSpPr>
        <p:spPr>
          <a:xfrm>
            <a:off x="954351" y="1141573"/>
            <a:ext cx="1476096" cy="253916"/>
          </a:xfrm>
          <a:prstGeom prst="rect">
            <a:avLst/>
          </a:prstGeom>
        </p:spPr>
        <p:txBody>
          <a:bodyPr wrap="square" lIns="68580" tIns="34290" rIns="68580" bIns="34290">
            <a:spAutoFit/>
          </a:bodyPr>
          <a:lstStyle/>
          <a:p>
            <a:pPr algn="ctr"/>
            <a:r>
              <a:rPr lang="en-US" sz="1200" b="1" dirty="0" smtClean="0">
                <a:solidFill>
                  <a:schemeClr val="bg1"/>
                </a:solidFill>
                <a:latin typeface="Arial" panose="020B0604020202020204" pitchFamily="34" charset="0"/>
                <a:cs typeface="Arial" panose="020B0604020202020204" pitchFamily="34" charset="0"/>
              </a:rPr>
              <a:t>Science Park</a:t>
            </a:r>
            <a:endParaRPr lang="en-US" sz="1200" b="1" dirty="0">
              <a:solidFill>
                <a:schemeClr val="bg1"/>
              </a:solidFill>
              <a:latin typeface="Arial" panose="020B0604020202020204" pitchFamily="34" charset="0"/>
              <a:cs typeface="Arial" panose="020B0604020202020204" pitchFamily="34" charset="0"/>
            </a:endParaRPr>
          </a:p>
        </p:txBody>
      </p:sp>
      <p:sp>
        <p:nvSpPr>
          <p:cNvPr id="35" name="Прямоугольник 34"/>
          <p:cNvSpPr/>
          <p:nvPr/>
        </p:nvSpPr>
        <p:spPr>
          <a:xfrm>
            <a:off x="857302" y="3116041"/>
            <a:ext cx="2922611" cy="407804"/>
          </a:xfrm>
          <a:prstGeom prst="rect">
            <a:avLst/>
          </a:prstGeom>
        </p:spPr>
        <p:txBody>
          <a:bodyPr wrap="square" lIns="68580" tIns="34290" rIns="68580" bIns="34290">
            <a:spAutoFit/>
          </a:bodyPr>
          <a:lstStyle/>
          <a:p>
            <a:pPr algn="ctr"/>
            <a:r>
              <a:rPr lang="en-US" sz="1100" b="1" dirty="0">
                <a:solidFill>
                  <a:schemeClr val="bg1"/>
                </a:solidFill>
                <a:latin typeface="Arial" panose="020B0604020202020204" pitchFamily="34" charset="0"/>
                <a:cs typeface="Arial" panose="020B0604020202020204" pitchFamily="34" charset="0"/>
              </a:rPr>
              <a:t>Center </a:t>
            </a:r>
            <a:r>
              <a:rPr lang="en-US" sz="1100" b="1" dirty="0" smtClean="0">
                <a:solidFill>
                  <a:schemeClr val="bg1"/>
                </a:solidFill>
                <a:latin typeface="Arial" panose="020B0604020202020204" pitchFamily="34" charset="0"/>
                <a:cs typeface="Arial" panose="020B0604020202020204" pitchFamily="34" charset="0"/>
              </a:rPr>
              <a:t>for Geological Training in Khakassia</a:t>
            </a:r>
            <a:endParaRPr lang="en-US" sz="1100" b="1" dirty="0">
              <a:solidFill>
                <a:schemeClr val="bg1"/>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44759" y="3412328"/>
            <a:ext cx="2286239" cy="1524159"/>
          </a:xfrm>
          <a:prstGeom prst="rect">
            <a:avLst/>
          </a:prstGeom>
        </p:spPr>
      </p:pic>
      <p:pic>
        <p:nvPicPr>
          <p:cNvPr id="4" name="Рисунок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41567" y="3571389"/>
            <a:ext cx="1502246" cy="1373675"/>
          </a:xfrm>
          <a:prstGeom prst="rect">
            <a:avLst/>
          </a:prstGeom>
        </p:spPr>
      </p:pic>
      <p:sp>
        <p:nvSpPr>
          <p:cNvPr id="31" name="Прямоугольник 30"/>
          <p:cNvSpPr/>
          <p:nvPr/>
        </p:nvSpPr>
        <p:spPr>
          <a:xfrm>
            <a:off x="4037007" y="3063556"/>
            <a:ext cx="4598657" cy="524162"/>
          </a:xfrm>
          <a:prstGeom prst="rect">
            <a:avLst/>
          </a:prstGeom>
          <a:solidFill>
            <a:srgbClr val="F04D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33" name="Прямоугольник 32"/>
          <p:cNvSpPr/>
          <p:nvPr/>
        </p:nvSpPr>
        <p:spPr>
          <a:xfrm>
            <a:off x="4254076" y="3186370"/>
            <a:ext cx="4106354" cy="253916"/>
          </a:xfrm>
          <a:prstGeom prst="rect">
            <a:avLst/>
          </a:prstGeom>
        </p:spPr>
        <p:txBody>
          <a:bodyPr wrap="square" lIns="68580" tIns="34290" rIns="68580" bIns="34290">
            <a:spAutoFit/>
          </a:bodyPr>
          <a:lstStyle/>
          <a:p>
            <a:pPr algn="ctr"/>
            <a:r>
              <a:rPr lang="en-US" sz="1200" b="1" dirty="0" smtClean="0">
                <a:solidFill>
                  <a:schemeClr val="bg1"/>
                </a:solidFill>
                <a:latin typeface="Arial" panose="020B0604020202020204" pitchFamily="34" charset="0"/>
                <a:cs typeface="Arial" panose="020B0604020202020204" pitchFamily="34" charset="0"/>
              </a:rPr>
              <a:t>Research Nuclear Reactor</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592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1" y="0"/>
            <a:ext cx="9135879" cy="5143500"/>
          </a:xfrm>
          <a:prstGeom prst="rect">
            <a:avLst/>
          </a:prstGeom>
        </p:spPr>
      </p:pic>
      <p:sp>
        <p:nvSpPr>
          <p:cNvPr id="7" name="Прямоугольник 6"/>
          <p:cNvSpPr/>
          <p:nvPr/>
        </p:nvSpPr>
        <p:spPr>
          <a:xfrm>
            <a:off x="8712969" y="4731993"/>
            <a:ext cx="395536" cy="276999"/>
          </a:xfrm>
          <a:prstGeom prst="rect">
            <a:avLst/>
          </a:prstGeom>
        </p:spPr>
        <p:txBody>
          <a:bodyPr wrap="square" lIns="91440" tIns="45720" rIns="91440" bIns="45720">
            <a:spAutoFit/>
          </a:bodyPr>
          <a:lstStyle/>
          <a:p>
            <a:pPr algn="ctr" defTabSz="771504"/>
            <a:r>
              <a:rPr lang="en-US" sz="1200" dirty="0"/>
              <a:t>2</a:t>
            </a:r>
            <a:r>
              <a:rPr lang="ru-RU" sz="1200" dirty="0"/>
              <a:t>0</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29" y="71788"/>
            <a:ext cx="2530099" cy="915786"/>
          </a:xfrm>
          <a:prstGeom prst="rect">
            <a:avLst/>
          </a:prstGeom>
        </p:spPr>
      </p:pic>
      <p:sp>
        <p:nvSpPr>
          <p:cNvPr id="3" name="Прямоугольник 2"/>
          <p:cNvSpPr/>
          <p:nvPr/>
        </p:nvSpPr>
        <p:spPr>
          <a:xfrm>
            <a:off x="899591" y="1013124"/>
            <a:ext cx="5688633" cy="3662541"/>
          </a:xfrm>
          <a:prstGeom prst="rect">
            <a:avLst/>
          </a:prstGeom>
        </p:spPr>
        <p:txBody>
          <a:bodyPr wrap="square">
            <a:spAutoFit/>
          </a:bodyPr>
          <a:lstStyle/>
          <a:p>
            <a:pPr>
              <a:spcAft>
                <a:spcPts val="600"/>
              </a:spcAft>
            </a:pPr>
            <a:r>
              <a:rPr lang="en-US" sz="1500" b="1" dirty="0">
                <a:solidFill>
                  <a:srgbClr val="69BA2E"/>
                </a:solidFill>
                <a:latin typeface="Arial" panose="020B0604020202020204" pitchFamily="34" charset="0"/>
                <a:cs typeface="Arial" panose="020B0604020202020204" pitchFamily="34" charset="0"/>
              </a:rPr>
              <a:t>THE EUROPEAN ORGANIZATION FOR NUCLEAR RESEARCH </a:t>
            </a:r>
            <a:r>
              <a:rPr lang="en-US" sz="1600" b="1" dirty="0">
                <a:solidFill>
                  <a:srgbClr val="69BA2E"/>
                </a:solidFill>
                <a:latin typeface="Arial" panose="020B0604020202020204" pitchFamily="34" charset="0"/>
                <a:cs typeface="Arial" panose="020B0604020202020204" pitchFamily="34" charset="0"/>
              </a:rPr>
              <a:t>(CERN)</a:t>
            </a:r>
            <a:endParaRPr lang="ru-RU" sz="1600" b="1" dirty="0">
              <a:solidFill>
                <a:srgbClr val="69BA2E"/>
              </a:solidFill>
              <a:latin typeface="Arial" panose="020B0604020202020204" pitchFamily="34" charset="0"/>
              <a:cs typeface="Arial" panose="020B0604020202020204" pitchFamily="34" charset="0"/>
            </a:endParaRPr>
          </a:p>
          <a:p>
            <a:pPr marL="285743" indent="-285743">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TPU takes part in </a:t>
            </a:r>
            <a:r>
              <a:rPr lang="ru-RU" sz="1600" b="1" dirty="0">
                <a:solidFill>
                  <a:srgbClr val="69BA2E"/>
                </a:solidFill>
                <a:latin typeface="Arial" panose="020B0604020202020204" pitchFamily="34" charset="0"/>
                <a:cs typeface="Arial" panose="020B0604020202020204" pitchFamily="34" charset="0"/>
              </a:rPr>
              <a:t>4 </a:t>
            </a:r>
            <a:r>
              <a:rPr lang="en-US" sz="1600" b="1" dirty="0">
                <a:solidFill>
                  <a:srgbClr val="69BA2E"/>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major experiments within CERN</a:t>
            </a:r>
          </a:p>
          <a:p>
            <a:pPr marL="285743" indent="-285743">
              <a:spcAft>
                <a:spcPts val="6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TPU researchers commissioned by CERN to develop the following</a:t>
            </a:r>
            <a:r>
              <a:rPr lang="ru-RU" sz="1600" dirty="0">
                <a:latin typeface="Arial" panose="020B0604020202020204" pitchFamily="34" charset="0"/>
                <a:cs typeface="Arial" panose="020B0604020202020204" pitchFamily="34" charset="0"/>
              </a:rPr>
              <a:t>:</a:t>
            </a:r>
          </a:p>
          <a:p>
            <a:pPr marL="742931" lvl="1" indent="-285743">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newest methods of diagnostics and management of proton beams</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 the Large Hadron Collider (in collaboration with international teams of researchers)</a:t>
            </a:r>
            <a:endParaRPr lang="ru-RU" sz="1600" dirty="0">
              <a:latin typeface="Arial" panose="020B0604020202020204" pitchFamily="34" charset="0"/>
              <a:cs typeface="Arial" panose="020B0604020202020204" pitchFamily="34" charset="0"/>
            </a:endParaRPr>
          </a:p>
          <a:p>
            <a:pPr marL="742931" lvl="1" indent="-285743">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Diamond and sapphire radiation-resistant detectors </a:t>
            </a:r>
          </a:p>
          <a:p>
            <a:pPr marL="400031" indent="-285743">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In 2018</a:t>
            </a:r>
            <a:r>
              <a:rPr lang="en-US" sz="1600">
                <a:latin typeface="Arial" panose="020B0604020202020204" pitchFamily="34" charset="0"/>
                <a:cs typeface="Arial" panose="020B0604020202020204" pitchFamily="34" charset="0"/>
              </a:rPr>
              <a:t>, the first master’s thesis </a:t>
            </a:r>
            <a:r>
              <a:rPr lang="en-US" sz="1600" dirty="0">
                <a:latin typeface="Arial" panose="020B0604020202020204" pitchFamily="34" charset="0"/>
                <a:cs typeface="Arial" panose="020B0604020202020204" pitchFamily="34" charset="0"/>
              </a:rPr>
              <a:t>analyzing experimental data obtained from the Large Hadron Collider was developed in TPU</a:t>
            </a:r>
            <a:endParaRPr lang="ru-RU" sz="1600" dirty="0">
              <a:latin typeface="Arial" panose="020B0604020202020204" pitchFamily="34" charset="0"/>
              <a:cs typeface="Arial" panose="020B0604020202020204" pitchFamily="34" charset="0"/>
            </a:endParaRPr>
          </a:p>
        </p:txBody>
      </p:sp>
      <p:pic>
        <p:nvPicPr>
          <p:cNvPr id="11266" name="Picture 2" descr="http://news.tpu.ru/uploads/images/news/2017/09/TSER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51"/>
          <a:stretch/>
        </p:blipFill>
        <p:spPr bwMode="auto">
          <a:xfrm>
            <a:off x="6465025" y="1118342"/>
            <a:ext cx="2520000" cy="18134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news.tpu.ru/uploads/images/news/2017/09/TSERN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341"/>
          <a:stretch/>
        </p:blipFill>
        <p:spPr bwMode="auto">
          <a:xfrm>
            <a:off x="6470829" y="2987920"/>
            <a:ext cx="2520000" cy="16000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47864" y="281650"/>
            <a:ext cx="5811763" cy="46166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TPU and global research mega-platforms</a:t>
            </a:r>
            <a:endParaRPr lang="ru-RU" sz="2400" b="1" dirty="0">
              <a:solidFill>
                <a:srgbClr val="69BA2E"/>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77279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2</a:t>
            </a:r>
            <a:r>
              <a:rPr lang="ru-RU" sz="1200" dirty="0" smtClean="0"/>
              <a:t>1</a:t>
            </a:r>
            <a:endParaRPr lang="ru-RU" sz="1200" dirty="0"/>
          </a:p>
        </p:txBody>
      </p:sp>
      <p:sp>
        <p:nvSpPr>
          <p:cNvPr id="3" name="Прямоугольник 2"/>
          <p:cNvSpPr/>
          <p:nvPr/>
        </p:nvSpPr>
        <p:spPr>
          <a:xfrm>
            <a:off x="899592" y="1032173"/>
            <a:ext cx="6408712" cy="3039294"/>
          </a:xfrm>
          <a:prstGeom prst="rect">
            <a:avLst/>
          </a:prstGeom>
        </p:spPr>
        <p:txBody>
          <a:bodyPr wrap="square">
            <a:spAutoFit/>
          </a:bodyPr>
          <a:lstStyle/>
          <a:p>
            <a:pPr>
              <a:spcBef>
                <a:spcPts val="0"/>
              </a:spcBef>
              <a:spcAft>
                <a:spcPts val="600"/>
              </a:spcAft>
            </a:pPr>
            <a:r>
              <a:rPr lang="en-US" sz="1600" b="1" dirty="0" smtClean="0">
                <a:solidFill>
                  <a:srgbClr val="69BA2E"/>
                </a:solidFill>
                <a:latin typeface="Arial" panose="020B0604020202020204" pitchFamily="34" charset="0"/>
                <a:cs typeface="Arial" panose="020B0604020202020204" pitchFamily="34" charset="0"/>
              </a:rPr>
              <a:t>INTERNATIONAL SPACE STATION </a:t>
            </a:r>
            <a:r>
              <a:rPr lang="ru-RU" sz="1600" b="1" dirty="0" smtClean="0">
                <a:solidFill>
                  <a:srgbClr val="69BA2E"/>
                </a:solidFill>
                <a:latin typeface="Arial" panose="020B0604020202020204" pitchFamily="34" charset="0"/>
                <a:cs typeface="Arial" panose="020B0604020202020204" pitchFamily="34" charset="0"/>
              </a:rPr>
              <a:t>(</a:t>
            </a:r>
            <a:r>
              <a:rPr lang="en-US" sz="1600" b="1" dirty="0" smtClean="0">
                <a:solidFill>
                  <a:srgbClr val="69BA2E"/>
                </a:solidFill>
                <a:latin typeface="Arial" panose="020B0604020202020204" pitchFamily="34" charset="0"/>
                <a:cs typeface="Arial" panose="020B0604020202020204" pitchFamily="34" charset="0"/>
              </a:rPr>
              <a:t>ISS</a:t>
            </a:r>
            <a:r>
              <a:rPr lang="ru-RU" sz="1600" b="1" dirty="0" smtClean="0">
                <a:solidFill>
                  <a:srgbClr val="69BA2E"/>
                </a:solidFill>
                <a:latin typeface="Arial" panose="020B0604020202020204" pitchFamily="34" charset="0"/>
                <a:cs typeface="Arial" panose="020B0604020202020204" pitchFamily="34" charset="0"/>
              </a:rPr>
              <a:t>)</a:t>
            </a:r>
            <a:endParaRPr lang="en-US" sz="1600" b="1" dirty="0" smtClean="0">
              <a:solidFill>
                <a:srgbClr val="69BA2E"/>
              </a:solidFill>
              <a:latin typeface="Arial" panose="020B0604020202020204" pitchFamily="34" charset="0"/>
              <a:cs typeface="Arial" panose="020B0604020202020204" pitchFamily="34" charset="0"/>
            </a:endParaRPr>
          </a:p>
          <a:p>
            <a:pPr>
              <a:spcBef>
                <a:spcPts val="0"/>
              </a:spcBef>
              <a:spcAft>
                <a:spcPts val="600"/>
              </a:spcAft>
            </a:pPr>
            <a:endParaRPr lang="ru-RU" sz="1600" b="1" dirty="0" smtClean="0">
              <a:solidFill>
                <a:srgbClr val="69BA2E"/>
              </a:solidFill>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sz="1550" dirty="0" smtClean="0">
                <a:latin typeface="Arial" panose="020B0604020202020204" pitchFamily="34" charset="0"/>
                <a:cs typeface="Arial" panose="020B0604020202020204" pitchFamily="34" charset="0"/>
              </a:rPr>
              <a:t>Tomsk-TPU-120 </a:t>
            </a:r>
            <a:r>
              <a:rPr lang="en-US" sz="1550" dirty="0">
                <a:latin typeface="Arial" panose="020B0604020202020204" pitchFamily="34" charset="0"/>
                <a:cs typeface="Arial" panose="020B0604020202020204" pitchFamily="34" charset="0"/>
              </a:rPr>
              <a:t>satellite was </a:t>
            </a:r>
            <a:r>
              <a:rPr lang="en-US" sz="1550" dirty="0" smtClean="0">
                <a:latin typeface="Arial" panose="020B0604020202020204" pitchFamily="34" charset="0"/>
                <a:cs typeface="Arial" panose="020B0604020202020204" pitchFamily="34" charset="0"/>
              </a:rPr>
              <a:t>designed and launched from the ISS to the outer space. It is the first Russian spacecraft designed using 3D-technologies and unique materials </a:t>
            </a:r>
            <a:endParaRPr lang="ru-RU" sz="1550" dirty="0" smtClean="0">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sz="1550" dirty="0" smtClean="0">
                <a:latin typeface="Arial" panose="020B0604020202020204" pitchFamily="34" charset="0"/>
                <a:cs typeface="Arial" panose="020B0604020202020204" pitchFamily="34" charset="0"/>
              </a:rPr>
              <a:t>The first Russian 3D printer operating in zero-gravity conditions was </a:t>
            </a:r>
            <a:r>
              <a:rPr lang="en-US" sz="1550" dirty="0">
                <a:latin typeface="Arial" panose="020B0604020202020204" pitchFamily="34" charset="0"/>
                <a:cs typeface="Arial" panose="020B0604020202020204" pitchFamily="34" charset="0"/>
              </a:rPr>
              <a:t>developed (Long-Term Program of Scientific and Applied Studies and Experiments planned in the Russian segment of the ISS</a:t>
            </a:r>
            <a:r>
              <a:rPr lang="ru-RU" sz="1550" dirty="0" smtClean="0">
                <a:latin typeface="Arial" panose="020B0604020202020204" pitchFamily="34" charset="0"/>
                <a:cs typeface="Arial" panose="020B0604020202020204" pitchFamily="34" charset="0"/>
              </a:rPr>
              <a:t>)</a:t>
            </a:r>
            <a:endParaRPr lang="ru-RU" sz="1550" dirty="0">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sz="1550" dirty="0" smtClean="0">
                <a:latin typeface="Arial" panose="020B0604020202020204" pitchFamily="34" charset="0"/>
                <a:cs typeface="Arial" panose="020B0604020202020204" pitchFamily="34" charset="0"/>
              </a:rPr>
              <a:t>Unique multilayer nanocomposite coatings </a:t>
            </a:r>
            <a:r>
              <a:rPr lang="en-US" sz="1550" dirty="0">
                <a:latin typeface="Arial" panose="020B0604020202020204" pitchFamily="34" charset="0"/>
                <a:cs typeface="Arial" panose="020B0604020202020204" pitchFamily="34" charset="0"/>
              </a:rPr>
              <a:t>for portholes of </a:t>
            </a:r>
            <a:r>
              <a:rPr lang="en-US" sz="1550" dirty="0" smtClean="0">
                <a:latin typeface="Arial" panose="020B0604020202020204" pitchFamily="34" charset="0"/>
                <a:cs typeface="Arial" panose="020B0604020202020204" pitchFamily="34" charset="0"/>
              </a:rPr>
              <a:t>the </a:t>
            </a:r>
            <a:r>
              <a:rPr lang="en-US" sz="1550" dirty="0">
                <a:latin typeface="Arial" panose="020B0604020202020204" pitchFamily="34" charset="0"/>
                <a:cs typeface="Arial" panose="020B0604020202020204" pitchFamily="34" charset="0"/>
              </a:rPr>
              <a:t>Russian segment of the ISS </a:t>
            </a:r>
            <a:r>
              <a:rPr lang="en-US" sz="1550" dirty="0" smtClean="0">
                <a:latin typeface="Arial" panose="020B0604020202020204" pitchFamily="34" charset="0"/>
                <a:cs typeface="Arial" panose="020B0604020202020204" pitchFamily="34" charset="0"/>
              </a:rPr>
              <a:t>as </a:t>
            </a:r>
            <a:r>
              <a:rPr lang="en-US" sz="1550" dirty="0">
                <a:latin typeface="Arial" panose="020B0604020202020204" pitchFamily="34" charset="0"/>
                <a:cs typeface="Arial" panose="020B0604020202020204" pitchFamily="34" charset="0"/>
              </a:rPr>
              <a:t>part of the large-scale space experiment </a:t>
            </a:r>
            <a:r>
              <a:rPr lang="en-US" sz="1550" dirty="0" err="1" smtClean="0">
                <a:latin typeface="Arial" panose="020B0604020202020204" pitchFamily="34" charset="0"/>
                <a:cs typeface="Arial" panose="020B0604020202020204" pitchFamily="34" charset="0"/>
              </a:rPr>
              <a:t>Peresvet</a:t>
            </a:r>
            <a:r>
              <a:rPr lang="en-US" sz="1550" dirty="0">
                <a:latin typeface="Arial" panose="020B0604020202020204" pitchFamily="34" charset="0"/>
                <a:cs typeface="Arial" panose="020B0604020202020204" pitchFamily="34" charset="0"/>
              </a:rPr>
              <a:t> </a:t>
            </a:r>
            <a:endParaRPr lang="ru-RU" sz="1550" dirty="0">
              <a:latin typeface="Arial" panose="020B0604020202020204" pitchFamily="34" charset="0"/>
              <a:cs typeface="Arial" panose="020B0604020202020204" pitchFamily="34" charset="0"/>
            </a:endParaRPr>
          </a:p>
        </p:txBody>
      </p:sp>
      <p:pic>
        <p:nvPicPr>
          <p:cNvPr id="7170" name="Picture 2" descr="http://news.tpu.ru/uploads/images/news/2017/12/m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0600" y="3493627"/>
            <a:ext cx="1713400" cy="11223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news.tpu.ru/uploads/images/news/2017/08/Slider_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676" b="4670"/>
          <a:stretch/>
        </p:blipFill>
        <p:spPr bwMode="auto">
          <a:xfrm>
            <a:off x="7415301" y="1138873"/>
            <a:ext cx="1728192" cy="11590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news.tpu.ru/uploads/images/news/2017/01/IMGP0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5301" y="2355726"/>
            <a:ext cx="1728192" cy="10801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47863" y="281649"/>
            <a:ext cx="5811763" cy="46166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TPU and global research mega-platforms</a:t>
            </a:r>
            <a:endParaRPr lang="ru-RU" sz="2400" b="1" dirty="0">
              <a:solidFill>
                <a:srgbClr val="69BA2E"/>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9123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2" name="Прямоугольник 11"/>
          <p:cNvSpPr/>
          <p:nvPr/>
        </p:nvSpPr>
        <p:spPr>
          <a:xfrm>
            <a:off x="899592" y="4011909"/>
            <a:ext cx="2880320" cy="792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372200" y="1055516"/>
            <a:ext cx="2592288" cy="2062103"/>
          </a:xfrm>
          <a:prstGeom prst="rect">
            <a:avLst/>
          </a:prstGeom>
          <a:noFill/>
        </p:spPr>
        <p:txBody>
          <a:bodyPr wrap="square" lIns="91440" tIns="45720" rIns="91440" bIns="45720" rtlCol="0">
            <a:spAutoFit/>
          </a:bodyPr>
          <a:lstStyle/>
          <a:p>
            <a:pPr>
              <a:spcAft>
                <a:spcPts val="1200"/>
              </a:spcAft>
              <a:buClr>
                <a:schemeClr val="tx1"/>
              </a:buClr>
              <a:tabLst>
                <a:tab pos="179388" algn="l"/>
              </a:tabLst>
            </a:pPr>
            <a:r>
              <a:rPr lang="en-US" sz="1600" dirty="0">
                <a:latin typeface="Arial" pitchFamily="34" charset="0"/>
                <a:ea typeface="Verdana" panose="020B0604030504040204" pitchFamily="34" charset="0"/>
                <a:cs typeface="Arial" pitchFamily="34" charset="0"/>
              </a:rPr>
              <a:t>International Scientific Council (ISC) was established in TPU </a:t>
            </a: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in 2014</a:t>
            </a:r>
            <a:r>
              <a:rPr lang="en-US" sz="1600" dirty="0">
                <a:latin typeface="Arial" pitchFamily="34" charset="0"/>
                <a:ea typeface="Verdana" panose="020B0604030504040204" pitchFamily="34" charset="0"/>
                <a:cs typeface="Arial" pitchFamily="34" charset="0"/>
              </a:rPr>
              <a:t> and is composed of leading</a:t>
            </a:r>
            <a:r>
              <a:rPr lang="ru-RU" sz="1600" dirty="0">
                <a:latin typeface="Arial" pitchFamily="34" charset="0"/>
                <a:ea typeface="Verdana" panose="020B0604030504040204" pitchFamily="34" charset="0"/>
                <a:cs typeface="Arial" pitchFamily="34" charset="0"/>
              </a:rPr>
              <a:t> </a:t>
            </a:r>
            <a:r>
              <a:rPr lang="en-US" sz="1600" dirty="0">
                <a:latin typeface="Arial" pitchFamily="34" charset="0"/>
                <a:ea typeface="Verdana" panose="020B0604030504040204" pitchFamily="34" charset="0"/>
                <a:cs typeface="Arial" pitchFamily="34" charset="0"/>
              </a:rPr>
              <a:t>scientists of Austria, Canada, Germany, Israel, and</a:t>
            </a:r>
            <a:r>
              <a:rPr lang="ru-RU" sz="1600" dirty="0">
                <a:latin typeface="Arial" pitchFamily="34" charset="0"/>
                <a:ea typeface="Verdana" panose="020B0604030504040204" pitchFamily="34" charset="0"/>
                <a:cs typeface="Arial" pitchFamily="34" charset="0"/>
              </a:rPr>
              <a:t> </a:t>
            </a:r>
            <a:r>
              <a:rPr lang="en-US" sz="1600" dirty="0" smtClean="0">
                <a:latin typeface="Arial" pitchFamily="34" charset="0"/>
                <a:ea typeface="Verdana" panose="020B0604030504040204" pitchFamily="34" charset="0"/>
                <a:cs typeface="Arial" pitchFamily="34" charset="0"/>
              </a:rPr>
              <a:t>Switzerland</a:t>
            </a:r>
            <a:r>
              <a:rPr lang="ru-RU" sz="1600" dirty="0" smtClean="0">
                <a:latin typeface="Arial" panose="020B0604020202020204" pitchFamily="34" charset="0"/>
                <a:ea typeface="Verdana" panose="020B0604030504040204" pitchFamily="34" charset="0"/>
                <a:cs typeface="Arial" panose="020B0604020202020204" pitchFamily="34" charset="0"/>
              </a:rPr>
              <a:t>.</a:t>
            </a:r>
            <a:endParaRPr lang="ru-RU" sz="1600"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3347864" y="267496"/>
            <a:ext cx="5616624" cy="46684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International Scientific Council </a:t>
            </a:r>
          </a:p>
        </p:txBody>
      </p:sp>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2</a:t>
            </a:r>
            <a:r>
              <a:rPr lang="ru-RU" sz="1200" dirty="0" smtClean="0"/>
              <a:t>2</a:t>
            </a:r>
            <a:endParaRPr lang="ru-RU" sz="1200" dirty="0"/>
          </a:p>
        </p:txBody>
      </p:sp>
      <p:sp>
        <p:nvSpPr>
          <p:cNvPr id="9" name="TextBox 8"/>
          <p:cNvSpPr txBox="1"/>
          <p:nvPr/>
        </p:nvSpPr>
        <p:spPr>
          <a:xfrm>
            <a:off x="899592" y="3651869"/>
            <a:ext cx="7813376" cy="1077218"/>
          </a:xfrm>
          <a:prstGeom prst="rect">
            <a:avLst/>
          </a:prstGeom>
          <a:noFill/>
        </p:spPr>
        <p:txBody>
          <a:bodyPr wrap="square" lIns="91440" tIns="45720" rIns="91440" bIns="45720" rtlCol="0">
            <a:spAutoFit/>
          </a:bodyPr>
          <a:lstStyle/>
          <a:p>
            <a:pPr>
              <a:spcAft>
                <a:spcPts val="1200"/>
              </a:spcAft>
              <a:buClr>
                <a:schemeClr val="tx1"/>
              </a:buClr>
              <a:tabLst>
                <a:tab pos="179388" algn="l"/>
              </a:tabLst>
            </a:pPr>
            <a:r>
              <a:rPr lang="en-US" sz="1600" dirty="0">
                <a:latin typeface="Arial" pitchFamily="34" charset="0"/>
                <a:ea typeface="Verdana" panose="020B0604030504040204" pitchFamily="34" charset="0"/>
                <a:cs typeface="Arial" pitchFamily="34" charset="0"/>
              </a:rPr>
              <a:t>The Council is chaired by </a:t>
            </a:r>
            <a:r>
              <a:rPr lang="en-US" sz="1600" b="1" dirty="0">
                <a:latin typeface="Arial" pitchFamily="34" charset="0"/>
                <a:ea typeface="Verdana" panose="020B0604030504040204" pitchFamily="34" charset="0"/>
                <a:cs typeface="Arial" pitchFamily="34" charset="0"/>
              </a:rPr>
              <a:t>Dan </a:t>
            </a:r>
            <a:r>
              <a:rPr lang="en-US" sz="1600" b="1" dirty="0" err="1">
                <a:latin typeface="Arial" pitchFamily="34" charset="0"/>
                <a:ea typeface="Verdana" panose="020B0604030504040204" pitchFamily="34" charset="0"/>
                <a:cs typeface="Arial" pitchFamily="34" charset="0"/>
              </a:rPr>
              <a:t>Shechtman</a:t>
            </a:r>
            <a:r>
              <a:rPr lang="en-US" sz="1600" b="1" dirty="0">
                <a:latin typeface="Arial" pitchFamily="34" charset="0"/>
                <a:ea typeface="Verdana" panose="020B0604030504040204" pitchFamily="34" charset="0"/>
                <a:cs typeface="Arial" pitchFamily="34" charset="0"/>
              </a:rPr>
              <a:t> </a:t>
            </a:r>
            <a:r>
              <a:rPr lang="ru-RU" sz="1600" dirty="0">
                <a:latin typeface="Arial" pitchFamily="34" charset="0"/>
                <a:ea typeface="Verdana" panose="020B0604030504040204" pitchFamily="34" charset="0"/>
                <a:cs typeface="Arial" pitchFamily="34" charset="0"/>
              </a:rPr>
              <a:t>– </a:t>
            </a:r>
            <a:r>
              <a:rPr lang="en-US" sz="1600" b="1" dirty="0">
                <a:solidFill>
                  <a:srgbClr val="69BA2E"/>
                </a:solidFill>
                <a:latin typeface="Arial" panose="020B0604020202020204" pitchFamily="34" charset="0"/>
                <a:ea typeface="Verdana" panose="020B0604030504040204" pitchFamily="34" charset="0"/>
                <a:cs typeface="Arial" panose="020B0604020202020204" pitchFamily="34" charset="0"/>
              </a:rPr>
              <a:t>Nobel </a:t>
            </a:r>
            <a:r>
              <a:rPr lang="en-US" sz="16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Laureate</a:t>
            </a:r>
            <a:r>
              <a:rPr lang="en-US" sz="1600" dirty="0" smtClean="0">
                <a:latin typeface="Arial" pitchFamily="34" charset="0"/>
                <a:ea typeface="Verdana" panose="020B0604030504040204" pitchFamily="34" charset="0"/>
                <a:cs typeface="Arial" pitchFamily="34" charset="0"/>
              </a:rPr>
              <a:t> in </a:t>
            </a:r>
            <a:r>
              <a:rPr lang="en-US" sz="1600" dirty="0">
                <a:latin typeface="Arial" pitchFamily="34" charset="0"/>
                <a:ea typeface="Verdana" panose="020B0604030504040204" pitchFamily="34" charset="0"/>
                <a:cs typeface="Arial" pitchFamily="34" charset="0"/>
              </a:rPr>
              <a:t>Chemistry 2011, Professor of </a:t>
            </a:r>
            <a:r>
              <a:rPr lang="en-US" sz="1600" dirty="0" err="1">
                <a:latin typeface="Arial" pitchFamily="34" charset="0"/>
                <a:ea typeface="Verdana" panose="020B0604030504040204" pitchFamily="34" charset="0"/>
                <a:cs typeface="Arial" pitchFamily="34" charset="0"/>
              </a:rPr>
              <a:t>Technion</a:t>
            </a:r>
            <a:r>
              <a:rPr lang="en-US" sz="1600" dirty="0">
                <a:latin typeface="Arial" pitchFamily="34" charset="0"/>
                <a:ea typeface="Verdana" panose="020B0604030504040204" pitchFamily="34" charset="0"/>
                <a:cs typeface="Arial" pitchFamily="34" charset="0"/>
              </a:rPr>
              <a:t>, the Israel </a:t>
            </a:r>
            <a:r>
              <a:rPr lang="en-US" sz="1600" dirty="0" smtClean="0">
                <a:latin typeface="Arial" pitchFamily="34" charset="0"/>
                <a:ea typeface="Verdana" panose="020B0604030504040204" pitchFamily="34" charset="0"/>
                <a:cs typeface="Arial" pitchFamily="34" charset="0"/>
              </a:rPr>
              <a:t>Institute of </a:t>
            </a:r>
            <a:r>
              <a:rPr lang="en-US" sz="1600" dirty="0">
                <a:latin typeface="Arial" pitchFamily="34" charset="0"/>
                <a:ea typeface="Verdana" panose="020B0604030504040204" pitchFamily="34" charset="0"/>
                <a:cs typeface="Arial" pitchFamily="34" charset="0"/>
              </a:rPr>
              <a:t>Technology in Haifa, Professor of Iowa State University (USA), since 2016 the Foreign Member of the Russian Academy of Sciences</a:t>
            </a:r>
            <a:endParaRPr lang="ru-RU" sz="1600" dirty="0">
              <a:latin typeface="Arial" pitchFamily="34" charset="0"/>
              <a:ea typeface="Verdana" panose="020B0604030504040204" pitchFamily="34" charset="0"/>
              <a:cs typeface="Arial" pitchFamily="34" charset="0"/>
            </a:endParaRPr>
          </a:p>
        </p:txBody>
      </p:sp>
      <p:pic>
        <p:nvPicPr>
          <p:cNvPr id="10" name="Picture 3" descr="C:\Users\k.antyushyna\Desktop\IMG_3756_retouc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 t="19982" r="-20" b="24740"/>
          <a:stretch/>
        </p:blipFill>
        <p:spPr bwMode="auto">
          <a:xfrm>
            <a:off x="683568" y="1140564"/>
            <a:ext cx="5595462" cy="2439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13" name="TextBox 12"/>
          <p:cNvSpPr txBox="1"/>
          <p:nvPr/>
        </p:nvSpPr>
        <p:spPr>
          <a:xfrm>
            <a:off x="827584" y="1419622"/>
            <a:ext cx="2775603" cy="2267532"/>
          </a:xfrm>
          <a:prstGeom prst="rect">
            <a:avLst/>
          </a:prstGeom>
          <a:noFill/>
        </p:spPr>
        <p:txBody>
          <a:bodyPr wrap="square" lIns="96762" tIns="48381" rIns="96762" bIns="48381" rtlCol="0">
            <a:spAutoFit/>
          </a:bodyPr>
          <a:lstStyle/>
          <a:p>
            <a:pPr marL="302381" indent="-302381" fontAlgn="base">
              <a:spcBef>
                <a:spcPct val="0"/>
              </a:spcBef>
              <a:buClr>
                <a:srgbClr val="000000"/>
              </a:buClr>
              <a:buFont typeface="Wingdings" panose="05000000000000000000" pitchFamily="2" charset="2"/>
              <a:buChar char="§"/>
            </a:pPr>
            <a:r>
              <a:rPr lang="en-US" altLang="ru-RU" sz="1400" dirty="0" smtClean="0">
                <a:solidFill>
                  <a:srgbClr val="69BA2E"/>
                </a:solidFill>
                <a:ea typeface="Verdana" pitchFamily="34" charset="0"/>
                <a:cs typeface="Arial" charset="0"/>
              </a:rPr>
              <a:t>Gazprom</a:t>
            </a:r>
            <a:endParaRPr lang="ru-RU" altLang="ru-RU" sz="1400" dirty="0">
              <a:solidFill>
                <a:srgbClr val="69BA2E"/>
              </a:solidFill>
              <a:ea typeface="Verdana" pitchFamily="34" charset="0"/>
              <a:cs typeface="Arial" charset="0"/>
            </a:endParaRPr>
          </a:p>
          <a:p>
            <a:pPr marL="302381" indent="-302381" fontAlgn="base">
              <a:spcBef>
                <a:spcPct val="0"/>
              </a:spcBef>
              <a:buClr>
                <a:srgbClr val="000000"/>
              </a:buClr>
              <a:buFont typeface="Wingdings" panose="05000000000000000000" pitchFamily="2" charset="2"/>
              <a:buChar char="§"/>
            </a:pPr>
            <a:r>
              <a:rPr lang="en-US" altLang="ru-RU" sz="1400" dirty="0" err="1" smtClean="0">
                <a:solidFill>
                  <a:srgbClr val="69BA2E"/>
                </a:solidFill>
                <a:ea typeface="Verdana" pitchFamily="34" charset="0"/>
                <a:cs typeface="Arial" charset="0"/>
              </a:rPr>
              <a:t>Rosatom</a:t>
            </a:r>
            <a:endParaRPr lang="ru-RU" altLang="ru-RU" sz="1400" dirty="0">
              <a:solidFill>
                <a:srgbClr val="69BA2E"/>
              </a:solidFill>
              <a:ea typeface="Verdana" pitchFamily="34" charset="0"/>
              <a:cs typeface="Arial" charset="0"/>
            </a:endParaRPr>
          </a:p>
          <a:p>
            <a:pPr marL="302381" indent="-302381" fontAlgn="base">
              <a:spcBef>
                <a:spcPct val="0"/>
              </a:spcBef>
              <a:buClr>
                <a:srgbClr val="000000"/>
              </a:buClr>
              <a:buFont typeface="Wingdings" panose="05000000000000000000" pitchFamily="2" charset="2"/>
              <a:buChar char="§"/>
            </a:pPr>
            <a:r>
              <a:rPr lang="en-US" altLang="ru-RU" sz="1400" dirty="0">
                <a:solidFill>
                  <a:srgbClr val="69BA2E"/>
                </a:solidFill>
                <a:ea typeface="Verdana" pitchFamily="34" charset="0"/>
                <a:cs typeface="Arial" charset="0"/>
              </a:rPr>
              <a:t>ISS-</a:t>
            </a:r>
            <a:r>
              <a:rPr lang="en-US" altLang="ru-RU" sz="1400" dirty="0" err="1">
                <a:solidFill>
                  <a:srgbClr val="69BA2E"/>
                </a:solidFill>
                <a:ea typeface="Verdana" pitchFamily="34" charset="0"/>
                <a:cs typeface="Arial" charset="0"/>
              </a:rPr>
              <a:t>Reshetnev</a:t>
            </a:r>
            <a:r>
              <a:rPr lang="en-US" altLang="ru-RU" sz="1400" dirty="0">
                <a:solidFill>
                  <a:srgbClr val="69BA2E"/>
                </a:solidFill>
                <a:ea typeface="Verdana" pitchFamily="34" charset="0"/>
                <a:cs typeface="Arial" charset="0"/>
              </a:rPr>
              <a:t> </a:t>
            </a:r>
            <a:r>
              <a:rPr lang="en-US" altLang="ru-RU" sz="1400" dirty="0" smtClean="0">
                <a:solidFill>
                  <a:srgbClr val="69BA2E"/>
                </a:solidFill>
                <a:ea typeface="Verdana" pitchFamily="34" charset="0"/>
                <a:cs typeface="Arial" charset="0"/>
              </a:rPr>
              <a:t>Company</a:t>
            </a:r>
            <a:endParaRPr lang="ru-RU" altLang="ru-RU" sz="1400" dirty="0">
              <a:solidFill>
                <a:srgbClr val="69BA2E"/>
              </a:solidFill>
              <a:ea typeface="Verdana" pitchFamily="34" charset="0"/>
              <a:cs typeface="Arial" charset="0"/>
            </a:endParaRPr>
          </a:p>
          <a:p>
            <a:pPr marL="302381" indent="-302381" fontAlgn="base">
              <a:spcBef>
                <a:spcPct val="0"/>
              </a:spcBef>
              <a:buClr>
                <a:srgbClr val="000000"/>
              </a:buClr>
              <a:buFont typeface="Wingdings" panose="05000000000000000000" pitchFamily="2" charset="2"/>
              <a:buChar char="§"/>
            </a:pPr>
            <a:r>
              <a:rPr lang="en-US" altLang="ru-RU" sz="1400" dirty="0">
                <a:solidFill>
                  <a:srgbClr val="69BA2E"/>
                </a:solidFill>
                <a:ea typeface="Verdana" pitchFamily="34" charset="0"/>
                <a:cs typeface="Arial" charset="0"/>
              </a:rPr>
              <a:t>NPO Microgen</a:t>
            </a:r>
          </a:p>
          <a:p>
            <a:pPr marL="302381" indent="-302381" fontAlgn="base">
              <a:spcBef>
                <a:spcPct val="0"/>
              </a:spcBef>
              <a:buClr>
                <a:srgbClr val="000000"/>
              </a:buClr>
              <a:buFont typeface="Wingdings" panose="05000000000000000000" pitchFamily="2" charset="2"/>
              <a:buChar char="§"/>
            </a:pPr>
            <a:r>
              <a:rPr lang="en-US" altLang="ru-RU" sz="1400" dirty="0">
                <a:solidFill>
                  <a:srgbClr val="69BA2E"/>
                </a:solidFill>
                <a:ea typeface="Verdana" pitchFamily="34" charset="0"/>
                <a:cs typeface="Arial" charset="0"/>
              </a:rPr>
              <a:t>System Operator of the Unified Energy System of Russia (SO </a:t>
            </a:r>
            <a:r>
              <a:rPr lang="en-US" altLang="ru-RU" sz="1400" dirty="0" smtClean="0">
                <a:solidFill>
                  <a:srgbClr val="69BA2E"/>
                </a:solidFill>
                <a:ea typeface="Verdana" pitchFamily="34" charset="0"/>
                <a:cs typeface="Arial" charset="0"/>
              </a:rPr>
              <a:t>UPS)</a:t>
            </a:r>
            <a:endParaRPr lang="ru-RU" altLang="ru-RU" sz="1400" dirty="0">
              <a:solidFill>
                <a:srgbClr val="69BA2E"/>
              </a:solidFill>
              <a:ea typeface="Verdana" pitchFamily="34" charset="0"/>
              <a:cs typeface="Arial" charset="0"/>
            </a:endParaRPr>
          </a:p>
          <a:p>
            <a:pPr marL="302381" indent="-302381" fontAlgn="base">
              <a:spcBef>
                <a:spcPct val="0"/>
              </a:spcBef>
              <a:buClr>
                <a:srgbClr val="000000"/>
              </a:buClr>
              <a:buFont typeface="Wingdings" panose="05000000000000000000" pitchFamily="2" charset="2"/>
              <a:buChar char="§"/>
            </a:pPr>
            <a:r>
              <a:rPr lang="en-US" altLang="ru-RU" sz="1400" dirty="0">
                <a:solidFill>
                  <a:srgbClr val="69BA2E"/>
                </a:solidFill>
                <a:ea typeface="Verdana" pitchFamily="34" charset="0"/>
                <a:cs typeface="Arial" charset="0"/>
              </a:rPr>
              <a:t>RAO Energy Systems of the East (RAO ES of East)</a:t>
            </a:r>
          </a:p>
          <a:p>
            <a:pPr marL="302381" indent="-302381" fontAlgn="base">
              <a:spcBef>
                <a:spcPct val="0"/>
              </a:spcBef>
              <a:buClr>
                <a:srgbClr val="000000"/>
              </a:buClr>
              <a:buFont typeface="Wingdings" panose="05000000000000000000" pitchFamily="2" charset="2"/>
              <a:buChar char="§"/>
            </a:pPr>
            <a:endParaRPr lang="ru-RU" altLang="ru-RU" sz="1500" dirty="0" smtClean="0">
              <a:solidFill>
                <a:srgbClr val="69BA2E"/>
              </a:solidFill>
              <a:ea typeface="Verdana" pitchFamily="34" charset="0"/>
              <a:cs typeface="Arial" charset="0"/>
            </a:endParaRPr>
          </a:p>
        </p:txBody>
      </p:sp>
      <p:sp>
        <p:nvSpPr>
          <p:cNvPr id="16" name="Прямоугольник 1"/>
          <p:cNvSpPr>
            <a:spLocks noChangeArrowheads="1"/>
          </p:cNvSpPr>
          <p:nvPr/>
        </p:nvSpPr>
        <p:spPr bwMode="auto">
          <a:xfrm>
            <a:off x="683568" y="1066313"/>
            <a:ext cx="8640961" cy="343928"/>
          </a:xfrm>
          <a:prstGeom prst="rect">
            <a:avLst/>
          </a:prstGeom>
          <a:noFill/>
          <a:ln w="12700">
            <a:noFill/>
          </a:ln>
          <a:extLst/>
        </p:spPr>
        <p:style>
          <a:lnRef idx="2">
            <a:schemeClr val="accent1"/>
          </a:lnRef>
          <a:fillRef idx="1">
            <a:schemeClr val="lt1"/>
          </a:fillRef>
          <a:effectRef idx="0">
            <a:schemeClr val="accent1"/>
          </a:effectRef>
          <a:fontRef idx="minor">
            <a:schemeClr val="dk1"/>
          </a:fontRef>
        </p:style>
        <p:txBody>
          <a:bodyPr wrap="square" lIns="96762" tIns="48381" rIns="96762" bIns="48381">
            <a:spAutoFit/>
          </a:bodyPr>
          <a:lstStyle>
            <a:lvl1pPr marL="358775" indent="-358775" eaLnBrk="0" hangingPunct="0">
              <a:spcBef>
                <a:spcPct val="20000"/>
              </a:spcBef>
              <a:buChar char="•"/>
              <a:tabLst>
                <a:tab pos="179388" algn="l"/>
              </a:tabLst>
              <a:defRPr sz="2700">
                <a:solidFill>
                  <a:schemeClr val="tx1"/>
                </a:solidFill>
                <a:latin typeface="Arial" charset="0"/>
              </a:defRPr>
            </a:lvl1pPr>
            <a:lvl2pPr marL="742950" indent="-285750" eaLnBrk="0" hangingPunct="0">
              <a:spcBef>
                <a:spcPct val="20000"/>
              </a:spcBef>
              <a:buChar char="–"/>
              <a:tabLst>
                <a:tab pos="179388" algn="l"/>
              </a:tabLst>
              <a:defRPr sz="2400">
                <a:solidFill>
                  <a:schemeClr val="tx1"/>
                </a:solidFill>
                <a:latin typeface="Arial" charset="0"/>
              </a:defRPr>
            </a:lvl2pPr>
            <a:lvl3pPr marL="1143000" indent="-228600" eaLnBrk="0" hangingPunct="0">
              <a:spcBef>
                <a:spcPct val="20000"/>
              </a:spcBef>
              <a:buChar char="•"/>
              <a:tabLst>
                <a:tab pos="179388" algn="l"/>
              </a:tabLst>
              <a:defRPr sz="2000">
                <a:solidFill>
                  <a:schemeClr val="tx1"/>
                </a:solidFill>
                <a:latin typeface="Arial" charset="0"/>
              </a:defRPr>
            </a:lvl3pPr>
            <a:lvl4pPr marL="1600200" indent="-228600" eaLnBrk="0" hangingPunct="0">
              <a:spcBef>
                <a:spcPct val="20000"/>
              </a:spcBef>
              <a:buChar char="–"/>
              <a:tabLst>
                <a:tab pos="179388" algn="l"/>
              </a:tabLst>
              <a:defRPr sz="1700">
                <a:solidFill>
                  <a:schemeClr val="tx1"/>
                </a:solidFill>
                <a:latin typeface="Arial" charset="0"/>
              </a:defRPr>
            </a:lvl4pPr>
            <a:lvl5pPr marL="2057400" indent="-228600" eaLnBrk="0" hangingPunct="0">
              <a:spcBef>
                <a:spcPct val="20000"/>
              </a:spcBef>
              <a:buChar char="»"/>
              <a:tabLst>
                <a:tab pos="179388" algn="l"/>
              </a:tabLst>
              <a:defRPr sz="1700">
                <a:solidFill>
                  <a:schemeClr val="tx1"/>
                </a:solidFill>
                <a:latin typeface="Arial" charset="0"/>
              </a:defRPr>
            </a:lvl5pPr>
            <a:lvl6pPr marL="2514600" indent="-228600" eaLnBrk="0" fontAlgn="base" hangingPunct="0">
              <a:spcBef>
                <a:spcPct val="20000"/>
              </a:spcBef>
              <a:spcAft>
                <a:spcPct val="0"/>
              </a:spcAft>
              <a:buChar char="»"/>
              <a:tabLst>
                <a:tab pos="179388" algn="l"/>
              </a:tabLst>
              <a:defRPr sz="1700">
                <a:solidFill>
                  <a:schemeClr val="tx1"/>
                </a:solidFill>
                <a:latin typeface="Arial" charset="0"/>
              </a:defRPr>
            </a:lvl6pPr>
            <a:lvl7pPr marL="2971800" indent="-228600" eaLnBrk="0" fontAlgn="base" hangingPunct="0">
              <a:spcBef>
                <a:spcPct val="20000"/>
              </a:spcBef>
              <a:spcAft>
                <a:spcPct val="0"/>
              </a:spcAft>
              <a:buChar char="»"/>
              <a:tabLst>
                <a:tab pos="179388" algn="l"/>
              </a:tabLst>
              <a:defRPr sz="1700">
                <a:solidFill>
                  <a:schemeClr val="tx1"/>
                </a:solidFill>
                <a:latin typeface="Arial" charset="0"/>
              </a:defRPr>
            </a:lvl7pPr>
            <a:lvl8pPr marL="3429000" indent="-228600" eaLnBrk="0" fontAlgn="base" hangingPunct="0">
              <a:spcBef>
                <a:spcPct val="20000"/>
              </a:spcBef>
              <a:spcAft>
                <a:spcPct val="0"/>
              </a:spcAft>
              <a:buChar char="»"/>
              <a:tabLst>
                <a:tab pos="179388" algn="l"/>
              </a:tabLst>
              <a:defRPr sz="1700">
                <a:solidFill>
                  <a:schemeClr val="tx1"/>
                </a:solidFill>
                <a:latin typeface="Arial" charset="0"/>
              </a:defRPr>
            </a:lvl8pPr>
            <a:lvl9pPr marL="3886200" indent="-228600" eaLnBrk="0" fontAlgn="base" hangingPunct="0">
              <a:spcBef>
                <a:spcPct val="20000"/>
              </a:spcBef>
              <a:spcAft>
                <a:spcPct val="0"/>
              </a:spcAft>
              <a:buChar char="»"/>
              <a:tabLst>
                <a:tab pos="179388" algn="l"/>
              </a:tabLst>
              <a:defRPr sz="1700">
                <a:solidFill>
                  <a:schemeClr val="tx1"/>
                </a:solidFill>
                <a:latin typeface="Arial" charset="0"/>
              </a:defRPr>
            </a:lvl9pPr>
          </a:lstStyle>
          <a:p>
            <a:pPr marL="0" indent="0" eaLnBrk="1" fontAlgn="base" hangingPunct="1">
              <a:spcBef>
                <a:spcPct val="0"/>
              </a:spcBef>
              <a:spcAft>
                <a:spcPts val="1270"/>
              </a:spcAft>
              <a:buClr>
                <a:srgbClr val="000000"/>
              </a:buClr>
              <a:buNone/>
            </a:pPr>
            <a:r>
              <a:rPr lang="ru-RU" altLang="ru-RU" sz="1600" b="1" dirty="0" smtClean="0">
                <a:solidFill>
                  <a:srgbClr val="5AB414"/>
                </a:solidFill>
                <a:ea typeface="Verdana" pitchFamily="34" charset="0"/>
                <a:cs typeface="Arial" charset="0"/>
              </a:rPr>
              <a:t>1</a:t>
            </a:r>
            <a:r>
              <a:rPr lang="en-US" altLang="ru-RU" sz="1600" b="1" dirty="0" smtClean="0">
                <a:solidFill>
                  <a:srgbClr val="5AB414"/>
                </a:solidFill>
                <a:ea typeface="Verdana" pitchFamily="34" charset="0"/>
                <a:cs typeface="Arial" charset="0"/>
              </a:rPr>
              <a:t>7</a:t>
            </a:r>
            <a:r>
              <a:rPr lang="ru-RU" altLang="ru-RU" sz="1600" b="1" dirty="0" smtClean="0">
                <a:solidFill>
                  <a:srgbClr val="008000"/>
                </a:solidFill>
                <a:ea typeface="Verdana" pitchFamily="34" charset="0"/>
                <a:cs typeface="Arial" charset="0"/>
              </a:rPr>
              <a:t> </a:t>
            </a:r>
            <a:r>
              <a:rPr lang="en-US" sz="1600" b="1" dirty="0">
                <a:latin typeface="Arial" pitchFamily="34" charset="0"/>
                <a:ea typeface="Verdana" panose="020B0604030504040204" pitchFamily="34" charset="0"/>
                <a:cs typeface="Arial" pitchFamily="34" charset="0"/>
              </a:rPr>
              <a:t>innovation development </a:t>
            </a:r>
            <a:r>
              <a:rPr lang="en-US" sz="1600" b="1" dirty="0" smtClean="0">
                <a:latin typeface="Arial" pitchFamily="34" charset="0"/>
                <a:ea typeface="Verdana" panose="020B0604030504040204" pitchFamily="34" charset="0"/>
                <a:cs typeface="Arial" pitchFamily="34" charset="0"/>
              </a:rPr>
              <a:t>programs</a:t>
            </a:r>
            <a:r>
              <a:rPr lang="ru-RU" altLang="ru-RU" sz="1600" b="1" dirty="0" smtClean="0">
                <a:solidFill>
                  <a:srgbClr val="000000"/>
                </a:solidFill>
                <a:ea typeface="Verdana" pitchFamily="34" charset="0"/>
                <a:cs typeface="Arial" charset="0"/>
              </a:rPr>
              <a:t>, </a:t>
            </a:r>
            <a:r>
              <a:rPr lang="en-US" altLang="ru-RU" sz="1600" b="1" dirty="0" smtClean="0">
                <a:solidFill>
                  <a:srgbClr val="000000"/>
                </a:solidFill>
                <a:ea typeface="Verdana" pitchFamily="34" charset="0"/>
                <a:cs typeface="Arial" charset="0"/>
              </a:rPr>
              <a:t>in </a:t>
            </a:r>
            <a:r>
              <a:rPr lang="ru-RU" altLang="ru-RU" sz="1600" b="1" dirty="0" smtClean="0">
                <a:solidFill>
                  <a:srgbClr val="5AB414"/>
                </a:solidFill>
                <a:ea typeface="Verdana" pitchFamily="34" charset="0"/>
                <a:cs typeface="Arial" charset="0"/>
              </a:rPr>
              <a:t>6 </a:t>
            </a:r>
            <a:r>
              <a:rPr lang="en-US" altLang="ru-RU" sz="1600" b="1" dirty="0">
                <a:ea typeface="Verdana" pitchFamily="34" charset="0"/>
                <a:cs typeface="Arial" charset="0"/>
              </a:rPr>
              <a:t>of which TPU acts as a base university</a:t>
            </a:r>
            <a:r>
              <a:rPr lang="ru-RU" altLang="ru-RU" sz="1600" b="1" dirty="0" smtClean="0">
                <a:solidFill>
                  <a:srgbClr val="000000"/>
                </a:solidFill>
                <a:ea typeface="Verdana" pitchFamily="34" charset="0"/>
                <a:cs typeface="Arial" charset="0"/>
              </a:rPr>
              <a:t>:</a:t>
            </a:r>
            <a:endParaRPr lang="ru-RU" altLang="ru-RU" sz="1600" b="1" dirty="0">
              <a:solidFill>
                <a:srgbClr val="000000"/>
              </a:solidFill>
              <a:ea typeface="Verdana" pitchFamily="34" charset="0"/>
              <a:cs typeface="Arial" charset="0"/>
            </a:endParaRPr>
          </a:p>
        </p:txBody>
      </p:sp>
      <p:sp>
        <p:nvSpPr>
          <p:cNvPr id="18" name="Rectangle 5"/>
          <p:cNvSpPr>
            <a:spLocks noChangeArrowheads="1"/>
          </p:cNvSpPr>
          <p:nvPr/>
        </p:nvSpPr>
        <p:spPr bwMode="auto">
          <a:xfrm>
            <a:off x="8687052" y="4629490"/>
            <a:ext cx="456948" cy="514014"/>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62" tIns="48381" rIns="96762" bIns="48381" anchor="ctr"/>
          <a:lstStyle>
            <a:lvl1pPr defTabSz="771525" eaLnBrk="0" hangingPunct="0">
              <a:spcBef>
                <a:spcPct val="20000"/>
              </a:spcBef>
              <a:buChar char="•"/>
              <a:defRPr sz="2700">
                <a:solidFill>
                  <a:schemeClr val="tx1"/>
                </a:solidFill>
                <a:latin typeface="Arial" charset="0"/>
              </a:defRPr>
            </a:lvl1pPr>
            <a:lvl2pPr marL="742950" indent="-285750" defTabSz="771525" eaLnBrk="0" hangingPunct="0">
              <a:spcBef>
                <a:spcPct val="20000"/>
              </a:spcBef>
              <a:buChar char="–"/>
              <a:defRPr sz="2400">
                <a:solidFill>
                  <a:schemeClr val="tx1"/>
                </a:solidFill>
                <a:latin typeface="Arial" charset="0"/>
              </a:defRPr>
            </a:lvl2pPr>
            <a:lvl3pPr marL="1143000" indent="-228600" defTabSz="771525" eaLnBrk="0" hangingPunct="0">
              <a:spcBef>
                <a:spcPct val="20000"/>
              </a:spcBef>
              <a:buChar char="•"/>
              <a:defRPr sz="2000">
                <a:solidFill>
                  <a:schemeClr val="tx1"/>
                </a:solidFill>
                <a:latin typeface="Arial" charset="0"/>
              </a:defRPr>
            </a:lvl3pPr>
            <a:lvl4pPr marL="1600200" indent="-228600" defTabSz="771525" eaLnBrk="0" hangingPunct="0">
              <a:spcBef>
                <a:spcPct val="20000"/>
              </a:spcBef>
              <a:buChar char="–"/>
              <a:defRPr sz="1700">
                <a:solidFill>
                  <a:schemeClr val="tx1"/>
                </a:solidFill>
                <a:latin typeface="Arial" charset="0"/>
              </a:defRPr>
            </a:lvl4pPr>
            <a:lvl5pPr marL="2057400" indent="-228600" defTabSz="771525" eaLnBrk="0" hangingPunct="0">
              <a:spcBef>
                <a:spcPct val="20000"/>
              </a:spcBef>
              <a:buChar char="»"/>
              <a:defRPr sz="1700">
                <a:solidFill>
                  <a:schemeClr val="tx1"/>
                </a:solidFill>
                <a:latin typeface="Arial" charset="0"/>
              </a:defRPr>
            </a:lvl5pPr>
            <a:lvl6pPr marL="2514600" indent="-228600" defTabSz="771525" eaLnBrk="0" fontAlgn="base" hangingPunct="0">
              <a:spcBef>
                <a:spcPct val="20000"/>
              </a:spcBef>
              <a:spcAft>
                <a:spcPct val="0"/>
              </a:spcAft>
              <a:buChar char="»"/>
              <a:defRPr sz="1700">
                <a:solidFill>
                  <a:schemeClr val="tx1"/>
                </a:solidFill>
                <a:latin typeface="Arial" charset="0"/>
              </a:defRPr>
            </a:lvl6pPr>
            <a:lvl7pPr marL="2971800" indent="-228600" defTabSz="771525" eaLnBrk="0" fontAlgn="base" hangingPunct="0">
              <a:spcBef>
                <a:spcPct val="20000"/>
              </a:spcBef>
              <a:spcAft>
                <a:spcPct val="0"/>
              </a:spcAft>
              <a:buChar char="»"/>
              <a:defRPr sz="1700">
                <a:solidFill>
                  <a:schemeClr val="tx1"/>
                </a:solidFill>
                <a:latin typeface="Arial" charset="0"/>
              </a:defRPr>
            </a:lvl7pPr>
            <a:lvl8pPr marL="3429000" indent="-228600" defTabSz="771525" eaLnBrk="0" fontAlgn="base" hangingPunct="0">
              <a:spcBef>
                <a:spcPct val="20000"/>
              </a:spcBef>
              <a:spcAft>
                <a:spcPct val="0"/>
              </a:spcAft>
              <a:buChar char="»"/>
              <a:defRPr sz="1700">
                <a:solidFill>
                  <a:schemeClr val="tx1"/>
                </a:solidFill>
                <a:latin typeface="Arial" charset="0"/>
              </a:defRPr>
            </a:lvl8pPr>
            <a:lvl9pPr marL="3886200" indent="-228600" defTabSz="771525" eaLnBrk="0" fontAlgn="base" hangingPunct="0">
              <a:spcBef>
                <a:spcPct val="20000"/>
              </a:spcBef>
              <a:spcAft>
                <a:spcPct val="0"/>
              </a:spcAft>
              <a:buChar char="»"/>
              <a:defRPr sz="1700">
                <a:solidFill>
                  <a:schemeClr val="tx1"/>
                </a:solidFill>
                <a:latin typeface="Arial" charset="0"/>
              </a:defRPr>
            </a:lvl9pPr>
          </a:lstStyle>
          <a:p>
            <a:pPr algn="ctr" eaLnBrk="1" fontAlgn="base" hangingPunct="1">
              <a:spcBef>
                <a:spcPct val="0"/>
              </a:spcBef>
              <a:spcAft>
                <a:spcPct val="0"/>
              </a:spcAft>
              <a:buFontTx/>
              <a:buNone/>
            </a:pPr>
            <a:r>
              <a:rPr lang="en-US" altLang="ru-RU" sz="1200" dirty="0" smtClean="0">
                <a:solidFill>
                  <a:srgbClr val="000000"/>
                </a:solidFill>
                <a:latin typeface="Calibri" panose="020F0502020204030204" pitchFamily="34" charset="0"/>
              </a:rPr>
              <a:t>2</a:t>
            </a:r>
            <a:r>
              <a:rPr lang="ru-RU" altLang="ru-RU" sz="1200" dirty="0" smtClean="0">
                <a:solidFill>
                  <a:srgbClr val="000000"/>
                </a:solidFill>
                <a:latin typeface="Calibri" panose="020F0502020204030204" pitchFamily="34" charset="0"/>
              </a:rPr>
              <a:t>3</a:t>
            </a:r>
            <a:endParaRPr lang="ru-RU" altLang="ru-RU" sz="1200" dirty="0">
              <a:solidFill>
                <a:srgbClr val="000000"/>
              </a:solidFill>
              <a:latin typeface="Calibri" panose="020F0502020204030204" pitchFamily="34" charset="0"/>
            </a:endParaRPr>
          </a:p>
        </p:txBody>
      </p:sp>
      <p:pic>
        <p:nvPicPr>
          <p:cNvPr id="23" name="Picture 5" descr="D:\презентация\ректор\2015\715345d60439dd1328562ccf08056653.jpg"/>
          <p:cNvPicPr>
            <a:picLocks noChangeAspect="1" noChangeArrowheads="1"/>
          </p:cNvPicPr>
          <p:nvPr/>
        </p:nvPicPr>
        <p:blipFill>
          <a:blip r:embed="rId4" cstate="print"/>
          <a:srcRect/>
          <a:stretch>
            <a:fillRect/>
          </a:stretch>
        </p:blipFill>
        <p:spPr bwMode="auto">
          <a:xfrm>
            <a:off x="5698076" y="1352457"/>
            <a:ext cx="1107186" cy="464672"/>
          </a:xfrm>
          <a:prstGeom prst="rect">
            <a:avLst/>
          </a:prstGeom>
          <a:noFill/>
        </p:spPr>
      </p:pic>
      <p:pic>
        <p:nvPicPr>
          <p:cNvPr id="24" name="Picture 6" descr="D:\презентация\ректор\2015\1332911629_rosatom.jpg"/>
          <p:cNvPicPr>
            <a:picLocks noChangeAspect="1" noChangeArrowheads="1"/>
          </p:cNvPicPr>
          <p:nvPr/>
        </p:nvPicPr>
        <p:blipFill>
          <a:blip r:embed="rId5" cstate="print"/>
          <a:srcRect/>
          <a:stretch>
            <a:fillRect/>
          </a:stretch>
        </p:blipFill>
        <p:spPr bwMode="auto">
          <a:xfrm>
            <a:off x="6976353" y="1429175"/>
            <a:ext cx="413856" cy="471754"/>
          </a:xfrm>
          <a:prstGeom prst="rect">
            <a:avLst/>
          </a:prstGeom>
          <a:noFill/>
        </p:spPr>
      </p:pic>
      <p:pic>
        <p:nvPicPr>
          <p:cNvPr id="26" name="Picture 2" descr="D:\полиграфия\ВИУ\Новая папка (2)\Реализация ВИУ отчет НС февраль 2015 Folder\Links\Logo_reshet.jpg"/>
          <p:cNvPicPr>
            <a:picLocks noChangeAspect="1" noChangeArrowheads="1"/>
          </p:cNvPicPr>
          <p:nvPr/>
        </p:nvPicPr>
        <p:blipFill>
          <a:blip r:embed="rId6" cstate="print"/>
          <a:srcRect/>
          <a:stretch>
            <a:fillRect/>
          </a:stretch>
        </p:blipFill>
        <p:spPr bwMode="auto">
          <a:xfrm>
            <a:off x="7687545" y="1446966"/>
            <a:ext cx="630635" cy="473395"/>
          </a:xfrm>
          <a:prstGeom prst="rect">
            <a:avLst/>
          </a:prstGeom>
          <a:noFill/>
        </p:spPr>
      </p:pic>
      <p:pic>
        <p:nvPicPr>
          <p:cNvPr id="27" name="Picture 9" descr="D:\презентация\ректор\2015\socdu.jpg"/>
          <p:cNvPicPr>
            <a:picLocks noChangeAspect="1" noChangeArrowheads="1"/>
          </p:cNvPicPr>
          <p:nvPr/>
        </p:nvPicPr>
        <p:blipFill>
          <a:blip r:embed="rId7" cstate="print"/>
          <a:srcRect/>
          <a:stretch>
            <a:fillRect/>
          </a:stretch>
        </p:blipFill>
        <p:spPr bwMode="auto">
          <a:xfrm>
            <a:off x="8010926" y="2217852"/>
            <a:ext cx="1002789" cy="488341"/>
          </a:xfrm>
          <a:prstGeom prst="rect">
            <a:avLst/>
          </a:prstGeom>
          <a:noFill/>
        </p:spPr>
      </p:pic>
      <p:pic>
        <p:nvPicPr>
          <p:cNvPr id="28" name="Picture 8" descr="D:\презентация\ректор\2015\220px-Логотип_РАО_ЭС_Востока-мал.jpg"/>
          <p:cNvPicPr>
            <a:picLocks noChangeAspect="1" noChangeArrowheads="1"/>
          </p:cNvPicPr>
          <p:nvPr/>
        </p:nvPicPr>
        <p:blipFill>
          <a:blip r:embed="rId8" cstate="print"/>
          <a:srcRect/>
          <a:stretch>
            <a:fillRect/>
          </a:stretch>
        </p:blipFill>
        <p:spPr bwMode="auto">
          <a:xfrm>
            <a:off x="7125159" y="3017773"/>
            <a:ext cx="535536" cy="515360"/>
          </a:xfrm>
          <a:prstGeom prst="rect">
            <a:avLst/>
          </a:prstGeom>
          <a:noFill/>
        </p:spPr>
      </p:pic>
      <p:sp>
        <p:nvSpPr>
          <p:cNvPr id="22" name="TextBox 21"/>
          <p:cNvSpPr txBox="1"/>
          <p:nvPr/>
        </p:nvSpPr>
        <p:spPr>
          <a:xfrm>
            <a:off x="2860827" y="353363"/>
            <a:ext cx="6279116" cy="365934"/>
          </a:xfrm>
          <a:prstGeom prst="rect">
            <a:avLst/>
          </a:prstGeom>
          <a:noFill/>
        </p:spPr>
        <p:txBody>
          <a:bodyPr wrap="square" lIns="91440" tIns="45720" rIns="91440" bIns="45720" rtlCol="0">
            <a:spAutoFit/>
          </a:bodyPr>
          <a:lstStyle/>
          <a:p>
            <a:pPr>
              <a:lnSpc>
                <a:spcPts val="2000"/>
              </a:lnSpc>
            </a:pPr>
            <a:r>
              <a:rPr lang="en-US" sz="2400" b="1" dirty="0" smtClean="0">
                <a:solidFill>
                  <a:srgbClr val="69BA2E"/>
                </a:solidFill>
                <a:latin typeface="Calibri" panose="020F0502020204030204" pitchFamily="34" charset="0"/>
                <a:ea typeface="Verdana" panose="020B0604030504040204" pitchFamily="34" charset="0"/>
                <a:cs typeface="Verdana" panose="020B0604030504040204" pitchFamily="34" charset="0"/>
              </a:rPr>
              <a:t>       Innovation </a:t>
            </a:r>
            <a:r>
              <a:rPr lang="en-US" sz="2400" b="1" dirty="0">
                <a:solidFill>
                  <a:srgbClr val="69BA2E"/>
                </a:solidFill>
                <a:latin typeface="Calibri" panose="020F0502020204030204" pitchFamily="34" charset="0"/>
                <a:ea typeface="Verdana" panose="020B0604030504040204" pitchFamily="34" charset="0"/>
                <a:cs typeface="Verdana" panose="020B0604030504040204" pitchFamily="34" charset="0"/>
              </a:rPr>
              <a:t>Development Programs</a:t>
            </a:r>
            <a:endParaRPr lang="ru-RU" sz="2400" b="1" dirty="0">
              <a:solidFill>
                <a:srgbClr val="69BA2E"/>
              </a:solidFill>
              <a:latin typeface="Calibri" panose="020F0502020204030204" pitchFamily="34" charset="0"/>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8530" y="4589922"/>
            <a:ext cx="1300875" cy="481806"/>
          </a:xfrm>
          <a:prstGeom prst="rect">
            <a:avLst/>
          </a:prstGeom>
        </p:spPr>
      </p:pic>
      <p:pic>
        <p:nvPicPr>
          <p:cNvPr id="4" name="Рисунок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5258" y="3823096"/>
            <a:ext cx="490608" cy="695054"/>
          </a:xfrm>
          <a:prstGeom prst="rect">
            <a:avLst/>
          </a:prstGeom>
        </p:spPr>
      </p:pic>
      <p:pic>
        <p:nvPicPr>
          <p:cNvPr id="15" name="Рисунок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6667" y="3210523"/>
            <a:ext cx="921893" cy="691420"/>
          </a:xfrm>
          <a:prstGeom prst="rect">
            <a:avLst/>
          </a:prstGeom>
        </p:spPr>
      </p:pic>
      <p:pic>
        <p:nvPicPr>
          <p:cNvPr id="17" name="Рисунок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99822" y="3601964"/>
            <a:ext cx="633812" cy="304230"/>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93368" y="1904645"/>
            <a:ext cx="842816" cy="529492"/>
          </a:xfrm>
          <a:prstGeom prst="rect">
            <a:avLst/>
          </a:prstGeom>
        </p:spPr>
      </p:pic>
      <p:pic>
        <p:nvPicPr>
          <p:cNvPr id="29" name="Picture 7" descr="D:\презентация\ректор\2015\photo.jpg"/>
          <p:cNvPicPr>
            <a:picLocks noChangeAspect="1" noChangeArrowheads="1"/>
          </p:cNvPicPr>
          <p:nvPr/>
        </p:nvPicPr>
        <p:blipFill rotWithShape="1">
          <a:blip r:embed="rId14" cstate="print"/>
          <a:srcRect t="39792" b="38101"/>
          <a:stretch/>
        </p:blipFill>
        <p:spPr bwMode="auto">
          <a:xfrm>
            <a:off x="6801539" y="2051609"/>
            <a:ext cx="1158141" cy="287288"/>
          </a:xfrm>
          <a:prstGeom prst="rect">
            <a:avLst/>
          </a:prstGeom>
          <a:noFill/>
        </p:spPr>
      </p:pic>
      <p:pic>
        <p:nvPicPr>
          <p:cNvPr id="14" name="Рисунок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8694" y="2779913"/>
            <a:ext cx="1046954" cy="579564"/>
          </a:xfrm>
          <a:prstGeom prst="rect">
            <a:avLst/>
          </a:prstGeom>
        </p:spPr>
      </p:pic>
      <p:pic>
        <p:nvPicPr>
          <p:cNvPr id="30" name="Рисунок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06824" y="4042710"/>
            <a:ext cx="1258719" cy="400245"/>
          </a:xfrm>
          <a:prstGeom prst="rect">
            <a:avLst/>
          </a:prstGeom>
        </p:spPr>
      </p:pic>
      <p:pic>
        <p:nvPicPr>
          <p:cNvPr id="31" name="Рисунок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44553" y="2578461"/>
            <a:ext cx="905006" cy="387986"/>
          </a:xfrm>
          <a:prstGeom prst="rect">
            <a:avLst/>
          </a:prstGeom>
        </p:spPr>
      </p:pic>
      <p:pic>
        <p:nvPicPr>
          <p:cNvPr id="32" name="Рисунок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6832" y="3359477"/>
            <a:ext cx="785294" cy="369088"/>
          </a:xfrm>
          <a:prstGeom prst="rect">
            <a:avLst/>
          </a:prstGeom>
        </p:spPr>
      </p:pic>
      <p:sp>
        <p:nvSpPr>
          <p:cNvPr id="33" name="TextBox 32"/>
          <p:cNvSpPr txBox="1"/>
          <p:nvPr/>
        </p:nvSpPr>
        <p:spPr>
          <a:xfrm>
            <a:off x="3529974" y="1419622"/>
            <a:ext cx="2407866" cy="3821803"/>
          </a:xfrm>
          <a:prstGeom prst="rect">
            <a:avLst/>
          </a:prstGeom>
          <a:noFill/>
        </p:spPr>
        <p:txBody>
          <a:bodyPr wrap="square" lIns="96762" tIns="48381" rIns="96762" bIns="48381" rtlCol="0">
            <a:spAutoFit/>
          </a:bodyPr>
          <a:lstStyle/>
          <a:p>
            <a:pPr marL="302381" indent="-302381" fontAlgn="base">
              <a:spcBef>
                <a:spcPct val="0"/>
              </a:spcBef>
              <a:spcAft>
                <a:spcPct val="0"/>
              </a:spcAft>
              <a:buFont typeface="Wingdings" panose="05000000000000000000" pitchFamily="2" charset="2"/>
              <a:buChar char="§"/>
            </a:pPr>
            <a:r>
              <a:rPr lang="en-US" altLang="ru-RU" sz="1400" dirty="0" smtClean="0">
                <a:solidFill>
                  <a:srgbClr val="000000"/>
                </a:solidFill>
                <a:ea typeface="Verdana" pitchFamily="34" charset="0"/>
                <a:cs typeface="Arial" charset="0"/>
              </a:rPr>
              <a:t>ROSCOSMOS</a:t>
            </a:r>
            <a:endParaRPr lang="ru-RU" altLang="ru-RU" sz="1400" dirty="0" smtClean="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altLang="ru-RU" sz="1400" dirty="0" err="1" smtClean="0">
                <a:solidFill>
                  <a:srgbClr val="000000"/>
                </a:solidFill>
                <a:ea typeface="Verdana" pitchFamily="34" charset="0"/>
                <a:cs typeface="Arial" charset="0"/>
              </a:rPr>
              <a:t>Rosneft</a:t>
            </a:r>
            <a:r>
              <a:rPr lang="ru-RU" altLang="ru-RU" sz="1400" dirty="0" smtClean="0">
                <a:solidFill>
                  <a:srgbClr val="000000"/>
                </a:solidFill>
                <a:ea typeface="Verdana" pitchFamily="34" charset="0"/>
                <a:cs typeface="Arial" charset="0"/>
              </a:rPr>
              <a:t> </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sz="1400" dirty="0" err="1"/>
              <a:t>Surgutneftegas</a:t>
            </a:r>
            <a:endParaRPr lang="en-US" altLang="ru-RU" sz="1400" dirty="0" smtClean="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altLang="ru-RU" sz="1400" dirty="0" err="1" smtClean="0">
                <a:solidFill>
                  <a:srgbClr val="000000"/>
                </a:solidFill>
                <a:ea typeface="Verdana" pitchFamily="34" charset="0"/>
                <a:cs typeface="Arial" charset="0"/>
              </a:rPr>
              <a:t>Transneft</a:t>
            </a:r>
            <a:r>
              <a:rPr lang="ru-RU" altLang="ru-RU" sz="1400" dirty="0" smtClean="0">
                <a:solidFill>
                  <a:srgbClr val="000000"/>
                </a:solidFill>
                <a:ea typeface="Verdana" pitchFamily="34" charset="0"/>
                <a:cs typeface="Arial" charset="0"/>
              </a:rPr>
              <a:t> </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altLang="ru-RU" sz="1400" dirty="0" smtClean="0">
                <a:solidFill>
                  <a:srgbClr val="000000"/>
                </a:solidFill>
                <a:ea typeface="Verdana" pitchFamily="34" charset="0"/>
                <a:cs typeface="Arial" charset="0"/>
              </a:rPr>
              <a:t>ALROSA</a:t>
            </a:r>
            <a:r>
              <a:rPr lang="ru-RU" altLang="ru-RU" sz="1400" dirty="0" smtClean="0">
                <a:solidFill>
                  <a:srgbClr val="000000"/>
                </a:solidFill>
                <a:ea typeface="Verdana" pitchFamily="34" charset="0"/>
                <a:cs typeface="Arial" charset="0"/>
              </a:rPr>
              <a:t> </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Wingdings" panose="05000000000000000000" pitchFamily="2" charset="2"/>
              <a:buChar char="§"/>
            </a:pPr>
            <a:r>
              <a:rPr lang="en-US" altLang="ru-RU" sz="1400" dirty="0">
                <a:solidFill>
                  <a:srgbClr val="000000"/>
                </a:solidFill>
                <a:ea typeface="Verdana" pitchFamily="34" charset="0"/>
                <a:cs typeface="Arial" charset="0"/>
              </a:rPr>
              <a:t>Federal Grid Company of Unified Energy System</a:t>
            </a:r>
          </a:p>
          <a:p>
            <a:pPr marL="302381" indent="-302381" fontAlgn="base">
              <a:spcBef>
                <a:spcPct val="0"/>
              </a:spcBef>
              <a:spcAft>
                <a:spcPct val="0"/>
              </a:spcAft>
              <a:buFont typeface="Arial" panose="020B0604020202020204" pitchFamily="34" charset="0"/>
              <a:buChar char="•"/>
            </a:pPr>
            <a:r>
              <a:rPr lang="en-US" altLang="ru-RU" sz="1400" dirty="0" err="1">
                <a:solidFill>
                  <a:srgbClr val="000000"/>
                </a:solidFill>
                <a:ea typeface="Verdana" pitchFamily="34" charset="0"/>
                <a:cs typeface="Arial" charset="0"/>
              </a:rPr>
              <a:t>Rostec</a:t>
            </a:r>
            <a:r>
              <a:rPr lang="en-US" altLang="ru-RU" sz="1400" dirty="0">
                <a:solidFill>
                  <a:srgbClr val="000000"/>
                </a:solidFill>
                <a:ea typeface="Verdana" pitchFamily="34" charset="0"/>
                <a:cs typeface="Arial" charset="0"/>
              </a:rPr>
              <a:t> Corporation</a:t>
            </a:r>
            <a:r>
              <a:rPr lang="ru-RU" altLang="ru-RU" sz="1400" dirty="0">
                <a:solidFill>
                  <a:srgbClr val="000000"/>
                </a:solidFill>
                <a:ea typeface="Verdana" pitchFamily="34" charset="0"/>
                <a:cs typeface="Arial" charset="0"/>
              </a:rPr>
              <a:t> </a:t>
            </a:r>
          </a:p>
          <a:p>
            <a:pPr marL="302381" indent="-302381" fontAlgn="base">
              <a:spcBef>
                <a:spcPct val="0"/>
              </a:spcBef>
              <a:spcAft>
                <a:spcPct val="0"/>
              </a:spcAft>
              <a:buFont typeface="Arial" panose="020B0604020202020204" pitchFamily="34" charset="0"/>
              <a:buChar char="•"/>
            </a:pPr>
            <a:r>
              <a:rPr lang="en-US" altLang="ru-RU" sz="1400" dirty="0">
                <a:solidFill>
                  <a:srgbClr val="000000"/>
                </a:solidFill>
                <a:ea typeface="Verdana" pitchFamily="34" charset="0"/>
                <a:cs typeface="Arial" charset="0"/>
              </a:rPr>
              <a:t>Russian Railways</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Arial" panose="020B0604020202020204" pitchFamily="34" charset="0"/>
              <a:buChar char="•"/>
            </a:pPr>
            <a:r>
              <a:rPr lang="en-US" altLang="ru-RU" sz="1400" dirty="0">
                <a:solidFill>
                  <a:srgbClr val="000000"/>
                </a:solidFill>
                <a:ea typeface="Verdana" pitchFamily="34" charset="0"/>
                <a:cs typeface="Arial" charset="0"/>
              </a:rPr>
              <a:t>S.P. </a:t>
            </a:r>
            <a:r>
              <a:rPr lang="en-US" altLang="ru-RU" sz="1400" dirty="0" err="1">
                <a:solidFill>
                  <a:srgbClr val="000000"/>
                </a:solidFill>
                <a:ea typeface="Verdana" pitchFamily="34" charset="0"/>
                <a:cs typeface="Arial" charset="0"/>
              </a:rPr>
              <a:t>Korolev</a:t>
            </a:r>
            <a:r>
              <a:rPr lang="en-US" altLang="ru-RU" sz="1400" dirty="0">
                <a:solidFill>
                  <a:srgbClr val="000000"/>
                </a:solidFill>
                <a:ea typeface="Verdana" pitchFamily="34" charset="0"/>
                <a:cs typeface="Arial" charset="0"/>
              </a:rPr>
              <a:t> Rocket and Space Corporation </a:t>
            </a:r>
            <a:r>
              <a:rPr lang="en-US" altLang="ru-RU" sz="1400" dirty="0" err="1">
                <a:solidFill>
                  <a:srgbClr val="000000"/>
                </a:solidFill>
                <a:ea typeface="Verdana" pitchFamily="34" charset="0"/>
                <a:cs typeface="Arial" charset="0"/>
              </a:rPr>
              <a:t>Energia</a:t>
            </a:r>
            <a:r>
              <a:rPr lang="en-US" altLang="ru-RU" sz="1400" dirty="0">
                <a:solidFill>
                  <a:srgbClr val="000000"/>
                </a:solidFill>
                <a:ea typeface="Verdana" pitchFamily="34" charset="0"/>
                <a:cs typeface="Arial" charset="0"/>
              </a:rPr>
              <a:t> </a:t>
            </a:r>
            <a:endParaRPr lang="ru-RU" altLang="ru-RU" sz="1400" dirty="0">
              <a:solidFill>
                <a:srgbClr val="000000"/>
              </a:solidFill>
              <a:ea typeface="Verdana" pitchFamily="34" charset="0"/>
              <a:cs typeface="Arial" charset="0"/>
            </a:endParaRPr>
          </a:p>
          <a:p>
            <a:pPr marL="302381" indent="-302381" fontAlgn="base">
              <a:spcBef>
                <a:spcPct val="0"/>
              </a:spcBef>
              <a:spcAft>
                <a:spcPct val="0"/>
              </a:spcAft>
              <a:buFont typeface="Arial" panose="020B0604020202020204" pitchFamily="34" charset="0"/>
              <a:buChar char="•"/>
            </a:pPr>
            <a:r>
              <a:rPr lang="en-US" sz="1400" dirty="0">
                <a:solidFill>
                  <a:srgbClr val="000000"/>
                </a:solidFill>
                <a:ea typeface="Verdana" pitchFamily="34" charset="0"/>
                <a:cs typeface="Arial" charset="0"/>
              </a:rPr>
              <a:t>All-Russian Scientific Research Institute of Aviation Materials</a:t>
            </a:r>
          </a:p>
          <a:p>
            <a:pPr marL="302381" indent="-302381" fontAlgn="base">
              <a:spcBef>
                <a:spcPct val="0"/>
              </a:spcBef>
              <a:spcAft>
                <a:spcPct val="0"/>
              </a:spcAft>
              <a:buFont typeface="Arial" panose="020B0604020202020204" pitchFamily="34" charset="0"/>
              <a:buChar char="•"/>
            </a:pPr>
            <a:r>
              <a:rPr lang="en-US" sz="1400" dirty="0" smtClean="0">
                <a:solidFill>
                  <a:srgbClr val="000000"/>
                </a:solidFill>
                <a:ea typeface="Verdana" pitchFamily="34" charset="0"/>
                <a:cs typeface="Arial" charset="0"/>
              </a:rPr>
              <a:t>KAMAZ</a:t>
            </a:r>
            <a:endParaRPr lang="ru-RU" sz="1500" dirty="0" smtClean="0">
              <a:solidFill>
                <a:srgbClr val="000000"/>
              </a:solidFill>
              <a:ea typeface="Verdana" pitchFamily="34" charset="0"/>
              <a:cs typeface="Arial" charset="0"/>
            </a:endParaRPr>
          </a:p>
        </p:txBody>
      </p:sp>
      <p:pic>
        <p:nvPicPr>
          <p:cNvPr id="1026" name="Picture 2" descr="C:\Users\rector\Desktop\Роскосмос.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37925" y="3802262"/>
            <a:ext cx="933410" cy="5997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Картинки по запросу сургутнефтегаз">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20501" y="2302353"/>
            <a:ext cx="720215" cy="72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03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16" name="Прямоугольник 1"/>
          <p:cNvSpPr>
            <a:spLocks noChangeArrowheads="1"/>
          </p:cNvSpPr>
          <p:nvPr/>
        </p:nvSpPr>
        <p:spPr bwMode="auto">
          <a:xfrm>
            <a:off x="898639" y="1203598"/>
            <a:ext cx="5434363" cy="4373236"/>
          </a:xfrm>
          <a:prstGeom prst="rect">
            <a:avLst/>
          </a:prstGeom>
          <a:noFill/>
          <a:ln w="12700">
            <a:noFill/>
          </a:ln>
          <a:extLst/>
        </p:spPr>
        <p:style>
          <a:lnRef idx="2">
            <a:schemeClr val="accent1"/>
          </a:lnRef>
          <a:fillRef idx="1">
            <a:schemeClr val="lt1"/>
          </a:fillRef>
          <a:effectRef idx="0">
            <a:schemeClr val="accent1"/>
          </a:effectRef>
          <a:fontRef idx="minor">
            <a:schemeClr val="dk1"/>
          </a:fontRef>
        </p:style>
        <p:txBody>
          <a:bodyPr wrap="square" lIns="96762" tIns="48381" rIns="96762" bIns="48381">
            <a:spAutoFit/>
          </a:bodyPr>
          <a:lstStyle>
            <a:lvl1pPr marL="358775" indent="-358775" eaLnBrk="0" hangingPunct="0">
              <a:spcBef>
                <a:spcPct val="20000"/>
              </a:spcBef>
              <a:buChar char="•"/>
              <a:tabLst>
                <a:tab pos="179388" algn="l"/>
              </a:tabLst>
              <a:defRPr sz="2700">
                <a:solidFill>
                  <a:schemeClr val="tx1"/>
                </a:solidFill>
                <a:latin typeface="Arial" charset="0"/>
              </a:defRPr>
            </a:lvl1pPr>
            <a:lvl2pPr marL="742950" indent="-285750" eaLnBrk="0" hangingPunct="0">
              <a:spcBef>
                <a:spcPct val="20000"/>
              </a:spcBef>
              <a:buChar char="–"/>
              <a:tabLst>
                <a:tab pos="179388" algn="l"/>
              </a:tabLst>
              <a:defRPr sz="2400">
                <a:solidFill>
                  <a:schemeClr val="tx1"/>
                </a:solidFill>
                <a:latin typeface="Arial" charset="0"/>
              </a:defRPr>
            </a:lvl2pPr>
            <a:lvl3pPr marL="1143000" indent="-228600" eaLnBrk="0" hangingPunct="0">
              <a:spcBef>
                <a:spcPct val="20000"/>
              </a:spcBef>
              <a:buChar char="•"/>
              <a:tabLst>
                <a:tab pos="179388" algn="l"/>
              </a:tabLst>
              <a:defRPr sz="2000">
                <a:solidFill>
                  <a:schemeClr val="tx1"/>
                </a:solidFill>
                <a:latin typeface="Arial" charset="0"/>
              </a:defRPr>
            </a:lvl3pPr>
            <a:lvl4pPr marL="1600200" indent="-228600" eaLnBrk="0" hangingPunct="0">
              <a:spcBef>
                <a:spcPct val="20000"/>
              </a:spcBef>
              <a:buChar char="–"/>
              <a:tabLst>
                <a:tab pos="179388" algn="l"/>
              </a:tabLst>
              <a:defRPr sz="1700">
                <a:solidFill>
                  <a:schemeClr val="tx1"/>
                </a:solidFill>
                <a:latin typeface="Arial" charset="0"/>
              </a:defRPr>
            </a:lvl4pPr>
            <a:lvl5pPr marL="2057400" indent="-228600" eaLnBrk="0" hangingPunct="0">
              <a:spcBef>
                <a:spcPct val="20000"/>
              </a:spcBef>
              <a:buChar char="»"/>
              <a:tabLst>
                <a:tab pos="179388" algn="l"/>
              </a:tabLst>
              <a:defRPr sz="1700">
                <a:solidFill>
                  <a:schemeClr val="tx1"/>
                </a:solidFill>
                <a:latin typeface="Arial" charset="0"/>
              </a:defRPr>
            </a:lvl5pPr>
            <a:lvl6pPr marL="2514600" indent="-228600" eaLnBrk="0" fontAlgn="base" hangingPunct="0">
              <a:spcBef>
                <a:spcPct val="20000"/>
              </a:spcBef>
              <a:spcAft>
                <a:spcPct val="0"/>
              </a:spcAft>
              <a:buChar char="»"/>
              <a:tabLst>
                <a:tab pos="179388" algn="l"/>
              </a:tabLst>
              <a:defRPr sz="1700">
                <a:solidFill>
                  <a:schemeClr val="tx1"/>
                </a:solidFill>
                <a:latin typeface="Arial" charset="0"/>
              </a:defRPr>
            </a:lvl6pPr>
            <a:lvl7pPr marL="2971800" indent="-228600" eaLnBrk="0" fontAlgn="base" hangingPunct="0">
              <a:spcBef>
                <a:spcPct val="20000"/>
              </a:spcBef>
              <a:spcAft>
                <a:spcPct val="0"/>
              </a:spcAft>
              <a:buChar char="»"/>
              <a:tabLst>
                <a:tab pos="179388" algn="l"/>
              </a:tabLst>
              <a:defRPr sz="1700">
                <a:solidFill>
                  <a:schemeClr val="tx1"/>
                </a:solidFill>
                <a:latin typeface="Arial" charset="0"/>
              </a:defRPr>
            </a:lvl7pPr>
            <a:lvl8pPr marL="3429000" indent="-228600" eaLnBrk="0" fontAlgn="base" hangingPunct="0">
              <a:spcBef>
                <a:spcPct val="20000"/>
              </a:spcBef>
              <a:spcAft>
                <a:spcPct val="0"/>
              </a:spcAft>
              <a:buChar char="»"/>
              <a:tabLst>
                <a:tab pos="179388" algn="l"/>
              </a:tabLst>
              <a:defRPr sz="1700">
                <a:solidFill>
                  <a:schemeClr val="tx1"/>
                </a:solidFill>
                <a:latin typeface="Arial" charset="0"/>
              </a:defRPr>
            </a:lvl8pPr>
            <a:lvl9pPr marL="3886200" indent="-228600" eaLnBrk="0" fontAlgn="base" hangingPunct="0">
              <a:spcBef>
                <a:spcPct val="20000"/>
              </a:spcBef>
              <a:spcAft>
                <a:spcPct val="0"/>
              </a:spcAft>
              <a:buChar char="»"/>
              <a:tabLst>
                <a:tab pos="179388" algn="l"/>
              </a:tabLst>
              <a:defRPr sz="1700">
                <a:solidFill>
                  <a:schemeClr val="tx1"/>
                </a:solidFill>
                <a:latin typeface="Arial" charset="0"/>
              </a:defRPr>
            </a:lvl9pPr>
          </a:lstStyle>
          <a:p>
            <a:pPr eaLnBrk="1" fontAlgn="base" hangingPunct="1">
              <a:spcBef>
                <a:spcPct val="0"/>
              </a:spcBef>
              <a:spcAft>
                <a:spcPts val="1000"/>
              </a:spcAft>
              <a:buClr>
                <a:srgbClr val="000000"/>
              </a:buClr>
              <a:buFont typeface="Wingdings" panose="05000000000000000000" pitchFamily="2" charset="2"/>
              <a:buChar char="§"/>
            </a:pPr>
            <a:r>
              <a:rPr lang="en-US" altLang="ru-RU" sz="1600" dirty="0" smtClean="0">
                <a:solidFill>
                  <a:srgbClr val="000000"/>
                </a:solidFill>
                <a:ea typeface="Verdana" pitchFamily="34" charset="0"/>
                <a:cs typeface="Arial" charset="0"/>
              </a:rPr>
              <a:t>TPU is a member of </a:t>
            </a:r>
            <a:r>
              <a:rPr lang="ru-RU" altLang="ru-RU" sz="1600" b="1" dirty="0" smtClean="0">
                <a:solidFill>
                  <a:srgbClr val="60A82A"/>
                </a:solidFill>
                <a:ea typeface="Verdana" pitchFamily="34" charset="0"/>
                <a:cs typeface="Arial" charset="0"/>
              </a:rPr>
              <a:t>9</a:t>
            </a:r>
            <a:r>
              <a:rPr lang="ru-RU" altLang="ru-RU" sz="1600" b="1" dirty="0" smtClean="0">
                <a:solidFill>
                  <a:srgbClr val="000000"/>
                </a:solidFill>
                <a:ea typeface="Verdana" pitchFamily="34" charset="0"/>
                <a:cs typeface="Arial" charset="0"/>
              </a:rPr>
              <a:t> </a:t>
            </a:r>
            <a:r>
              <a:rPr lang="en-US" altLang="ru-RU" sz="1600" dirty="0" smtClean="0">
                <a:solidFill>
                  <a:srgbClr val="000000"/>
                </a:solidFill>
                <a:ea typeface="Verdana" pitchFamily="34" charset="0"/>
                <a:cs typeface="Arial" charset="0"/>
              </a:rPr>
              <a:t>international associations and consortiums</a:t>
            </a:r>
            <a:r>
              <a:rPr lang="ru-RU" altLang="ru-RU" sz="1600" dirty="0" smtClean="0">
                <a:solidFill>
                  <a:srgbClr val="000000"/>
                </a:solidFill>
                <a:ea typeface="Verdana" pitchFamily="34" charset="0"/>
                <a:cs typeface="Arial" charset="0"/>
              </a:rPr>
              <a:t>, </a:t>
            </a:r>
            <a:r>
              <a:rPr lang="en-US" altLang="ru-RU" sz="1600" dirty="0" smtClean="0">
                <a:solidFill>
                  <a:srgbClr val="000000"/>
                </a:solidFill>
                <a:ea typeface="Verdana" pitchFamily="34" charset="0"/>
                <a:cs typeface="Arial" charset="0"/>
              </a:rPr>
              <a:t>including </a:t>
            </a:r>
            <a:r>
              <a:rPr lang="ru-RU" altLang="ru-RU" sz="1600" b="1" dirty="0" smtClean="0">
                <a:solidFill>
                  <a:srgbClr val="000000"/>
                </a:solidFill>
                <a:ea typeface="Verdana" pitchFamily="34" charset="0"/>
                <a:cs typeface="Arial" charset="0"/>
              </a:rPr>
              <a:t>CESAER </a:t>
            </a:r>
            <a:r>
              <a:rPr lang="ru-RU" altLang="ru-RU" sz="1600" dirty="0" smtClean="0">
                <a:solidFill>
                  <a:srgbClr val="000000"/>
                </a:solidFill>
                <a:ea typeface="Verdana" pitchFamily="34" charset="0"/>
                <a:cs typeface="Arial" charset="0"/>
              </a:rPr>
              <a:t>(</a:t>
            </a:r>
            <a:r>
              <a:rPr lang="en-US" sz="1600" dirty="0"/>
              <a:t>Conference of European Schools for Advanced Engineering Education and Research</a:t>
            </a:r>
            <a:r>
              <a:rPr lang="ru-RU" altLang="ru-RU" sz="1600" dirty="0" smtClean="0">
                <a:solidFill>
                  <a:srgbClr val="000000"/>
                </a:solidFill>
                <a:ea typeface="Verdana" pitchFamily="34" charset="0"/>
                <a:cs typeface="Arial" charset="0"/>
              </a:rPr>
              <a:t>)</a:t>
            </a:r>
            <a:r>
              <a:rPr lang="ru-RU" altLang="ru-RU" sz="1600" b="1" dirty="0" smtClean="0">
                <a:solidFill>
                  <a:srgbClr val="000000"/>
                </a:solidFill>
                <a:ea typeface="Verdana" pitchFamily="34" charset="0"/>
                <a:cs typeface="Arial" charset="0"/>
              </a:rPr>
              <a:t>, </a:t>
            </a:r>
            <a:r>
              <a:rPr lang="ru-RU" altLang="ru-RU" sz="1600" b="1" dirty="0">
                <a:solidFill>
                  <a:srgbClr val="000000"/>
                </a:solidFill>
                <a:ea typeface="Verdana" pitchFamily="34" charset="0"/>
                <a:cs typeface="Arial" charset="0"/>
              </a:rPr>
              <a:t>CLUSTER </a:t>
            </a:r>
            <a:r>
              <a:rPr lang="ru-RU" altLang="ru-RU" sz="1600" dirty="0" smtClean="0">
                <a:solidFill>
                  <a:srgbClr val="000000"/>
                </a:solidFill>
                <a:ea typeface="Verdana" pitchFamily="34" charset="0"/>
                <a:cs typeface="Arial" charset="0"/>
              </a:rPr>
              <a:t>(</a:t>
            </a:r>
            <a:r>
              <a:rPr lang="en-US" sz="1600" dirty="0"/>
              <a:t>Consortium of Leading European and Asian Technical Universities</a:t>
            </a:r>
            <a:r>
              <a:rPr lang="ru-RU" altLang="ru-RU" sz="1600" dirty="0" smtClean="0">
                <a:solidFill>
                  <a:srgbClr val="000000"/>
                </a:solidFill>
                <a:ea typeface="Verdana" pitchFamily="34" charset="0"/>
                <a:cs typeface="Arial" charset="0"/>
              </a:rPr>
              <a:t>)</a:t>
            </a:r>
          </a:p>
          <a:p>
            <a:pPr eaLnBrk="1" fontAlgn="base" hangingPunct="1">
              <a:spcBef>
                <a:spcPct val="0"/>
              </a:spcBef>
              <a:spcAft>
                <a:spcPts val="1000"/>
              </a:spcAft>
              <a:buClr>
                <a:srgbClr val="00000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TPU is a participant of the </a:t>
            </a:r>
            <a:r>
              <a:rPr lang="en-US" sz="1600" b="1" dirty="0"/>
              <a:t>BRICS </a:t>
            </a:r>
            <a:r>
              <a:rPr lang="en-US" sz="1600" b="1" dirty="0">
                <a:solidFill>
                  <a:srgbClr val="60A82A"/>
                </a:solidFill>
                <a:ea typeface="Verdana" pitchFamily="34" charset="0"/>
                <a:cs typeface="Arial" charset="0"/>
              </a:rPr>
              <a:t>Network University</a:t>
            </a:r>
            <a:endParaRPr lang="ru-RU" sz="1600" b="1" dirty="0">
              <a:solidFill>
                <a:srgbClr val="60A82A"/>
              </a:solidFill>
              <a:ea typeface="Verdana" pitchFamily="34" charset="0"/>
              <a:cs typeface="Arial" charset="0"/>
            </a:endParaRPr>
          </a:p>
          <a:p>
            <a:pPr eaLnBrk="1" fontAlgn="base" hangingPunct="1">
              <a:spcBef>
                <a:spcPct val="0"/>
              </a:spcBef>
              <a:spcAft>
                <a:spcPts val="1000"/>
              </a:spcAft>
              <a:buClr>
                <a:srgbClr val="000000"/>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Sino-Russian Think Tank in the framework of One Belt and One Road Initiative established at TPU jointly with the Chinese Academy of Science and Technology for Development (CASTED)</a:t>
            </a:r>
            <a:r>
              <a:rPr lang="en-US" sz="1600" dirty="0" smtClean="0"/>
              <a:t>. Its </a:t>
            </a:r>
            <a:r>
              <a:rPr lang="en-US" sz="1600" dirty="0"/>
              <a:t>strategic goal is to assess the social and economic impact of engineering </a:t>
            </a:r>
            <a:r>
              <a:rPr lang="en-US" sz="1600" dirty="0" smtClean="0"/>
              <a:t>solutions</a:t>
            </a:r>
            <a:endParaRPr lang="ru-RU" altLang="ru-RU" sz="1600" dirty="0" smtClean="0">
              <a:solidFill>
                <a:srgbClr val="000000"/>
              </a:solidFill>
              <a:ea typeface="Verdana" pitchFamily="34" charset="0"/>
              <a:cs typeface="Arial" charset="0"/>
            </a:endParaRPr>
          </a:p>
          <a:p>
            <a:pPr marL="0" indent="0" eaLnBrk="1" fontAlgn="base" hangingPunct="1">
              <a:spcBef>
                <a:spcPct val="0"/>
              </a:spcBef>
              <a:spcAft>
                <a:spcPts val="1270"/>
              </a:spcAft>
              <a:buClr>
                <a:srgbClr val="000000"/>
              </a:buClr>
              <a:buNone/>
            </a:pPr>
            <a:endParaRPr lang="ru-RU" altLang="ru-RU" sz="1600" dirty="0" smtClean="0">
              <a:solidFill>
                <a:srgbClr val="000000"/>
              </a:solidFill>
              <a:ea typeface="Verdana" pitchFamily="34" charset="0"/>
              <a:cs typeface="Arial" charset="0"/>
            </a:endParaRPr>
          </a:p>
          <a:p>
            <a:pPr eaLnBrk="1" fontAlgn="base" hangingPunct="1">
              <a:spcBef>
                <a:spcPct val="0"/>
              </a:spcBef>
              <a:spcAft>
                <a:spcPts val="1270"/>
              </a:spcAft>
              <a:buClr>
                <a:srgbClr val="000000"/>
              </a:buClr>
            </a:pPr>
            <a:endParaRPr lang="ru-RU" altLang="ru-RU" sz="1800" dirty="0">
              <a:solidFill>
                <a:srgbClr val="000000"/>
              </a:solidFill>
              <a:ea typeface="Verdana" pitchFamily="34" charset="0"/>
              <a:cs typeface="Arial" charset="0"/>
            </a:endParaRPr>
          </a:p>
        </p:txBody>
      </p:sp>
      <p:sp>
        <p:nvSpPr>
          <p:cNvPr id="18" name="Rectangle 5"/>
          <p:cNvSpPr>
            <a:spLocks noChangeArrowheads="1"/>
          </p:cNvSpPr>
          <p:nvPr/>
        </p:nvSpPr>
        <p:spPr bwMode="auto">
          <a:xfrm>
            <a:off x="8687052" y="4629490"/>
            <a:ext cx="456948" cy="514014"/>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62" tIns="48381" rIns="96762" bIns="48381" anchor="ctr"/>
          <a:lstStyle>
            <a:lvl1pPr defTabSz="771525" eaLnBrk="0" hangingPunct="0">
              <a:spcBef>
                <a:spcPct val="20000"/>
              </a:spcBef>
              <a:buChar char="•"/>
              <a:defRPr sz="2700">
                <a:solidFill>
                  <a:schemeClr val="tx1"/>
                </a:solidFill>
                <a:latin typeface="Arial" charset="0"/>
              </a:defRPr>
            </a:lvl1pPr>
            <a:lvl2pPr marL="742950" indent="-285750" defTabSz="771525" eaLnBrk="0" hangingPunct="0">
              <a:spcBef>
                <a:spcPct val="20000"/>
              </a:spcBef>
              <a:buChar char="–"/>
              <a:defRPr sz="2400">
                <a:solidFill>
                  <a:schemeClr val="tx1"/>
                </a:solidFill>
                <a:latin typeface="Arial" charset="0"/>
              </a:defRPr>
            </a:lvl2pPr>
            <a:lvl3pPr marL="1143000" indent="-228600" defTabSz="771525" eaLnBrk="0" hangingPunct="0">
              <a:spcBef>
                <a:spcPct val="20000"/>
              </a:spcBef>
              <a:buChar char="•"/>
              <a:defRPr sz="2000">
                <a:solidFill>
                  <a:schemeClr val="tx1"/>
                </a:solidFill>
                <a:latin typeface="Arial" charset="0"/>
              </a:defRPr>
            </a:lvl3pPr>
            <a:lvl4pPr marL="1600200" indent="-228600" defTabSz="771525" eaLnBrk="0" hangingPunct="0">
              <a:spcBef>
                <a:spcPct val="20000"/>
              </a:spcBef>
              <a:buChar char="–"/>
              <a:defRPr sz="1700">
                <a:solidFill>
                  <a:schemeClr val="tx1"/>
                </a:solidFill>
                <a:latin typeface="Arial" charset="0"/>
              </a:defRPr>
            </a:lvl4pPr>
            <a:lvl5pPr marL="2057400" indent="-228600" defTabSz="771525" eaLnBrk="0" hangingPunct="0">
              <a:spcBef>
                <a:spcPct val="20000"/>
              </a:spcBef>
              <a:buChar char="»"/>
              <a:defRPr sz="1700">
                <a:solidFill>
                  <a:schemeClr val="tx1"/>
                </a:solidFill>
                <a:latin typeface="Arial" charset="0"/>
              </a:defRPr>
            </a:lvl5pPr>
            <a:lvl6pPr marL="2514600" indent="-228600" defTabSz="771525" eaLnBrk="0" fontAlgn="base" hangingPunct="0">
              <a:spcBef>
                <a:spcPct val="20000"/>
              </a:spcBef>
              <a:spcAft>
                <a:spcPct val="0"/>
              </a:spcAft>
              <a:buChar char="»"/>
              <a:defRPr sz="1700">
                <a:solidFill>
                  <a:schemeClr val="tx1"/>
                </a:solidFill>
                <a:latin typeface="Arial" charset="0"/>
              </a:defRPr>
            </a:lvl6pPr>
            <a:lvl7pPr marL="2971800" indent="-228600" defTabSz="771525" eaLnBrk="0" fontAlgn="base" hangingPunct="0">
              <a:spcBef>
                <a:spcPct val="20000"/>
              </a:spcBef>
              <a:spcAft>
                <a:spcPct val="0"/>
              </a:spcAft>
              <a:buChar char="»"/>
              <a:defRPr sz="1700">
                <a:solidFill>
                  <a:schemeClr val="tx1"/>
                </a:solidFill>
                <a:latin typeface="Arial" charset="0"/>
              </a:defRPr>
            </a:lvl7pPr>
            <a:lvl8pPr marL="3429000" indent="-228600" defTabSz="771525" eaLnBrk="0" fontAlgn="base" hangingPunct="0">
              <a:spcBef>
                <a:spcPct val="20000"/>
              </a:spcBef>
              <a:spcAft>
                <a:spcPct val="0"/>
              </a:spcAft>
              <a:buChar char="»"/>
              <a:defRPr sz="1700">
                <a:solidFill>
                  <a:schemeClr val="tx1"/>
                </a:solidFill>
                <a:latin typeface="Arial" charset="0"/>
              </a:defRPr>
            </a:lvl8pPr>
            <a:lvl9pPr marL="3886200" indent="-228600" defTabSz="771525" eaLnBrk="0" fontAlgn="base" hangingPunct="0">
              <a:spcBef>
                <a:spcPct val="20000"/>
              </a:spcBef>
              <a:spcAft>
                <a:spcPct val="0"/>
              </a:spcAft>
              <a:buChar char="»"/>
              <a:defRPr sz="1700">
                <a:solidFill>
                  <a:schemeClr val="tx1"/>
                </a:solidFill>
                <a:latin typeface="Arial" charset="0"/>
              </a:defRPr>
            </a:lvl9pPr>
          </a:lstStyle>
          <a:p>
            <a:pPr algn="ctr" eaLnBrk="1" fontAlgn="base" hangingPunct="1">
              <a:spcBef>
                <a:spcPct val="0"/>
              </a:spcBef>
              <a:spcAft>
                <a:spcPct val="0"/>
              </a:spcAft>
              <a:buFontTx/>
              <a:buNone/>
            </a:pPr>
            <a:r>
              <a:rPr lang="en-US" altLang="ru-RU" sz="1200" dirty="0" smtClean="0">
                <a:solidFill>
                  <a:srgbClr val="000000"/>
                </a:solidFill>
                <a:latin typeface="Calibri" panose="020F0502020204030204" pitchFamily="34" charset="0"/>
              </a:rPr>
              <a:t>2</a:t>
            </a:r>
            <a:r>
              <a:rPr lang="ru-RU" altLang="ru-RU" sz="1200" dirty="0" smtClean="0">
                <a:solidFill>
                  <a:srgbClr val="000000"/>
                </a:solidFill>
                <a:latin typeface="Calibri" panose="020F0502020204030204" pitchFamily="34" charset="0"/>
              </a:rPr>
              <a:t>4</a:t>
            </a:r>
            <a:endParaRPr lang="ru-RU" altLang="ru-RU" sz="1200" dirty="0">
              <a:solidFill>
                <a:srgbClr val="000000"/>
              </a:solidFill>
              <a:latin typeface="Calibri" panose="020F0502020204030204" pitchFamily="34" charset="0"/>
            </a:endParaRPr>
          </a:p>
        </p:txBody>
      </p:sp>
      <p:sp>
        <p:nvSpPr>
          <p:cNvPr id="22" name="TextBox 21"/>
          <p:cNvSpPr txBox="1"/>
          <p:nvPr/>
        </p:nvSpPr>
        <p:spPr>
          <a:xfrm>
            <a:off x="3347864" y="362381"/>
            <a:ext cx="5711607" cy="365934"/>
          </a:xfrm>
          <a:prstGeom prst="rect">
            <a:avLst/>
          </a:prstGeom>
          <a:noFill/>
        </p:spPr>
        <p:txBody>
          <a:bodyPr wrap="square" lIns="91440" tIns="45720" rIns="91440" bIns="45720" rtlCol="0">
            <a:spAutoFit/>
          </a:bodyPr>
          <a:lstStyle/>
          <a:p>
            <a:pPr>
              <a:lnSpc>
                <a:spcPts val="2000"/>
              </a:lnSpc>
            </a:pPr>
            <a:r>
              <a:rPr lang="en-US" sz="2400" b="1" dirty="0" smtClean="0">
                <a:solidFill>
                  <a:srgbClr val="69BA2E"/>
                </a:solidFill>
                <a:latin typeface="Calibri" panose="020F0502020204030204" pitchFamily="34" charset="0"/>
                <a:ea typeface="Verdana" panose="020B0604030504040204" pitchFamily="34" charset="0"/>
                <a:cs typeface="Verdana" panose="020B0604030504040204" pitchFamily="34" charset="0"/>
              </a:rPr>
              <a:t>International Recognition</a:t>
            </a:r>
            <a:endParaRPr lang="ru-RU" sz="2400" b="1" dirty="0">
              <a:solidFill>
                <a:srgbClr val="69BA2E"/>
              </a:solidFill>
              <a:latin typeface="Calibri" panose="020F0502020204030204" pitchFamily="34" charset="0"/>
              <a:ea typeface="Verdana" panose="020B0604030504040204" pitchFamily="34" charset="0"/>
              <a:cs typeface="Verdana" panose="020B0604030504040204" pitchFamily="34" charset="0"/>
            </a:endParaRPr>
          </a:p>
        </p:txBody>
      </p:sp>
      <p:pic>
        <p:nvPicPr>
          <p:cNvPr id="35" name="Picture 4" descr="https://storage.tpu.ru/tpu/2016/12/13/gPljlk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626" b="19480"/>
          <a:stretch/>
        </p:blipFill>
        <p:spPr bwMode="auto">
          <a:xfrm>
            <a:off x="6884581" y="2408352"/>
            <a:ext cx="2030945" cy="722248"/>
          </a:xfrm>
          <a:prstGeom prst="rect">
            <a:avLst/>
          </a:prstGeom>
          <a:noFill/>
          <a:extLst>
            <a:ext uri="{909E8E84-426E-40DD-AFC4-6F175D3DCCD1}">
              <a14:hiddenFill xmlns:a14="http://schemas.microsoft.com/office/drawing/2010/main">
                <a:solidFill>
                  <a:srgbClr val="FFFFFF"/>
                </a:solidFill>
              </a14:hiddenFill>
            </a:ext>
          </a:extLst>
        </p:spPr>
      </p:pic>
      <p:pic>
        <p:nvPicPr>
          <p:cNvPr id="36" name="Рисунок 35"/>
          <p:cNvPicPr>
            <a:picLocks noChangeAspect="1"/>
          </p:cNvPicPr>
          <p:nvPr/>
        </p:nvPicPr>
        <p:blipFill rotWithShape="1">
          <a:blip r:embed="rId5">
            <a:extLst>
              <a:ext uri="{28A0092B-C50C-407E-A947-70E740481C1C}">
                <a14:useLocalDpi xmlns:a14="http://schemas.microsoft.com/office/drawing/2010/main" val="0"/>
              </a:ext>
            </a:extLst>
          </a:blip>
          <a:srcRect t="27891" b="22665"/>
          <a:stretch/>
        </p:blipFill>
        <p:spPr>
          <a:xfrm>
            <a:off x="6717667" y="1491630"/>
            <a:ext cx="2177759" cy="775283"/>
          </a:xfrm>
          <a:prstGeom prst="rect">
            <a:avLst/>
          </a:prstGeom>
        </p:spPr>
      </p:pic>
      <p:pic>
        <p:nvPicPr>
          <p:cNvPr id="19" name="Picture 2" descr="&amp;Kcy;&amp;acy;&amp;rcy;&amp;tcy;&amp;icy;&amp;ncy;&amp;kcy;&amp;icy; &amp;pcy;&amp;ocy; &amp;zcy;&amp;acy;&amp;pcy;&amp;rcy;&amp;ocy;&amp;scy;&amp;ucy; &amp;scy;&amp;iecy;&amp;tcy;&amp;iecy;&amp;vcy;&amp;ocy;&amp;jcy; &amp;ucy;&amp;ncy;&amp;icy;&amp;vcy;&amp;iecy;&amp;rcy;&amp;scy;&amp;icy;&amp;tcy;&amp;iecy;&amp;tcy; &amp;bcy;&amp;rcy;&amp;icy;&amp;kcy;&amp;sc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617" y="3507854"/>
            <a:ext cx="1898871" cy="82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03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16" name="Прямоугольник 1"/>
          <p:cNvSpPr>
            <a:spLocks noChangeArrowheads="1"/>
          </p:cNvSpPr>
          <p:nvPr/>
        </p:nvSpPr>
        <p:spPr bwMode="auto">
          <a:xfrm>
            <a:off x="755576" y="1059582"/>
            <a:ext cx="8380303" cy="374706"/>
          </a:xfrm>
          <a:prstGeom prst="rect">
            <a:avLst/>
          </a:prstGeom>
          <a:noFill/>
          <a:ln w="12700">
            <a:noFill/>
          </a:ln>
          <a:extLst/>
        </p:spPr>
        <p:style>
          <a:lnRef idx="2">
            <a:schemeClr val="accent1"/>
          </a:lnRef>
          <a:fillRef idx="1">
            <a:schemeClr val="lt1"/>
          </a:fillRef>
          <a:effectRef idx="0">
            <a:schemeClr val="accent1"/>
          </a:effectRef>
          <a:fontRef idx="minor">
            <a:schemeClr val="dk1"/>
          </a:fontRef>
        </p:style>
        <p:txBody>
          <a:bodyPr wrap="square" lIns="96762" tIns="48381" rIns="96762" bIns="48381">
            <a:spAutoFit/>
          </a:bodyPr>
          <a:lstStyle>
            <a:lvl1pPr marL="358775" indent="-358775" eaLnBrk="0" hangingPunct="0">
              <a:spcBef>
                <a:spcPct val="20000"/>
              </a:spcBef>
              <a:buChar char="•"/>
              <a:tabLst>
                <a:tab pos="179388" algn="l"/>
              </a:tabLst>
              <a:defRPr sz="2700">
                <a:solidFill>
                  <a:schemeClr val="tx1"/>
                </a:solidFill>
                <a:latin typeface="Arial" charset="0"/>
              </a:defRPr>
            </a:lvl1pPr>
            <a:lvl2pPr marL="742950" indent="-285750" eaLnBrk="0" hangingPunct="0">
              <a:spcBef>
                <a:spcPct val="20000"/>
              </a:spcBef>
              <a:buChar char="–"/>
              <a:tabLst>
                <a:tab pos="179388" algn="l"/>
              </a:tabLst>
              <a:defRPr sz="2400">
                <a:solidFill>
                  <a:schemeClr val="tx1"/>
                </a:solidFill>
                <a:latin typeface="Arial" charset="0"/>
              </a:defRPr>
            </a:lvl2pPr>
            <a:lvl3pPr marL="1143000" indent="-228600" eaLnBrk="0" hangingPunct="0">
              <a:spcBef>
                <a:spcPct val="20000"/>
              </a:spcBef>
              <a:buChar char="•"/>
              <a:tabLst>
                <a:tab pos="179388" algn="l"/>
              </a:tabLst>
              <a:defRPr sz="2000">
                <a:solidFill>
                  <a:schemeClr val="tx1"/>
                </a:solidFill>
                <a:latin typeface="Arial" charset="0"/>
              </a:defRPr>
            </a:lvl3pPr>
            <a:lvl4pPr marL="1600200" indent="-228600" eaLnBrk="0" hangingPunct="0">
              <a:spcBef>
                <a:spcPct val="20000"/>
              </a:spcBef>
              <a:buChar char="–"/>
              <a:tabLst>
                <a:tab pos="179388" algn="l"/>
              </a:tabLst>
              <a:defRPr sz="1700">
                <a:solidFill>
                  <a:schemeClr val="tx1"/>
                </a:solidFill>
                <a:latin typeface="Arial" charset="0"/>
              </a:defRPr>
            </a:lvl4pPr>
            <a:lvl5pPr marL="2057400" indent="-228600" eaLnBrk="0" hangingPunct="0">
              <a:spcBef>
                <a:spcPct val="20000"/>
              </a:spcBef>
              <a:buChar char="»"/>
              <a:tabLst>
                <a:tab pos="179388" algn="l"/>
              </a:tabLst>
              <a:defRPr sz="1700">
                <a:solidFill>
                  <a:schemeClr val="tx1"/>
                </a:solidFill>
                <a:latin typeface="Arial" charset="0"/>
              </a:defRPr>
            </a:lvl5pPr>
            <a:lvl6pPr marL="2514600" indent="-228600" eaLnBrk="0" fontAlgn="base" hangingPunct="0">
              <a:spcBef>
                <a:spcPct val="20000"/>
              </a:spcBef>
              <a:spcAft>
                <a:spcPct val="0"/>
              </a:spcAft>
              <a:buChar char="»"/>
              <a:tabLst>
                <a:tab pos="179388" algn="l"/>
              </a:tabLst>
              <a:defRPr sz="1700">
                <a:solidFill>
                  <a:schemeClr val="tx1"/>
                </a:solidFill>
                <a:latin typeface="Arial" charset="0"/>
              </a:defRPr>
            </a:lvl6pPr>
            <a:lvl7pPr marL="2971800" indent="-228600" eaLnBrk="0" fontAlgn="base" hangingPunct="0">
              <a:spcBef>
                <a:spcPct val="20000"/>
              </a:spcBef>
              <a:spcAft>
                <a:spcPct val="0"/>
              </a:spcAft>
              <a:buChar char="»"/>
              <a:tabLst>
                <a:tab pos="179388" algn="l"/>
              </a:tabLst>
              <a:defRPr sz="1700">
                <a:solidFill>
                  <a:schemeClr val="tx1"/>
                </a:solidFill>
                <a:latin typeface="Arial" charset="0"/>
              </a:defRPr>
            </a:lvl7pPr>
            <a:lvl8pPr marL="3429000" indent="-228600" eaLnBrk="0" fontAlgn="base" hangingPunct="0">
              <a:spcBef>
                <a:spcPct val="20000"/>
              </a:spcBef>
              <a:spcAft>
                <a:spcPct val="0"/>
              </a:spcAft>
              <a:buChar char="»"/>
              <a:tabLst>
                <a:tab pos="179388" algn="l"/>
              </a:tabLst>
              <a:defRPr sz="1700">
                <a:solidFill>
                  <a:schemeClr val="tx1"/>
                </a:solidFill>
                <a:latin typeface="Arial" charset="0"/>
              </a:defRPr>
            </a:lvl8pPr>
            <a:lvl9pPr marL="3886200" indent="-228600" eaLnBrk="0" fontAlgn="base" hangingPunct="0">
              <a:spcBef>
                <a:spcPct val="20000"/>
              </a:spcBef>
              <a:spcAft>
                <a:spcPct val="0"/>
              </a:spcAft>
              <a:buChar char="»"/>
              <a:tabLst>
                <a:tab pos="179388" algn="l"/>
              </a:tabLst>
              <a:defRPr sz="1700">
                <a:solidFill>
                  <a:schemeClr val="tx1"/>
                </a:solidFill>
                <a:latin typeface="Arial" charset="0"/>
              </a:defRPr>
            </a:lvl9pPr>
          </a:lstStyle>
          <a:p>
            <a:pPr eaLnBrk="1" fontAlgn="base" hangingPunct="1">
              <a:spcBef>
                <a:spcPct val="0"/>
              </a:spcBef>
              <a:spcAft>
                <a:spcPts val="1000"/>
              </a:spcAft>
              <a:buClr>
                <a:srgbClr val="000000"/>
              </a:buClr>
              <a:buFont typeface="Wingdings" panose="05000000000000000000" pitchFamily="2" charset="2"/>
              <a:buChar char="§"/>
            </a:pPr>
            <a:r>
              <a:rPr lang="en-US" altLang="ru-RU" sz="1800" dirty="0">
                <a:solidFill>
                  <a:srgbClr val="000000"/>
                </a:solidFill>
                <a:ea typeface="Verdana" pitchFamily="34" charset="0"/>
                <a:cs typeface="Arial" charset="0"/>
              </a:rPr>
              <a:t>Research centers of world corporations-partners of TPU</a:t>
            </a:r>
            <a:r>
              <a:rPr lang="ru-RU" altLang="ru-RU" sz="1800" dirty="0">
                <a:solidFill>
                  <a:srgbClr val="000000"/>
                </a:solidFill>
                <a:ea typeface="Verdana" pitchFamily="34" charset="0"/>
                <a:cs typeface="Arial" charset="0"/>
              </a:rPr>
              <a:t>:</a:t>
            </a:r>
          </a:p>
        </p:txBody>
      </p:sp>
      <p:sp>
        <p:nvSpPr>
          <p:cNvPr id="18" name="Rectangle 5"/>
          <p:cNvSpPr>
            <a:spLocks noChangeArrowheads="1"/>
          </p:cNvSpPr>
          <p:nvPr/>
        </p:nvSpPr>
        <p:spPr bwMode="auto">
          <a:xfrm>
            <a:off x="8687052" y="4629490"/>
            <a:ext cx="456948" cy="514014"/>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762" tIns="48381" rIns="96762" bIns="48381" anchor="ctr"/>
          <a:lstStyle>
            <a:lvl1pPr defTabSz="771525" eaLnBrk="0" hangingPunct="0">
              <a:spcBef>
                <a:spcPct val="20000"/>
              </a:spcBef>
              <a:buChar char="•"/>
              <a:defRPr sz="2700">
                <a:solidFill>
                  <a:schemeClr val="tx1"/>
                </a:solidFill>
                <a:latin typeface="Arial" charset="0"/>
              </a:defRPr>
            </a:lvl1pPr>
            <a:lvl2pPr marL="742950" indent="-285750" defTabSz="771525" eaLnBrk="0" hangingPunct="0">
              <a:spcBef>
                <a:spcPct val="20000"/>
              </a:spcBef>
              <a:buChar char="–"/>
              <a:defRPr sz="2400">
                <a:solidFill>
                  <a:schemeClr val="tx1"/>
                </a:solidFill>
                <a:latin typeface="Arial" charset="0"/>
              </a:defRPr>
            </a:lvl2pPr>
            <a:lvl3pPr marL="1143000" indent="-228600" defTabSz="771525" eaLnBrk="0" hangingPunct="0">
              <a:spcBef>
                <a:spcPct val="20000"/>
              </a:spcBef>
              <a:buChar char="•"/>
              <a:defRPr sz="2000">
                <a:solidFill>
                  <a:schemeClr val="tx1"/>
                </a:solidFill>
                <a:latin typeface="Arial" charset="0"/>
              </a:defRPr>
            </a:lvl3pPr>
            <a:lvl4pPr marL="1600200" indent="-228600" defTabSz="771525" eaLnBrk="0" hangingPunct="0">
              <a:spcBef>
                <a:spcPct val="20000"/>
              </a:spcBef>
              <a:buChar char="–"/>
              <a:defRPr sz="1700">
                <a:solidFill>
                  <a:schemeClr val="tx1"/>
                </a:solidFill>
                <a:latin typeface="Arial" charset="0"/>
              </a:defRPr>
            </a:lvl4pPr>
            <a:lvl5pPr marL="2057400" indent="-228600" defTabSz="771525" eaLnBrk="0" hangingPunct="0">
              <a:spcBef>
                <a:spcPct val="20000"/>
              </a:spcBef>
              <a:buChar char="»"/>
              <a:defRPr sz="1700">
                <a:solidFill>
                  <a:schemeClr val="tx1"/>
                </a:solidFill>
                <a:latin typeface="Arial" charset="0"/>
              </a:defRPr>
            </a:lvl5pPr>
            <a:lvl6pPr marL="2514600" indent="-228600" defTabSz="771525" eaLnBrk="0" fontAlgn="base" hangingPunct="0">
              <a:spcBef>
                <a:spcPct val="20000"/>
              </a:spcBef>
              <a:spcAft>
                <a:spcPct val="0"/>
              </a:spcAft>
              <a:buChar char="»"/>
              <a:defRPr sz="1700">
                <a:solidFill>
                  <a:schemeClr val="tx1"/>
                </a:solidFill>
                <a:latin typeface="Arial" charset="0"/>
              </a:defRPr>
            </a:lvl6pPr>
            <a:lvl7pPr marL="2971800" indent="-228600" defTabSz="771525" eaLnBrk="0" fontAlgn="base" hangingPunct="0">
              <a:spcBef>
                <a:spcPct val="20000"/>
              </a:spcBef>
              <a:spcAft>
                <a:spcPct val="0"/>
              </a:spcAft>
              <a:buChar char="»"/>
              <a:defRPr sz="1700">
                <a:solidFill>
                  <a:schemeClr val="tx1"/>
                </a:solidFill>
                <a:latin typeface="Arial" charset="0"/>
              </a:defRPr>
            </a:lvl7pPr>
            <a:lvl8pPr marL="3429000" indent="-228600" defTabSz="771525" eaLnBrk="0" fontAlgn="base" hangingPunct="0">
              <a:spcBef>
                <a:spcPct val="20000"/>
              </a:spcBef>
              <a:spcAft>
                <a:spcPct val="0"/>
              </a:spcAft>
              <a:buChar char="»"/>
              <a:defRPr sz="1700">
                <a:solidFill>
                  <a:schemeClr val="tx1"/>
                </a:solidFill>
                <a:latin typeface="Arial" charset="0"/>
              </a:defRPr>
            </a:lvl8pPr>
            <a:lvl9pPr marL="3886200" indent="-228600" defTabSz="771525" eaLnBrk="0" fontAlgn="base" hangingPunct="0">
              <a:spcBef>
                <a:spcPct val="20000"/>
              </a:spcBef>
              <a:spcAft>
                <a:spcPct val="0"/>
              </a:spcAft>
              <a:buChar char="»"/>
              <a:defRPr sz="1700">
                <a:solidFill>
                  <a:schemeClr val="tx1"/>
                </a:solidFill>
                <a:latin typeface="Arial" charset="0"/>
              </a:defRPr>
            </a:lvl9pPr>
          </a:lstStyle>
          <a:p>
            <a:pPr algn="ctr" eaLnBrk="1" fontAlgn="base" hangingPunct="1">
              <a:spcBef>
                <a:spcPct val="0"/>
              </a:spcBef>
              <a:spcAft>
                <a:spcPct val="0"/>
              </a:spcAft>
              <a:buFontTx/>
              <a:buNone/>
            </a:pPr>
            <a:r>
              <a:rPr lang="en-US" altLang="ru-RU" sz="1200" dirty="0" smtClean="0">
                <a:solidFill>
                  <a:srgbClr val="000000"/>
                </a:solidFill>
                <a:latin typeface="Calibri" panose="020F0502020204030204" pitchFamily="34" charset="0"/>
              </a:rPr>
              <a:t>2</a:t>
            </a:r>
            <a:r>
              <a:rPr lang="ru-RU" altLang="ru-RU" sz="1200" dirty="0" smtClean="0">
                <a:solidFill>
                  <a:srgbClr val="000000"/>
                </a:solidFill>
                <a:latin typeface="Calibri" panose="020F0502020204030204" pitchFamily="34" charset="0"/>
              </a:rPr>
              <a:t>5</a:t>
            </a:r>
            <a:endParaRPr lang="ru-RU" altLang="ru-RU" sz="1200" dirty="0">
              <a:solidFill>
                <a:srgbClr val="000000"/>
              </a:solidFill>
              <a:latin typeface="Calibri" panose="020F0502020204030204" pitchFamily="34" charset="0"/>
            </a:endParaRPr>
          </a:p>
        </p:txBody>
      </p:sp>
      <p:sp>
        <p:nvSpPr>
          <p:cNvPr id="22" name="TextBox 21"/>
          <p:cNvSpPr txBox="1"/>
          <p:nvPr/>
        </p:nvSpPr>
        <p:spPr>
          <a:xfrm>
            <a:off x="3347864" y="362381"/>
            <a:ext cx="5711607" cy="365934"/>
          </a:xfrm>
          <a:prstGeom prst="rect">
            <a:avLst/>
          </a:prstGeom>
          <a:noFill/>
        </p:spPr>
        <p:txBody>
          <a:bodyPr wrap="square" lIns="91440" tIns="45720" rIns="91440" bIns="45720" rtlCol="0">
            <a:spAutoFit/>
          </a:bodyPr>
          <a:lstStyle/>
          <a:p>
            <a:pPr>
              <a:lnSpc>
                <a:spcPts val="2000"/>
              </a:lnSpc>
            </a:pPr>
            <a:r>
              <a:rPr lang="en-US" sz="2400" b="1" dirty="0">
                <a:solidFill>
                  <a:srgbClr val="69BA2E"/>
                </a:solidFill>
                <a:latin typeface="Calibri" panose="020F0502020204030204" pitchFamily="34" charset="0"/>
                <a:ea typeface="Verdana" panose="020B0604030504040204" pitchFamily="34" charset="0"/>
                <a:cs typeface="Verdana" panose="020B0604030504040204" pitchFamily="34" charset="0"/>
              </a:rPr>
              <a:t>International Recognition</a:t>
            </a:r>
            <a:endParaRPr lang="ru-RU" sz="2400" b="1" dirty="0">
              <a:solidFill>
                <a:srgbClr val="69BA2E"/>
              </a:solidFill>
              <a:latin typeface="Calibri" panose="020F0502020204030204" pitchFamily="34" charset="0"/>
              <a:ea typeface="Verdana" panose="020B0604030504040204" pitchFamily="34" charset="0"/>
              <a:cs typeface="Verdana" panose="020B0604030504040204" pitchFamily="34" charset="0"/>
            </a:endParaRPr>
          </a:p>
        </p:txBody>
      </p:sp>
      <p:pic>
        <p:nvPicPr>
          <p:cNvPr id="10" name="Рисунок 9"/>
          <p:cNvPicPr>
            <a:picLocks noChangeAspect="1"/>
          </p:cNvPicPr>
          <p:nvPr/>
        </p:nvPicPr>
        <p:blipFill>
          <a:blip r:embed="rId4"/>
          <a:stretch>
            <a:fillRect/>
          </a:stretch>
        </p:blipFill>
        <p:spPr>
          <a:xfrm>
            <a:off x="3334483" y="1645385"/>
            <a:ext cx="1718006" cy="268553"/>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1869066"/>
            <a:ext cx="1464995" cy="492480"/>
          </a:xfrm>
          <a:prstGeom prst="rect">
            <a:avLst/>
          </a:prstGeom>
        </p:spPr>
      </p:pic>
      <p:pic>
        <p:nvPicPr>
          <p:cNvPr id="13" name="Рисунок 12"/>
          <p:cNvPicPr>
            <a:picLocks noChangeAspect="1"/>
          </p:cNvPicPr>
          <p:nvPr/>
        </p:nvPicPr>
        <p:blipFill rotWithShape="1">
          <a:blip r:embed="rId6" cstate="print">
            <a:extLst>
              <a:ext uri="{28A0092B-C50C-407E-A947-70E740481C1C}">
                <a14:useLocalDpi xmlns:a14="http://schemas.microsoft.com/office/drawing/2010/main" val="0"/>
              </a:ext>
            </a:extLst>
          </a:blip>
          <a:srcRect t="25758"/>
          <a:stretch/>
        </p:blipFill>
        <p:spPr>
          <a:xfrm>
            <a:off x="7218877" y="2841175"/>
            <a:ext cx="1402924" cy="511138"/>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9286" y="4115446"/>
            <a:ext cx="1036612" cy="473880"/>
          </a:xfrm>
          <a:prstGeom prst="rect">
            <a:avLst/>
          </a:prstGeom>
        </p:spPr>
      </p:pic>
      <p:pic>
        <p:nvPicPr>
          <p:cNvPr id="15" name="Picture 4" descr="http://madenergy.ru/wp-content/uploads/2016/11/Woodwar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4009" y="3003798"/>
            <a:ext cx="1604849" cy="74652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4/49/Schneider-Electric-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3928" y="2386684"/>
            <a:ext cx="1540876" cy="45501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10"/>
          <a:stretch>
            <a:fillRect/>
          </a:stretch>
        </p:blipFill>
        <p:spPr>
          <a:xfrm>
            <a:off x="7143879" y="4155926"/>
            <a:ext cx="1552921" cy="299045"/>
          </a:xfrm>
          <a:prstGeom prst="rect">
            <a:avLst/>
          </a:prstGeom>
        </p:spPr>
      </p:pic>
      <p:pic>
        <p:nvPicPr>
          <p:cNvPr id="17" name="Рисунок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0728" y="71788"/>
            <a:ext cx="2530099" cy="915786"/>
          </a:xfrm>
          <a:prstGeom prst="rect">
            <a:avLst/>
          </a:prstGeom>
        </p:spPr>
      </p:pic>
      <p:pic>
        <p:nvPicPr>
          <p:cNvPr id="2" name="Рисунок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15678" y="1779661"/>
            <a:ext cx="1220749" cy="895216"/>
          </a:xfrm>
          <a:prstGeom prst="rect">
            <a:avLst/>
          </a:prstGeom>
        </p:spPr>
      </p:pic>
      <p:pic>
        <p:nvPicPr>
          <p:cNvPr id="19"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1732" y="1499911"/>
            <a:ext cx="2270108" cy="146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descr="http://news.tpu.ru/uploads/images/news/2017/12/IMG_5724.jpg"/>
          <p:cNvPicPr>
            <a:picLocks noChangeAspect="1" noChangeArrowheads="1"/>
          </p:cNvPicPr>
          <p:nvPr/>
        </p:nvPicPr>
        <p:blipFill rotWithShape="1">
          <a:blip r:embed="rId14">
            <a:extLst>
              <a:ext uri="{28A0092B-C50C-407E-A947-70E740481C1C}">
                <a14:useLocalDpi xmlns:a14="http://schemas.microsoft.com/office/drawing/2010/main" val="0"/>
              </a:ext>
            </a:extLst>
          </a:blip>
          <a:srcRect t="17992" b="15575"/>
          <a:stretch/>
        </p:blipFill>
        <p:spPr bwMode="auto">
          <a:xfrm>
            <a:off x="861732" y="3003798"/>
            <a:ext cx="4292275"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45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Podl_osnova_bez_LOGO_obechn.jpg"/>
          <p:cNvPicPr>
            <a:picLocks noChangeAspect="1"/>
          </p:cNvPicPr>
          <p:nvPr/>
        </p:nvPicPr>
        <p:blipFill>
          <a:blip r:embed="rId2" cstate="print"/>
          <a:stretch>
            <a:fillRect/>
          </a:stretch>
        </p:blipFill>
        <p:spPr>
          <a:xfrm>
            <a:off x="0" y="2"/>
            <a:ext cx="9135879" cy="5143500"/>
          </a:xfrm>
          <a:prstGeom prst="rect">
            <a:avLst/>
          </a:prstGeom>
        </p:spPr>
      </p:pic>
      <p:pic>
        <p:nvPicPr>
          <p:cNvPr id="9" name="Picture 2" descr="D:\презентация\ректор\Медведев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5559" b="10634"/>
          <a:stretch/>
        </p:blipFill>
        <p:spPr bwMode="auto">
          <a:xfrm>
            <a:off x="1069134" y="1150888"/>
            <a:ext cx="3718890" cy="2140942"/>
          </a:xfrm>
          <a:prstGeom prst="rect">
            <a:avLst/>
          </a:prstGeom>
          <a:noFill/>
        </p:spPr>
      </p:pic>
      <p:pic>
        <p:nvPicPr>
          <p:cNvPr id="10" name="Picture 3" descr="D:\презентация\ректор\Путин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086" b="16428"/>
          <a:stretch/>
        </p:blipFill>
        <p:spPr bwMode="auto">
          <a:xfrm>
            <a:off x="5004048" y="1150888"/>
            <a:ext cx="3528392" cy="2160240"/>
          </a:xfrm>
          <a:prstGeom prst="rect">
            <a:avLst/>
          </a:prstGeom>
          <a:noFill/>
        </p:spPr>
      </p:pic>
      <p:sp>
        <p:nvSpPr>
          <p:cNvPr id="11" name="TextBox 10"/>
          <p:cNvSpPr txBox="1"/>
          <p:nvPr/>
        </p:nvSpPr>
        <p:spPr>
          <a:xfrm>
            <a:off x="3347864" y="267496"/>
            <a:ext cx="5400600" cy="46684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Visits by country leaders</a:t>
            </a:r>
            <a:endParaRPr lang="ru-RU" sz="2400" b="1" dirty="0">
              <a:solidFill>
                <a:srgbClr val="69BA2E"/>
              </a:solidFill>
              <a:latin typeface="+mj-lt"/>
              <a:ea typeface="Verdana" panose="020B0604030504040204" pitchFamily="34" charset="0"/>
              <a:cs typeface="Verdana" panose="020B0604030504040204" pitchFamily="34" charset="0"/>
            </a:endParaRPr>
          </a:p>
        </p:txBody>
      </p:sp>
      <p:sp>
        <p:nvSpPr>
          <p:cNvPr id="7" name="TextBox 6"/>
          <p:cNvSpPr txBox="1"/>
          <p:nvPr/>
        </p:nvSpPr>
        <p:spPr>
          <a:xfrm>
            <a:off x="971600" y="3363838"/>
            <a:ext cx="3960440" cy="969496"/>
          </a:xfrm>
          <a:prstGeom prst="rect">
            <a:avLst/>
          </a:prstGeom>
          <a:noFill/>
        </p:spPr>
        <p:txBody>
          <a:bodyPr wrap="square" lIns="91440" tIns="45720" rIns="91440" bIns="45720" rtlCol="0">
            <a:spAutoFit/>
          </a:bodyPr>
          <a:lstStyle/>
          <a:p>
            <a:pPr marL="358773" indent="-358773">
              <a:spcAft>
                <a:spcPts val="1200"/>
              </a:spcAft>
              <a:buClr>
                <a:schemeClr val="tx1"/>
              </a:buClr>
              <a:buFont typeface="Wingdings" pitchFamily="2" charset="2"/>
              <a:buChar char="§"/>
              <a:tabLst>
                <a:tab pos="179388" algn="l"/>
              </a:tabLst>
            </a:pPr>
            <a:r>
              <a:rPr lang="ru-RU" sz="1400" b="1" dirty="0">
                <a:solidFill>
                  <a:srgbClr val="69BA2E"/>
                </a:solidFill>
                <a:latin typeface="Arial" panose="020B0604020202020204" pitchFamily="34" charset="0"/>
                <a:ea typeface="Verdana" panose="020B0604030504040204" pitchFamily="34" charset="0"/>
                <a:cs typeface="Arial" panose="020B0604020202020204" pitchFamily="34" charset="0"/>
              </a:rPr>
              <a:t>11 </a:t>
            </a:r>
            <a:r>
              <a:rPr lang="en-US"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February </a:t>
            </a:r>
            <a:r>
              <a:rPr lang="ru-RU"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2010 </a:t>
            </a:r>
            <a:r>
              <a:rPr lang="ru-RU" sz="1400" dirty="0" smtClean="0">
                <a:latin typeface="Arial" panose="020B0604020202020204" pitchFamily="34" charset="0"/>
                <a:ea typeface="Verdana" panose="020B0604030504040204" pitchFamily="34" charset="0"/>
                <a:cs typeface="Arial" panose="020B0604020202020204" pitchFamily="34" charset="0"/>
              </a:rPr>
              <a:t>- </a:t>
            </a:r>
            <a:r>
              <a:rPr lang="en-US" sz="1400" dirty="0">
                <a:latin typeface="Arial" pitchFamily="34" charset="0"/>
                <a:ea typeface="Verdana" panose="020B0604030504040204" pitchFamily="34" charset="0"/>
                <a:cs typeface="Arial" pitchFamily="34" charset="0"/>
              </a:rPr>
              <a:t>President</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of the Russian Federation</a:t>
            </a:r>
            <a:r>
              <a:rPr lang="ru-RU" sz="1400" dirty="0">
                <a:latin typeface="Arial" pitchFamily="34" charset="0"/>
                <a:ea typeface="Verdana" panose="020B0604030504040204" pitchFamily="34" charset="0"/>
                <a:cs typeface="Arial" pitchFamily="34" charset="0"/>
              </a:rPr>
              <a:t> </a:t>
            </a:r>
            <a:r>
              <a:rPr lang="en-US" sz="1400" b="1" dirty="0">
                <a:latin typeface="Arial" pitchFamily="34" charset="0"/>
                <a:ea typeface="Verdana" panose="020B0604030504040204" pitchFamily="34" charset="0"/>
                <a:cs typeface="Arial" pitchFamily="34" charset="0"/>
              </a:rPr>
              <a:t>Dmitry A. Medvedev </a:t>
            </a:r>
            <a:r>
              <a:rPr lang="en-US" sz="1400" dirty="0">
                <a:latin typeface="Arial" pitchFamily="34" charset="0"/>
                <a:ea typeface="Verdana" panose="020B0604030504040204" pitchFamily="34" charset="0"/>
                <a:cs typeface="Arial" pitchFamily="34" charset="0"/>
              </a:rPr>
              <a:t>(at present the Prime Minister of the Russian Federation</a:t>
            </a:r>
            <a:r>
              <a:rPr lang="ru-RU" sz="1400" dirty="0">
                <a:latin typeface="Arial" panose="020B0604020202020204" pitchFamily="34" charset="0"/>
                <a:ea typeface="Verdana" panose="020B0604030504040204" pitchFamily="34" charset="0"/>
                <a:cs typeface="Arial" panose="020B0604020202020204" pitchFamily="34" charset="0"/>
              </a:rPr>
              <a:t>) </a:t>
            </a:r>
            <a:r>
              <a:rPr lang="ru-RU" sz="1500" dirty="0" smtClean="0">
                <a:latin typeface="Arial" panose="020B0604020202020204" pitchFamily="34" charset="0"/>
                <a:ea typeface="Verdana" panose="020B0604030504040204" pitchFamily="34" charset="0"/>
                <a:cs typeface="Arial" panose="020B0604020202020204" pitchFamily="34" charset="0"/>
              </a:rPr>
              <a:t>     </a:t>
            </a:r>
            <a:endParaRPr lang="ru-RU" sz="1500" dirty="0">
              <a:latin typeface="Arial" panose="020B0604020202020204" pitchFamily="34" charset="0"/>
              <a:ea typeface="Verdana" panose="020B0604030504040204" pitchFamily="34" charset="0"/>
              <a:cs typeface="Arial" panose="020B0604020202020204" pitchFamily="34" charset="0"/>
            </a:endParaRPr>
          </a:p>
        </p:txBody>
      </p:sp>
      <p:sp>
        <p:nvSpPr>
          <p:cNvPr id="12" name="TextBox 11"/>
          <p:cNvSpPr txBox="1"/>
          <p:nvPr/>
        </p:nvSpPr>
        <p:spPr>
          <a:xfrm>
            <a:off x="4932040" y="3363838"/>
            <a:ext cx="3780928" cy="954107"/>
          </a:xfrm>
          <a:prstGeom prst="rect">
            <a:avLst/>
          </a:prstGeom>
          <a:noFill/>
        </p:spPr>
        <p:txBody>
          <a:bodyPr wrap="square" lIns="91440" tIns="45720" rIns="91440" bIns="45720" rtlCol="0">
            <a:spAutoFit/>
          </a:bodyPr>
          <a:lstStyle/>
          <a:p>
            <a:pPr marL="358773" indent="-358773">
              <a:spcAft>
                <a:spcPts val="1200"/>
              </a:spcAft>
              <a:buClr>
                <a:schemeClr val="tx1"/>
              </a:buClr>
              <a:buFont typeface="Wingdings" pitchFamily="2" charset="2"/>
              <a:buChar char="§"/>
              <a:tabLst>
                <a:tab pos="179388" algn="l"/>
              </a:tabLst>
            </a:pPr>
            <a:r>
              <a:rPr lang="ru-RU" sz="1400" b="1" dirty="0">
                <a:solidFill>
                  <a:srgbClr val="69BA2E"/>
                </a:solidFill>
                <a:latin typeface="Arial" panose="020B0604020202020204" pitchFamily="34" charset="0"/>
                <a:ea typeface="Verdana" panose="020B0604030504040204" pitchFamily="34" charset="0"/>
                <a:cs typeface="Arial" panose="020B0604020202020204" pitchFamily="34" charset="0"/>
              </a:rPr>
              <a:t>25 </a:t>
            </a:r>
            <a:r>
              <a:rPr lang="en-US"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January </a:t>
            </a:r>
            <a:r>
              <a:rPr lang="ru-RU" sz="14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2012 </a:t>
            </a:r>
            <a:r>
              <a:rPr lang="ru-RU" sz="1400" dirty="0" smtClean="0">
                <a:latin typeface="Arial" panose="020B0604020202020204" pitchFamily="34" charset="0"/>
                <a:ea typeface="Verdana" panose="020B0604030504040204" pitchFamily="34" charset="0"/>
                <a:cs typeface="Arial" panose="020B0604020202020204" pitchFamily="34" charset="0"/>
              </a:rPr>
              <a:t>– </a:t>
            </a:r>
            <a:r>
              <a:rPr lang="en-US" sz="1400" dirty="0">
                <a:latin typeface="Arial" pitchFamily="34" charset="0"/>
                <a:ea typeface="Verdana" panose="020B0604030504040204" pitchFamily="34" charset="0"/>
                <a:cs typeface="Arial" pitchFamily="34" charset="0"/>
              </a:rPr>
              <a:t>Prime Minister</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of the Russian</a:t>
            </a:r>
            <a:r>
              <a:rPr lang="ru-RU" sz="1400" dirty="0">
                <a:latin typeface="Arial" pitchFamily="34" charset="0"/>
                <a:ea typeface="Verdana" panose="020B0604030504040204" pitchFamily="34" charset="0"/>
                <a:cs typeface="Arial" pitchFamily="34" charset="0"/>
              </a:rPr>
              <a:t> </a:t>
            </a:r>
            <a:r>
              <a:rPr lang="en-US" sz="1400" dirty="0" smtClean="0">
                <a:latin typeface="Arial" pitchFamily="34" charset="0"/>
                <a:ea typeface="Verdana" panose="020B0604030504040204" pitchFamily="34" charset="0"/>
                <a:cs typeface="Arial" pitchFamily="34" charset="0"/>
              </a:rPr>
              <a:t>Federation </a:t>
            </a:r>
            <a:r>
              <a:rPr lang="en-US" sz="1400" b="1" dirty="0" smtClean="0">
                <a:latin typeface="Arial" pitchFamily="34" charset="0"/>
                <a:ea typeface="Verdana" panose="020B0604030504040204" pitchFamily="34" charset="0"/>
                <a:cs typeface="Arial" pitchFamily="34" charset="0"/>
              </a:rPr>
              <a:t>Vladimir </a:t>
            </a:r>
            <a:r>
              <a:rPr lang="en-US" sz="1400" b="1" dirty="0">
                <a:latin typeface="Arial" pitchFamily="34" charset="0"/>
                <a:ea typeface="Verdana" panose="020B0604030504040204" pitchFamily="34" charset="0"/>
                <a:cs typeface="Arial" pitchFamily="34" charset="0"/>
              </a:rPr>
              <a:t>V. Putin</a:t>
            </a:r>
            <a:r>
              <a:rPr lang="ru-RU" sz="1400" b="1"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(since May 7, 2012 – the President</a:t>
            </a:r>
            <a:r>
              <a:rPr lang="ru-RU" sz="1400" dirty="0">
                <a:latin typeface="Arial" pitchFamily="34" charset="0"/>
                <a:ea typeface="Verdana" panose="020B0604030504040204" pitchFamily="34" charset="0"/>
                <a:cs typeface="Arial" pitchFamily="34" charset="0"/>
              </a:rPr>
              <a:t> </a:t>
            </a:r>
            <a:r>
              <a:rPr lang="en-US" sz="1400" dirty="0">
                <a:latin typeface="Arial" pitchFamily="34" charset="0"/>
                <a:ea typeface="Verdana" panose="020B0604030504040204" pitchFamily="34" charset="0"/>
                <a:cs typeface="Arial" pitchFamily="34" charset="0"/>
              </a:rPr>
              <a:t>of the Russian Federation</a:t>
            </a:r>
            <a:r>
              <a:rPr lang="ru-RU" sz="1400" dirty="0" smtClean="0">
                <a:latin typeface="Arial" panose="020B0604020202020204" pitchFamily="34" charset="0"/>
                <a:ea typeface="Verdana" panose="020B0604030504040204" pitchFamily="34" charset="0"/>
                <a:cs typeface="Arial" panose="020B0604020202020204" pitchFamily="34" charset="0"/>
              </a:rPr>
              <a:t>)</a:t>
            </a:r>
            <a:endParaRPr lang="ru-RU" sz="1400" dirty="0">
              <a:latin typeface="Arial" panose="020B0604020202020204" pitchFamily="34" charset="0"/>
              <a:ea typeface="Verdana" panose="020B0604030504040204" pitchFamily="34" charset="0"/>
              <a:cs typeface="Arial" panose="020B0604020202020204" pitchFamily="34" charset="0"/>
            </a:endParaRPr>
          </a:p>
        </p:txBody>
      </p:sp>
      <p:sp>
        <p:nvSpPr>
          <p:cNvPr id="14" name="Прямоугольник 13"/>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26</a:t>
            </a:r>
            <a:endParaRPr lang="ru-RU"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odl_osnova_bez_LOGO_obechn.jpg"/>
          <p:cNvPicPr>
            <a:picLocks noChangeAspect="1"/>
          </p:cNvPicPr>
          <p:nvPr/>
        </p:nvPicPr>
        <p:blipFill>
          <a:blip r:embed="rId2" cstate="print"/>
          <a:stretch>
            <a:fillRect/>
          </a:stretch>
        </p:blipFill>
        <p:spPr>
          <a:xfrm>
            <a:off x="-1519" y="0"/>
            <a:ext cx="9135879" cy="5143500"/>
          </a:xfrm>
          <a:prstGeom prst="rect">
            <a:avLst/>
          </a:prstGeom>
        </p:spPr>
      </p:pic>
      <p:sp>
        <p:nvSpPr>
          <p:cNvPr id="18" name="Прямоугольник 17"/>
          <p:cNvSpPr/>
          <p:nvPr/>
        </p:nvSpPr>
        <p:spPr>
          <a:xfrm>
            <a:off x="899592" y="4011909"/>
            <a:ext cx="2880320" cy="113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53778" y="1110486"/>
            <a:ext cx="4641662" cy="4201150"/>
          </a:xfrm>
          <a:prstGeom prst="rect">
            <a:avLst/>
          </a:prstGeom>
          <a:noFill/>
        </p:spPr>
        <p:txBody>
          <a:bodyPr wrap="square" rtlCol="0">
            <a:spAutoFit/>
          </a:bodyPr>
          <a:lstStyle/>
          <a:p>
            <a:pPr marL="285750" indent="-285750" defTabSz="1219170">
              <a:spcAft>
                <a:spcPts val="267"/>
              </a:spcAft>
              <a:buClr>
                <a:prstClr val="black"/>
              </a:buClr>
              <a:buFont typeface="Wingdings" panose="05000000000000000000" pitchFamily="2" charset="2"/>
              <a:buChar char="§"/>
              <a:tabLst>
                <a:tab pos="239178" algn="l"/>
              </a:tabLst>
            </a:pP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Ambassadors of the following countries: </a:t>
            </a:r>
            <a:r>
              <a:rPr lang="ru-RU" sz="1250" b="1"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Algeria, Belgium, Benin, Denmark, European Union, France, Germany, Great Britain, India, Indonesia, Iran, Ireland, Jordan, the Netherlands </a:t>
            </a:r>
          </a:p>
          <a:p>
            <a:pPr marL="285750" indent="-285750" defTabSz="1219170">
              <a:spcAft>
                <a:spcPts val="267"/>
              </a:spcAft>
              <a:buClr>
                <a:prstClr val="black"/>
              </a:buClr>
              <a:buFont typeface="Wingdings" panose="05000000000000000000" pitchFamily="2" charset="2"/>
              <a:buChar char="§"/>
              <a:tabLst>
                <a:tab pos="239178" algn="l"/>
              </a:tabLst>
            </a:pP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Sergey </a:t>
            </a:r>
            <a:r>
              <a:rPr lang="en-US" sz="1250" b="1" dirty="0" err="1">
                <a:solidFill>
                  <a:prstClr val="black"/>
                </a:solidFill>
                <a:latin typeface="Arial" panose="020B0604020202020204" pitchFamily="34" charset="0"/>
                <a:ea typeface="Verdana" panose="020B0604030504040204" pitchFamily="34" charset="0"/>
                <a:cs typeface="Arial" panose="020B0604020202020204" pitchFamily="34" charset="0"/>
              </a:rPr>
              <a:t>Naryshkin</a:t>
            </a:r>
            <a:r>
              <a:rPr lang="ru-RU" sz="1250" dirty="0">
                <a:solidFill>
                  <a:prstClr val="black"/>
                </a:solidFill>
                <a:latin typeface="Arial" panose="020B0604020202020204" pitchFamily="34" charset="0"/>
                <a:ea typeface="Verdana" panose="020B0604030504040204" pitchFamily="34" charset="0"/>
                <a:cs typeface="Arial" panose="020B0604020202020204" pitchFamily="34" charset="0"/>
              </a:rPr>
              <a:t>,</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 Chair of State Duma, currently – Director of Foreign Intelligence Service</a:t>
            </a:r>
          </a:p>
          <a:p>
            <a:pPr marL="285750" indent="-285750" defTabSz="1219170">
              <a:spcAft>
                <a:spcPts val="267"/>
              </a:spcAft>
              <a:buClr>
                <a:prstClr val="black"/>
              </a:buClr>
              <a:buFont typeface="Wingdings" panose="05000000000000000000" pitchFamily="2" charset="2"/>
              <a:buChar char="§"/>
              <a:tabLst>
                <a:tab pos="239178" algn="l"/>
              </a:tabLst>
            </a:pP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Dmitri </a:t>
            </a:r>
            <a:r>
              <a:rPr lang="en-US" sz="1250" b="1" dirty="0" err="1">
                <a:solidFill>
                  <a:prstClr val="black"/>
                </a:solidFill>
                <a:latin typeface="Arial" panose="020B0604020202020204" pitchFamily="34" charset="0"/>
                <a:ea typeface="Verdana" panose="020B0604030504040204" pitchFamily="34" charset="0"/>
                <a:cs typeface="Arial" panose="020B0604020202020204" pitchFamily="34" charset="0"/>
              </a:rPr>
              <a:t>Rogozin</a:t>
            </a:r>
            <a:r>
              <a:rPr lang="ru-RU" sz="1250" b="1"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deputy Chair of</a:t>
            </a:r>
            <a:r>
              <a:rPr lang="ru-RU" sz="1250"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the Russian Government, currently – General Director of the </a:t>
            </a:r>
            <a:r>
              <a:rPr lang="en-US" sz="1250" i="1" dirty="0" err="1">
                <a:solidFill>
                  <a:prstClr val="black"/>
                </a:solidFill>
                <a:latin typeface="Arial" panose="020B0604020202020204" pitchFamily="34" charset="0"/>
                <a:ea typeface="Verdana" panose="020B0604030504040204" pitchFamily="34" charset="0"/>
                <a:cs typeface="Arial" panose="020B0604020202020204" pitchFamily="34" charset="0"/>
              </a:rPr>
              <a:t>Roskosmos</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 state corporation </a:t>
            </a:r>
            <a:endParaRPr lang="ru-RU" sz="1250" dirty="0">
              <a:latin typeface="Arial" panose="020B0604020202020204" pitchFamily="34" charset="0"/>
              <a:ea typeface="Verdana" panose="020B0604030504040204" pitchFamily="34" charset="0"/>
              <a:cs typeface="Arial" panose="020B0604020202020204" pitchFamily="34" charset="0"/>
            </a:endParaRPr>
          </a:p>
          <a:p>
            <a:pPr marL="285750" indent="-285750" defTabSz="1219170">
              <a:spcAft>
                <a:spcPts val="267"/>
              </a:spcAft>
              <a:buClr>
                <a:prstClr val="black"/>
              </a:buClr>
              <a:buFont typeface="Wingdings" panose="05000000000000000000" pitchFamily="2" charset="2"/>
              <a:buChar char="§"/>
              <a:tabLst>
                <a:tab pos="239178" algn="l"/>
              </a:tabLst>
            </a:pP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Alexey Miller</a:t>
            </a:r>
            <a:r>
              <a:rPr lang="ru-RU" sz="1250" dirty="0">
                <a:solidFill>
                  <a:prstClr val="black"/>
                </a:solidFill>
                <a:latin typeface="Arial" panose="020B0604020202020204" pitchFamily="34" charset="0"/>
                <a:ea typeface="Verdana" panose="020B0604030504040204" pitchFamily="34" charset="0"/>
                <a:cs typeface="Arial" panose="020B0604020202020204" pitchFamily="34" charset="0"/>
              </a:rPr>
              <a:t>,</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 Chair of </a:t>
            </a:r>
            <a:r>
              <a:rPr lang="en-US" sz="1250" i="1" dirty="0">
                <a:solidFill>
                  <a:prstClr val="black"/>
                </a:solidFill>
                <a:latin typeface="Arial" panose="020B0604020202020204" pitchFamily="34" charset="0"/>
                <a:ea typeface="Verdana" panose="020B0604030504040204" pitchFamily="34" charset="0"/>
                <a:cs typeface="Arial" panose="020B0604020202020204" pitchFamily="34" charset="0"/>
              </a:rPr>
              <a:t>Gazprom</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 Board</a:t>
            </a:r>
            <a:r>
              <a:rPr lang="ru-RU" sz="1250" dirty="0">
                <a:solidFill>
                  <a:prstClr val="black"/>
                </a:solidFill>
                <a:latin typeface="Arial" panose="020B0604020202020204" pitchFamily="34" charset="0"/>
                <a:ea typeface="Verdana" panose="020B0604030504040204" pitchFamily="34" charset="0"/>
                <a:cs typeface="Arial" panose="020B0604020202020204" pitchFamily="34" charset="0"/>
              </a:rPr>
              <a:t> </a:t>
            </a:r>
            <a:endParaRPr lang="en-US" sz="125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marL="285750" indent="-285750" defTabSz="1219170">
              <a:spcAft>
                <a:spcPts val="267"/>
              </a:spcAft>
              <a:buClr>
                <a:prstClr val="black"/>
              </a:buClr>
              <a:buFont typeface="Wingdings" panose="05000000000000000000" pitchFamily="2" charset="2"/>
              <a:buChar char="§"/>
              <a:tabLst>
                <a:tab pos="239178" algn="l"/>
              </a:tabLst>
            </a:pP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Sergey </a:t>
            </a:r>
            <a:r>
              <a:rPr lang="en-US" sz="1250" b="1" dirty="0" err="1">
                <a:solidFill>
                  <a:prstClr val="black"/>
                </a:solidFill>
                <a:latin typeface="Arial" panose="020B0604020202020204" pitchFamily="34" charset="0"/>
                <a:ea typeface="Verdana" panose="020B0604030504040204" pitchFamily="34" charset="0"/>
                <a:cs typeface="Arial" panose="020B0604020202020204" pitchFamily="34" charset="0"/>
              </a:rPr>
              <a:t>Kirienko</a:t>
            </a: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General Director of the </a:t>
            </a:r>
            <a:r>
              <a:rPr lang="en-US" sz="1250" i="1" dirty="0" err="1">
                <a:solidFill>
                  <a:prstClr val="black"/>
                </a:solidFill>
                <a:latin typeface="Arial" panose="020B0604020202020204" pitchFamily="34" charset="0"/>
                <a:ea typeface="Verdana" panose="020B0604030504040204" pitchFamily="34" charset="0"/>
                <a:cs typeface="Arial" panose="020B0604020202020204" pitchFamily="34" charset="0"/>
              </a:rPr>
              <a:t>Rosatom</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 state corporation, currently – First Deputy of Chief of Staff of the President of Russia</a:t>
            </a:r>
          </a:p>
          <a:p>
            <a:pPr marL="285750" indent="-285750" defTabSz="1219170">
              <a:spcAft>
                <a:spcPts val="267"/>
              </a:spcAft>
              <a:buClr>
                <a:prstClr val="black"/>
              </a:buClr>
              <a:buFont typeface="Wingdings" panose="05000000000000000000" pitchFamily="2" charset="2"/>
              <a:buChar char="§"/>
              <a:tabLst>
                <a:tab pos="239178" algn="l"/>
              </a:tabLst>
            </a:pP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Sergey </a:t>
            </a:r>
            <a:r>
              <a:rPr lang="en-US" sz="1250" b="1" dirty="0" err="1">
                <a:solidFill>
                  <a:prstClr val="black"/>
                </a:solidFill>
                <a:latin typeface="Arial" panose="020B0604020202020204" pitchFamily="34" charset="0"/>
                <a:ea typeface="Verdana" panose="020B0604030504040204" pitchFamily="34" charset="0"/>
                <a:cs typeface="Arial" panose="020B0604020202020204" pitchFamily="34" charset="0"/>
              </a:rPr>
              <a:t>Katyrin</a:t>
            </a: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President of the industrial and commercial chamber of Russia</a:t>
            </a:r>
          </a:p>
          <a:p>
            <a:pPr marL="285750" indent="-285750" defTabSz="1219170">
              <a:spcAft>
                <a:spcPts val="267"/>
              </a:spcAft>
              <a:buClr>
                <a:prstClr val="black"/>
              </a:buClr>
              <a:buFont typeface="Wingdings" panose="05000000000000000000" pitchFamily="2" charset="2"/>
              <a:buChar char="§"/>
              <a:tabLst>
                <a:tab pos="239178" algn="l"/>
              </a:tabLst>
            </a:pPr>
            <a:r>
              <a:rPr lang="en-US" sz="1250" b="1" dirty="0" err="1">
                <a:solidFill>
                  <a:prstClr val="black"/>
                </a:solidFill>
                <a:latin typeface="Arial" panose="020B0604020202020204" pitchFamily="34" charset="0"/>
                <a:ea typeface="Verdana" panose="020B0604030504040204" pitchFamily="34" charset="0"/>
                <a:cs typeface="Arial" panose="020B0604020202020204" pitchFamily="34" charset="0"/>
              </a:rPr>
              <a:t>Anatolyi</a:t>
            </a: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250" b="1" dirty="0" err="1">
                <a:solidFill>
                  <a:prstClr val="black"/>
                </a:solidFill>
                <a:latin typeface="Arial" panose="020B0604020202020204" pitchFamily="34" charset="0"/>
                <a:ea typeface="Verdana" panose="020B0604030504040204" pitchFamily="34" charset="0"/>
                <a:cs typeface="Arial" panose="020B0604020202020204" pitchFamily="34" charset="0"/>
              </a:rPr>
              <a:t>Chubais</a:t>
            </a: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General Director of ROSNANO</a:t>
            </a: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 </a:t>
            </a:r>
          </a:p>
          <a:p>
            <a:pPr marL="285750" indent="-285750" defTabSz="1219170">
              <a:spcAft>
                <a:spcPts val="267"/>
              </a:spcAft>
              <a:buClr>
                <a:prstClr val="black"/>
              </a:buClr>
              <a:buFont typeface="Wingdings" panose="05000000000000000000" pitchFamily="2" charset="2"/>
              <a:buChar char="§"/>
              <a:tabLst>
                <a:tab pos="239178" algn="l"/>
              </a:tabLst>
            </a:pP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Boris </a:t>
            </a:r>
            <a:r>
              <a:rPr lang="en-US" sz="1250" b="1" dirty="0" err="1">
                <a:solidFill>
                  <a:prstClr val="black"/>
                </a:solidFill>
                <a:latin typeface="Arial" panose="020B0604020202020204" pitchFamily="34" charset="0"/>
                <a:ea typeface="Verdana" panose="020B0604030504040204" pitchFamily="34" charset="0"/>
                <a:cs typeface="Arial" panose="020B0604020202020204" pitchFamily="34" charset="0"/>
              </a:rPr>
              <a:t>Titov</a:t>
            </a:r>
            <a:r>
              <a:rPr lang="en-US" sz="1250" b="1"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Presidential Commissioner for Entrepreneurs’ Rights</a:t>
            </a:r>
          </a:p>
          <a:p>
            <a:pPr marL="285750" indent="-285750" defTabSz="1219170">
              <a:spcAft>
                <a:spcPts val="267"/>
              </a:spcAft>
              <a:buClr>
                <a:prstClr val="black"/>
              </a:buClr>
              <a:buFont typeface="Wingdings" panose="05000000000000000000" pitchFamily="2" charset="2"/>
              <a:buChar char="§"/>
              <a:tabLst>
                <a:tab pos="239178" algn="l"/>
              </a:tabLst>
            </a:pPr>
            <a:r>
              <a:rPr lang="en-US" sz="1250" dirty="0">
                <a:solidFill>
                  <a:prstClr val="black"/>
                </a:solidFill>
                <a:latin typeface="Arial" panose="020B0604020202020204" pitchFamily="34" charset="0"/>
                <a:ea typeface="Verdana" panose="020B0604030504040204" pitchFamily="34" charset="0"/>
                <a:cs typeface="Arial" panose="020B0604020202020204" pitchFamily="34" charset="0"/>
              </a:rPr>
              <a:t>And many others</a:t>
            </a:r>
            <a:endParaRPr lang="ru-RU" sz="125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14" name="TextBox 13"/>
          <p:cNvSpPr txBox="1"/>
          <p:nvPr/>
        </p:nvSpPr>
        <p:spPr>
          <a:xfrm>
            <a:off x="3347864" y="267494"/>
            <a:ext cx="5616623" cy="461665"/>
          </a:xfrm>
          <a:prstGeom prst="rect">
            <a:avLst/>
          </a:prstGeom>
          <a:noFill/>
        </p:spPr>
        <p:txBody>
          <a:bodyPr wrap="square" rtlCol="0">
            <a:spAutoFit/>
          </a:bodyPr>
          <a:lstStyle/>
          <a:p>
            <a:pPr defTabSz="914400"/>
            <a:r>
              <a:rPr lang="en-US" sz="2400" b="1" dirty="0">
                <a:solidFill>
                  <a:srgbClr val="69BA2E"/>
                </a:solidFill>
                <a:ea typeface="Verdana" panose="020B0604030504040204" pitchFamily="34" charset="0"/>
                <a:cs typeface="Verdana" panose="020B0604030504040204" pitchFamily="34" charset="0"/>
              </a:rPr>
              <a:t>Other VIP guests at TPU from 2009 to 2018</a:t>
            </a:r>
            <a:endParaRPr lang="ru-RU" sz="2400" b="1" dirty="0">
              <a:solidFill>
                <a:srgbClr val="69BA2E"/>
              </a:solidFill>
              <a:ea typeface="Verdana" panose="020B0604030504040204" pitchFamily="34" charset="0"/>
              <a:cs typeface="Verdana" panose="020B0604030504040204" pitchFamily="34" charset="0"/>
            </a:endParaRPr>
          </a:p>
        </p:txBody>
      </p:sp>
      <p:sp>
        <p:nvSpPr>
          <p:cNvPr id="8" name="Прямоугольник 7"/>
          <p:cNvSpPr/>
          <p:nvPr/>
        </p:nvSpPr>
        <p:spPr>
          <a:xfrm>
            <a:off x="8712968" y="4731990"/>
            <a:ext cx="395536" cy="276999"/>
          </a:xfrm>
          <a:prstGeom prst="rect">
            <a:avLst/>
          </a:prstGeom>
        </p:spPr>
        <p:txBody>
          <a:bodyPr wrap="square">
            <a:spAutoFit/>
          </a:bodyPr>
          <a:lstStyle/>
          <a:p>
            <a:pPr algn="ctr" defTabSz="771525"/>
            <a:r>
              <a:rPr lang="ru-RU" sz="1200" dirty="0" smtClean="0">
                <a:solidFill>
                  <a:prstClr val="black"/>
                </a:solidFill>
              </a:rPr>
              <a:t>27</a:t>
            </a:r>
            <a:endParaRPr lang="ru-RU" sz="1200" dirty="0">
              <a:solidFill>
                <a:prstClr val="black"/>
              </a:solidFill>
            </a:endParaRPr>
          </a:p>
        </p:txBody>
      </p:sp>
      <p:pic>
        <p:nvPicPr>
          <p:cNvPr id="19" name="Рисунок 18"/>
          <p:cNvPicPr>
            <a:picLocks/>
          </p:cNvPicPr>
          <p:nvPr/>
        </p:nvPicPr>
        <p:blipFill rotWithShape="1">
          <a:blip r:embed="rId3" cstate="print">
            <a:extLst>
              <a:ext uri="{28A0092B-C50C-407E-A947-70E740481C1C}">
                <a14:useLocalDpi xmlns:a14="http://schemas.microsoft.com/office/drawing/2010/main" val="0"/>
              </a:ext>
            </a:extLst>
          </a:blip>
          <a:srcRect t="6077" r="11570" b="3693"/>
          <a:stretch/>
        </p:blipFill>
        <p:spPr>
          <a:xfrm>
            <a:off x="7236296" y="1110486"/>
            <a:ext cx="1800000" cy="1296000"/>
          </a:xfrm>
          <a:prstGeom prst="rect">
            <a:avLst/>
          </a:prstGeom>
        </p:spPr>
      </p:pic>
      <p:pic>
        <p:nvPicPr>
          <p:cNvPr id="20" name="Picture 2" descr="D:\презентация\ректор\2015\1.jpg"/>
          <p:cNvPicPr>
            <a:picLocks noChangeArrowheads="1"/>
          </p:cNvPicPr>
          <p:nvPr/>
        </p:nvPicPr>
        <p:blipFill rotWithShape="1">
          <a:blip r:embed="rId4" cstate="print"/>
          <a:srcRect r="18897"/>
          <a:stretch/>
        </p:blipFill>
        <p:spPr bwMode="auto">
          <a:xfrm>
            <a:off x="7257528" y="2406486"/>
            <a:ext cx="1800000" cy="1296000"/>
          </a:xfrm>
          <a:prstGeom prst="rect">
            <a:avLst/>
          </a:prstGeom>
          <a:noFill/>
        </p:spPr>
      </p:pic>
      <p:pic>
        <p:nvPicPr>
          <p:cNvPr id="21" name="Рисунок 2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457528" y="2406486"/>
            <a:ext cx="1800000" cy="1296000"/>
          </a:xfrm>
          <a:prstGeom prst="rect">
            <a:avLst/>
          </a:prstGeom>
        </p:spPr>
      </p:pic>
      <p:pic>
        <p:nvPicPr>
          <p:cNvPr id="22" name="Рисунок 21"/>
          <p:cNvPicPr>
            <a:picLocks/>
          </p:cNvPicPr>
          <p:nvPr/>
        </p:nvPicPr>
        <p:blipFill rotWithShape="1">
          <a:blip r:embed="rId6" cstate="print">
            <a:extLst>
              <a:ext uri="{28A0092B-C50C-407E-A947-70E740481C1C}">
                <a14:useLocalDpi xmlns:a14="http://schemas.microsoft.com/office/drawing/2010/main" val="0"/>
              </a:ext>
            </a:extLst>
          </a:blip>
          <a:srcRect r="6449"/>
          <a:stretch/>
        </p:blipFill>
        <p:spPr>
          <a:xfrm>
            <a:off x="7020272" y="3702486"/>
            <a:ext cx="1548000" cy="1188000"/>
          </a:xfrm>
          <a:prstGeom prst="rect">
            <a:avLst/>
          </a:prstGeom>
        </p:spPr>
      </p:pic>
      <p:pic>
        <p:nvPicPr>
          <p:cNvPr id="23" name="Рисунок 22"/>
          <p:cNvPicPr>
            <a:picLocks/>
          </p:cNvPicPr>
          <p:nvPr/>
        </p:nvPicPr>
        <p:blipFill rotWithShape="1">
          <a:blip r:embed="rId7" cstate="print">
            <a:extLst>
              <a:ext uri="{28A0092B-C50C-407E-A947-70E740481C1C}">
                <a14:useLocalDpi xmlns:a14="http://schemas.microsoft.com/office/drawing/2010/main" val="0"/>
              </a:ext>
            </a:extLst>
          </a:blip>
          <a:srcRect l="6325" r="5434"/>
          <a:stretch/>
        </p:blipFill>
        <p:spPr>
          <a:xfrm>
            <a:off x="5436296" y="1110486"/>
            <a:ext cx="1800000" cy="1296000"/>
          </a:xfrm>
          <a:prstGeom prst="rect">
            <a:avLst/>
          </a:prstGeom>
        </p:spPr>
      </p:pic>
      <p:pic>
        <p:nvPicPr>
          <p:cNvPr id="24" name="Рисунок 23"/>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472272" y="3702486"/>
            <a:ext cx="1548000" cy="1188000"/>
          </a:xfrm>
          <a:prstGeom prst="rect">
            <a:avLst/>
          </a:prstGeom>
          <a:noFill/>
          <a:ln>
            <a:noFill/>
          </a:ln>
        </p:spPr>
      </p:pic>
    </p:spTree>
    <p:extLst>
      <p:ext uri="{BB962C8B-B14F-4D97-AF65-F5344CB8AC3E}">
        <p14:creationId xmlns:p14="http://schemas.microsoft.com/office/powerpoint/2010/main" val="560482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5" name="TextBox 4"/>
          <p:cNvSpPr txBox="1"/>
          <p:nvPr/>
        </p:nvSpPr>
        <p:spPr>
          <a:xfrm>
            <a:off x="899592" y="1147025"/>
            <a:ext cx="4104456" cy="1823576"/>
          </a:xfrm>
          <a:prstGeom prst="rect">
            <a:avLst/>
          </a:prstGeom>
          <a:noFill/>
        </p:spPr>
        <p:txBody>
          <a:bodyPr wrap="square" lIns="91440" tIns="45720" rIns="91440" bIns="45720" rtlCol="0">
            <a:spAutoFit/>
          </a:bodyPr>
          <a:lstStyle/>
          <a:p>
            <a:pPr marL="358773" indent="-358773">
              <a:spcAft>
                <a:spcPts val="301"/>
              </a:spcAft>
              <a:buClr>
                <a:schemeClr val="tx1"/>
              </a:buClr>
              <a:buFont typeface="Wingdings" pitchFamily="2" charset="2"/>
              <a:buChar char="§"/>
              <a:tabLst>
                <a:tab pos="179388" algn="l"/>
              </a:tabLst>
            </a:pPr>
            <a:r>
              <a:rPr lang="en-US" sz="1500" dirty="0">
                <a:latin typeface="Arial" panose="020B0604020202020204" pitchFamily="34" charset="0"/>
                <a:ea typeface="Verdana" panose="020B0604030504040204" pitchFamily="34" charset="0"/>
                <a:cs typeface="Arial" panose="020B0604020202020204" pitchFamily="34" charset="0"/>
              </a:rPr>
              <a:t>Prize of the Government of the Russian Federation in education</a:t>
            </a:r>
            <a:r>
              <a:rPr lang="ru-RU" sz="1500" dirty="0" smtClean="0">
                <a:latin typeface="Arial" panose="020B0604020202020204" pitchFamily="34" charset="0"/>
                <a:ea typeface="Verdana" panose="020B0604030504040204" pitchFamily="34" charset="0"/>
                <a:cs typeface="Arial" panose="020B0604020202020204" pitchFamily="34" charset="0"/>
              </a:rPr>
              <a:t>:</a:t>
            </a:r>
            <a:endParaRPr lang="ru-RU" sz="1500" dirty="0">
              <a:latin typeface="Arial" panose="020B0604020202020204" pitchFamily="34" charset="0"/>
              <a:ea typeface="Verdana" panose="020B0604030504040204" pitchFamily="34" charset="0"/>
              <a:cs typeface="Arial" panose="020B0604020202020204" pitchFamily="34" charset="0"/>
            </a:endParaRPr>
          </a:p>
          <a:p>
            <a:pPr marL="538161" indent="-179388">
              <a:spcAft>
                <a:spcPts val="301"/>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S.V. </a:t>
            </a:r>
            <a:r>
              <a:rPr lang="en-US" sz="1500" b="1" dirty="0" err="1" smtClean="0">
                <a:latin typeface="Arial" panose="020B0604020202020204" pitchFamily="34" charset="0"/>
                <a:ea typeface="Verdana" panose="020B0604030504040204" pitchFamily="34" charset="0"/>
                <a:cs typeface="Arial" panose="020B0604020202020204" pitchFamily="34" charset="0"/>
              </a:rPr>
              <a:t>Kirsanov</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2009</a:t>
            </a:r>
            <a:r>
              <a:rPr lang="ru-RU" sz="1500" dirty="0">
                <a:latin typeface="Arial" panose="020B0604020202020204" pitchFamily="34" charset="0"/>
                <a:ea typeface="Verdana" panose="020B0604030504040204" pitchFamily="34" charset="0"/>
                <a:cs typeface="Arial" panose="020B0604020202020204" pitchFamily="34" charset="0"/>
              </a:rPr>
              <a:t>)</a:t>
            </a:r>
          </a:p>
          <a:p>
            <a:pPr marL="538161" indent="-179388">
              <a:spcAft>
                <a:spcPts val="301"/>
              </a:spcAft>
              <a:buClr>
                <a:schemeClr val="tx1"/>
              </a:buClr>
              <a:buFont typeface="Arial" pitchFamily="34" charset="0"/>
              <a:buChar char="•"/>
              <a:tabLst>
                <a:tab pos="179388" algn="l"/>
              </a:tabLst>
            </a:pPr>
            <a:r>
              <a:rPr lang="ru-RU" sz="1500" b="1" dirty="0">
                <a:latin typeface="Arial" panose="020B0604020202020204" pitchFamily="34" charset="0"/>
                <a:ea typeface="Verdana" panose="020B0604030504040204" pitchFamily="34" charset="0"/>
                <a:cs typeface="Arial" panose="020B0604020202020204" pitchFamily="34" charset="0"/>
              </a:rPr>
              <a:t>М.</a:t>
            </a:r>
            <a:r>
              <a:rPr lang="en-US" sz="1500" b="1" dirty="0">
                <a:latin typeface="Arial" panose="020B0604020202020204" pitchFamily="34" charset="0"/>
                <a:ea typeface="Verdana" panose="020B0604030504040204" pitchFamily="34" charset="0"/>
                <a:cs typeface="Arial" panose="020B0604020202020204" pitchFamily="34" charset="0"/>
              </a:rPr>
              <a:t>G. </a:t>
            </a:r>
            <a:r>
              <a:rPr lang="en-US" sz="1500" b="1" dirty="0" err="1" smtClean="0">
                <a:latin typeface="Arial" panose="020B0604020202020204" pitchFamily="34" charset="0"/>
                <a:ea typeface="Verdana" panose="020B0604030504040204" pitchFamily="34" charset="0"/>
                <a:cs typeface="Arial" panose="020B0604020202020204" pitchFamily="34" charset="0"/>
              </a:rPr>
              <a:t>Minin</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2009</a:t>
            </a:r>
            <a:r>
              <a:rPr lang="ru-RU" sz="1500" dirty="0">
                <a:latin typeface="Arial" panose="020B0604020202020204" pitchFamily="34" charset="0"/>
                <a:ea typeface="Verdana" panose="020B0604030504040204" pitchFamily="34" charset="0"/>
                <a:cs typeface="Arial" panose="020B0604020202020204" pitchFamily="34" charset="0"/>
              </a:rPr>
              <a:t>)</a:t>
            </a:r>
          </a:p>
          <a:p>
            <a:pPr marL="538161" indent="-179388">
              <a:spcAft>
                <a:spcPts val="301"/>
              </a:spcAft>
              <a:buClr>
                <a:schemeClr val="tx1"/>
              </a:buClr>
              <a:buFont typeface="Arial" pitchFamily="34" charset="0"/>
              <a:buChar char="•"/>
              <a:tabLst>
                <a:tab pos="179388" algn="l"/>
              </a:tabLst>
            </a:pPr>
            <a:r>
              <a:rPr lang="en-US" sz="1500" dirty="0">
                <a:latin typeface="Arial" panose="020B0604020202020204" pitchFamily="34" charset="0"/>
                <a:ea typeface="Verdana" panose="020B0604030504040204" pitchFamily="34" charset="0"/>
                <a:cs typeface="Arial" panose="020B0604020202020204" pitchFamily="34" charset="0"/>
              </a:rPr>
              <a:t>TPU represented by </a:t>
            </a:r>
            <a:r>
              <a:rPr lang="en-US" sz="1500" b="1" dirty="0">
                <a:latin typeface="Arial" panose="020B0604020202020204" pitchFamily="34" charset="0"/>
                <a:ea typeface="Verdana" panose="020B0604030504040204" pitchFamily="34" charset="0"/>
                <a:cs typeface="Arial" panose="020B0604020202020204" pitchFamily="34" charset="0"/>
              </a:rPr>
              <a:t>P.S. </a:t>
            </a:r>
            <a:r>
              <a:rPr lang="en-US" sz="1500" b="1" dirty="0" err="1">
                <a:latin typeface="Arial" panose="020B0604020202020204" pitchFamily="34" charset="0"/>
                <a:ea typeface="Verdana" panose="020B0604030504040204" pitchFamily="34" charset="0"/>
                <a:cs typeface="Arial" panose="020B0604020202020204" pitchFamily="34" charset="0"/>
              </a:rPr>
              <a:t>Chubik</a:t>
            </a:r>
            <a:r>
              <a:rPr lang="en-US" sz="1500" b="1" dirty="0">
                <a:latin typeface="Arial" panose="020B0604020202020204" pitchFamily="34" charset="0"/>
                <a:ea typeface="Verdana" panose="020B0604030504040204" pitchFamily="34" charset="0"/>
                <a:cs typeface="Arial" panose="020B0604020202020204" pitchFamily="34" charset="0"/>
              </a:rPr>
              <a:t>,          </a:t>
            </a:r>
            <a:r>
              <a:rPr lang="en-US" sz="1500" b="1" dirty="0" err="1">
                <a:latin typeface="Arial" panose="020B0604020202020204" pitchFamily="34" charset="0"/>
                <a:ea typeface="Verdana" panose="020B0604030504040204" pitchFamily="34" charset="0"/>
                <a:cs typeface="Arial" panose="020B0604020202020204" pitchFamily="34" charset="0"/>
              </a:rPr>
              <a:t>Yu.P</a:t>
            </a:r>
            <a:r>
              <a:rPr lang="en-US" sz="1500" b="1" dirty="0">
                <a:latin typeface="Arial" panose="020B0604020202020204" pitchFamily="34" charset="0"/>
                <a:ea typeface="Verdana" panose="020B0604030504040204" pitchFamily="34" charset="0"/>
                <a:cs typeface="Arial" panose="020B0604020202020204" pitchFamily="34" charset="0"/>
              </a:rPr>
              <a:t>. </a:t>
            </a:r>
            <a:r>
              <a:rPr lang="en-US" sz="1500" b="1" dirty="0" err="1">
                <a:latin typeface="Arial" panose="020B0604020202020204" pitchFamily="34" charset="0"/>
                <a:ea typeface="Verdana" panose="020B0604030504040204" pitchFamily="34" charset="0"/>
                <a:cs typeface="Arial" panose="020B0604020202020204" pitchFamily="34" charset="0"/>
              </a:rPr>
              <a:t>Pokholkov</a:t>
            </a:r>
            <a:r>
              <a:rPr lang="en-US" sz="1500" b="1" dirty="0">
                <a:latin typeface="Arial" panose="020B0604020202020204" pitchFamily="34" charset="0"/>
                <a:ea typeface="Verdana" panose="020B0604030504040204" pitchFamily="34" charset="0"/>
                <a:cs typeface="Arial" panose="020B0604020202020204" pitchFamily="34" charset="0"/>
              </a:rPr>
              <a:t>, A.I. </a:t>
            </a:r>
            <a:r>
              <a:rPr lang="en-US" sz="1500" b="1" dirty="0" err="1">
                <a:latin typeface="Arial" panose="020B0604020202020204" pitchFamily="34" charset="0"/>
                <a:ea typeface="Verdana" panose="020B0604030504040204" pitchFamily="34" charset="0"/>
                <a:cs typeface="Arial" panose="020B0604020202020204" pitchFamily="34" charset="0"/>
              </a:rPr>
              <a:t>Chuchalin</a:t>
            </a:r>
            <a:r>
              <a:rPr lang="en-US" sz="1500" dirty="0">
                <a:latin typeface="Arial" panose="020B0604020202020204" pitchFamily="34" charset="0"/>
                <a:ea typeface="Verdana" panose="020B0604030504040204" pitchFamily="34" charset="0"/>
                <a:cs typeface="Arial" panose="020B0604020202020204" pitchFamily="34" charset="0"/>
              </a:rPr>
              <a:t>                                  and </a:t>
            </a:r>
            <a:r>
              <a:rPr lang="en-US" sz="1500" b="1" dirty="0">
                <a:latin typeface="Arial" panose="020B0604020202020204" pitchFamily="34" charset="0"/>
                <a:ea typeface="Verdana" panose="020B0604030504040204" pitchFamily="34" charset="0"/>
                <a:cs typeface="Arial" panose="020B0604020202020204" pitchFamily="34" charset="0"/>
              </a:rPr>
              <a:t>A.P. </a:t>
            </a:r>
            <a:r>
              <a:rPr lang="en-US" sz="1500" b="1" dirty="0" err="1" smtClean="0">
                <a:latin typeface="Arial" panose="020B0604020202020204" pitchFamily="34" charset="0"/>
                <a:ea typeface="Verdana" panose="020B0604030504040204" pitchFamily="34" charset="0"/>
                <a:cs typeface="Arial" panose="020B0604020202020204" pitchFamily="34" charset="0"/>
              </a:rPr>
              <a:t>Surzhikov</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2011</a:t>
            </a:r>
            <a:r>
              <a:rPr lang="ru-RU" sz="1500" dirty="0" smtClean="0">
                <a:latin typeface="Arial" panose="020B0604020202020204" pitchFamily="34" charset="0"/>
                <a:ea typeface="Verdana" panose="020B0604030504040204" pitchFamily="34" charset="0"/>
                <a:cs typeface="Arial" panose="020B0604020202020204" pitchFamily="34" charset="0"/>
              </a:rPr>
              <a:t>)</a:t>
            </a:r>
            <a:endParaRPr lang="ru-RU" sz="1500"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3275857" y="267496"/>
            <a:ext cx="3744416" cy="461665"/>
          </a:xfrm>
          <a:prstGeom prst="rect">
            <a:avLst/>
          </a:prstGeom>
          <a:noFill/>
        </p:spPr>
        <p:txBody>
          <a:bodyPr wrap="square" lIns="91440" tIns="45720" rIns="91440" bIns="45720" rtlCol="0">
            <a:spAutoFit/>
          </a:bodyPr>
          <a:lstStyle/>
          <a:p>
            <a:r>
              <a:rPr lang="en-US" sz="2400" b="1" dirty="0">
                <a:solidFill>
                  <a:srgbClr val="69BA2E"/>
                </a:solidFill>
                <a:ea typeface="Verdana" panose="020B0604030504040204" pitchFamily="34" charset="0"/>
                <a:cs typeface="Verdana" panose="020B0604030504040204" pitchFamily="34" charset="0"/>
              </a:rPr>
              <a:t>Government </a:t>
            </a:r>
            <a:r>
              <a:rPr lang="en-US" sz="2400" b="1" dirty="0" smtClean="0">
                <a:solidFill>
                  <a:srgbClr val="69BA2E"/>
                </a:solidFill>
                <a:ea typeface="Verdana" panose="020B0604030504040204" pitchFamily="34" charset="0"/>
                <a:cs typeface="Verdana" panose="020B0604030504040204" pitchFamily="34" charset="0"/>
              </a:rPr>
              <a:t>Awards</a:t>
            </a:r>
            <a:endParaRPr lang="en-US" sz="2400" b="1" dirty="0">
              <a:solidFill>
                <a:srgbClr val="69BA2E"/>
              </a:solidFill>
              <a:ea typeface="Verdana" panose="020B0604030504040204" pitchFamily="34" charset="0"/>
              <a:cs typeface="Verdana" panose="020B0604030504040204" pitchFamily="34" charset="0"/>
            </a:endParaRPr>
          </a:p>
        </p:txBody>
      </p:sp>
      <p:sp>
        <p:nvSpPr>
          <p:cNvPr id="7" name="Прямоугольник 6"/>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28</a:t>
            </a:r>
            <a:endParaRPr lang="ru-RU" sz="1200" dirty="0"/>
          </a:p>
        </p:txBody>
      </p:sp>
      <p:sp>
        <p:nvSpPr>
          <p:cNvPr id="10" name="TextBox 9"/>
          <p:cNvSpPr txBox="1"/>
          <p:nvPr/>
        </p:nvSpPr>
        <p:spPr>
          <a:xfrm>
            <a:off x="899592" y="3033702"/>
            <a:ext cx="4104456" cy="1092607"/>
          </a:xfrm>
          <a:prstGeom prst="rect">
            <a:avLst/>
          </a:prstGeom>
          <a:noFill/>
        </p:spPr>
        <p:txBody>
          <a:bodyPr wrap="square" lIns="91440" tIns="45720" rIns="91440" bIns="45720" rtlCol="0">
            <a:spAutoFit/>
          </a:bodyPr>
          <a:lstStyle/>
          <a:p>
            <a:pPr marL="358773" indent="-358773">
              <a:spcAft>
                <a:spcPts val="301"/>
              </a:spcAft>
              <a:buClr>
                <a:schemeClr val="tx1"/>
              </a:buClr>
              <a:buFont typeface="Wingdings" pitchFamily="2" charset="2"/>
              <a:buChar char="§"/>
              <a:tabLst>
                <a:tab pos="179388" algn="l"/>
              </a:tabLst>
            </a:pPr>
            <a:r>
              <a:rPr lang="en-US" sz="1500" dirty="0">
                <a:latin typeface="Arial" panose="020B0604020202020204" pitchFamily="34" charset="0"/>
                <a:ea typeface="Verdana" panose="020B0604030504040204" pitchFamily="34" charset="0"/>
                <a:cs typeface="Arial" panose="020B0604020202020204" pitchFamily="34" charset="0"/>
              </a:rPr>
              <a:t>Prize of the Government of the Russian Federation in science and  technology</a:t>
            </a:r>
            <a:r>
              <a:rPr lang="ru-RU" sz="1500" dirty="0" smtClean="0">
                <a:latin typeface="Arial" panose="020B0604020202020204" pitchFamily="34" charset="0"/>
                <a:ea typeface="Verdana" panose="020B0604030504040204" pitchFamily="34" charset="0"/>
                <a:cs typeface="Arial" panose="020B0604020202020204" pitchFamily="34" charset="0"/>
              </a:rPr>
              <a:t>:</a:t>
            </a:r>
          </a:p>
          <a:p>
            <a:pPr marL="538161" indent="-179388">
              <a:spcAft>
                <a:spcPts val="301"/>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M.A. </a:t>
            </a:r>
            <a:r>
              <a:rPr lang="en-US" sz="1500" b="1" dirty="0" err="1">
                <a:latin typeface="Arial" panose="020B0604020202020204" pitchFamily="34" charset="0"/>
                <a:ea typeface="Verdana" panose="020B0604030504040204" pitchFamily="34" charset="0"/>
                <a:cs typeface="Arial" panose="020B0604020202020204" pitchFamily="34" charset="0"/>
              </a:rPr>
              <a:t>Sonkin</a:t>
            </a:r>
            <a:r>
              <a:rPr lang="en-US" sz="1500" b="1" dirty="0">
                <a:latin typeface="Arial" panose="020B0604020202020204" pitchFamily="34" charset="0"/>
                <a:ea typeface="Verdana" panose="020B0604030504040204" pitchFamily="34" charset="0"/>
                <a:cs typeface="Arial" panose="020B0604020202020204" pitchFamily="34" charset="0"/>
              </a:rPr>
              <a:t>, V.Z. </a:t>
            </a:r>
            <a:r>
              <a:rPr lang="en-US" sz="1500" b="1" dirty="0" err="1" smtClean="0">
                <a:latin typeface="Arial" panose="020B0604020202020204" pitchFamily="34" charset="0"/>
                <a:ea typeface="Verdana" panose="020B0604030504040204" pitchFamily="34" charset="0"/>
                <a:cs typeface="Arial" panose="020B0604020202020204" pitchFamily="34" charset="0"/>
              </a:rPr>
              <a:t>Yampolsky</a:t>
            </a:r>
            <a:r>
              <a:rPr lang="ru-RU" sz="1500"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2013</a:t>
            </a:r>
            <a:r>
              <a:rPr lang="ru-RU" sz="1500" dirty="0">
                <a:latin typeface="Arial" panose="020B0604020202020204" pitchFamily="34" charset="0"/>
                <a:ea typeface="Verdana" panose="020B0604030504040204" pitchFamily="34" charset="0"/>
                <a:cs typeface="Arial" panose="020B0604020202020204" pitchFamily="34" charset="0"/>
              </a:rPr>
              <a:t>)</a:t>
            </a:r>
          </a:p>
          <a:p>
            <a:pPr marL="538161" indent="-179388">
              <a:spcAft>
                <a:spcPts val="301"/>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M.M. </a:t>
            </a:r>
            <a:r>
              <a:rPr lang="en-US" sz="1500" b="1" dirty="0" err="1" smtClean="0">
                <a:latin typeface="Arial" panose="020B0604020202020204" pitchFamily="34" charset="0"/>
                <a:ea typeface="Verdana" panose="020B0604030504040204" pitchFamily="34" charset="0"/>
                <a:cs typeface="Arial" panose="020B0604020202020204" pitchFamily="34" charset="0"/>
              </a:rPr>
              <a:t>Shtein</a:t>
            </a:r>
            <a:r>
              <a:rPr lang="ru-RU" sz="1500"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2013</a:t>
            </a:r>
            <a:r>
              <a:rPr lang="ru-RU" sz="1500" dirty="0" smtClean="0">
                <a:latin typeface="Arial" panose="020B0604020202020204" pitchFamily="34" charset="0"/>
                <a:ea typeface="Verdana" panose="020B0604030504040204" pitchFamily="34" charset="0"/>
                <a:cs typeface="Arial" panose="020B0604020202020204" pitchFamily="34" charset="0"/>
              </a:rPr>
              <a:t>)</a:t>
            </a:r>
            <a:endParaRPr lang="ru-RU" sz="1500" dirty="0">
              <a:latin typeface="Arial" panose="020B0604020202020204" pitchFamily="34" charset="0"/>
              <a:ea typeface="Verdana" panose="020B0604030504040204" pitchFamily="34" charset="0"/>
              <a:cs typeface="Arial" panose="020B0604020202020204" pitchFamily="34" charset="0"/>
            </a:endParaRPr>
          </a:p>
        </p:txBody>
      </p:sp>
      <p:sp>
        <p:nvSpPr>
          <p:cNvPr id="11" name="TextBox 10"/>
          <p:cNvSpPr txBox="1"/>
          <p:nvPr/>
        </p:nvSpPr>
        <p:spPr>
          <a:xfrm>
            <a:off x="4860032" y="1147025"/>
            <a:ext cx="4248472" cy="2900794"/>
          </a:xfrm>
          <a:prstGeom prst="rect">
            <a:avLst/>
          </a:prstGeom>
          <a:noFill/>
        </p:spPr>
        <p:txBody>
          <a:bodyPr wrap="square" lIns="91440" tIns="45720" rIns="91440" bIns="45720" rtlCol="0">
            <a:spAutoFit/>
          </a:bodyPr>
          <a:lstStyle/>
          <a:p>
            <a:pPr marL="358773" indent="-358773">
              <a:spcAft>
                <a:spcPts val="301"/>
              </a:spcAft>
              <a:buClr>
                <a:schemeClr val="tx1"/>
              </a:buClr>
              <a:buFont typeface="Wingdings" pitchFamily="2" charset="2"/>
              <a:buChar char="§"/>
              <a:tabLst>
                <a:tab pos="179388" algn="l"/>
              </a:tabLst>
            </a:pPr>
            <a:r>
              <a:rPr lang="en-US" sz="1500" dirty="0">
                <a:latin typeface="Arial" panose="020B0604020202020204" pitchFamily="34" charset="0"/>
                <a:ea typeface="Verdana" panose="020B0604030504040204" pitchFamily="34" charset="0"/>
                <a:cs typeface="Arial" panose="020B0604020202020204" pitchFamily="34" charset="0"/>
              </a:rPr>
              <a:t>Prize of the Government of the Russian Federation in science and  technology for young scientists</a:t>
            </a:r>
            <a:r>
              <a:rPr lang="ru-RU" sz="1500" dirty="0" smtClean="0">
                <a:latin typeface="Arial" panose="020B0604020202020204" pitchFamily="34" charset="0"/>
                <a:ea typeface="Verdana" panose="020B0604030504040204" pitchFamily="34" charset="0"/>
                <a:cs typeface="Arial" panose="020B0604020202020204" pitchFamily="34" charset="0"/>
              </a:rPr>
              <a:t>:</a:t>
            </a:r>
          </a:p>
          <a:p>
            <a:pPr marL="538161" indent="-179388">
              <a:spcAft>
                <a:spcPts val="600"/>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G.V. </a:t>
            </a:r>
            <a:r>
              <a:rPr lang="en-US" sz="1500" b="1" dirty="0" err="1" smtClean="0">
                <a:latin typeface="Arial" panose="020B0604020202020204" pitchFamily="34" charset="0"/>
                <a:ea typeface="Verdana" panose="020B0604030504040204" pitchFamily="34" charset="0"/>
                <a:cs typeface="Arial" panose="020B0604020202020204" pitchFamily="34" charset="0"/>
              </a:rPr>
              <a:t>Kuznetsov</a:t>
            </a:r>
            <a:r>
              <a:rPr lang="en-US" sz="1500" b="1" dirty="0" smtClean="0">
                <a:latin typeface="Arial" panose="020B0604020202020204" pitchFamily="34" charset="0"/>
                <a:ea typeface="Verdana" panose="020B0604030504040204" pitchFamily="34" charset="0"/>
                <a:cs typeface="Arial" panose="020B0604020202020204" pitchFamily="34" charset="0"/>
              </a:rPr>
              <a:t>, </a:t>
            </a:r>
            <a:r>
              <a:rPr lang="en-US" sz="1500" b="1" dirty="0">
                <a:latin typeface="Arial" panose="020B0604020202020204" pitchFamily="34" charset="0"/>
                <a:ea typeface="Verdana" panose="020B0604030504040204" pitchFamily="34" charset="0"/>
                <a:cs typeface="Arial" panose="020B0604020202020204" pitchFamily="34" charset="0"/>
              </a:rPr>
              <a:t>O.V. </a:t>
            </a:r>
            <a:r>
              <a:rPr lang="en-US" sz="1500" b="1" dirty="0" err="1">
                <a:latin typeface="Arial" panose="020B0604020202020204" pitchFamily="34" charset="0"/>
                <a:ea typeface="Verdana" panose="020B0604030504040204" pitchFamily="34" charset="0"/>
                <a:cs typeface="Arial" panose="020B0604020202020204" pitchFamily="34" charset="0"/>
              </a:rPr>
              <a:t>Vysokomornaya</a:t>
            </a:r>
            <a:r>
              <a:rPr lang="en-US" sz="1500" b="1" dirty="0">
                <a:latin typeface="Arial" panose="020B0604020202020204" pitchFamily="34" charset="0"/>
                <a:ea typeface="Verdana" panose="020B0604030504040204" pitchFamily="34" charset="0"/>
                <a:cs typeface="Arial" panose="020B0604020202020204" pitchFamily="34" charset="0"/>
              </a:rPr>
              <a:t>, D.O. </a:t>
            </a:r>
            <a:r>
              <a:rPr lang="en-US" sz="1500" b="1" dirty="0" err="1">
                <a:latin typeface="Arial" panose="020B0604020202020204" pitchFamily="34" charset="0"/>
                <a:ea typeface="Verdana" panose="020B0604030504040204" pitchFamily="34" charset="0"/>
                <a:cs typeface="Arial" panose="020B0604020202020204" pitchFamily="34" charset="0"/>
              </a:rPr>
              <a:t>Glushkov</a:t>
            </a:r>
            <a:r>
              <a:rPr lang="en-US" sz="1500" b="1" dirty="0">
                <a:latin typeface="Arial" panose="020B0604020202020204" pitchFamily="34" charset="0"/>
                <a:ea typeface="Verdana" panose="020B0604030504040204" pitchFamily="34" charset="0"/>
                <a:cs typeface="Arial" panose="020B0604020202020204" pitchFamily="34" charset="0"/>
              </a:rPr>
              <a:t>, A.V. </a:t>
            </a:r>
            <a:r>
              <a:rPr lang="en-US" sz="1500" b="1" dirty="0" err="1" smtClean="0">
                <a:latin typeface="Arial" panose="020B0604020202020204" pitchFamily="34" charset="0"/>
                <a:ea typeface="Verdana" panose="020B0604030504040204" pitchFamily="34" charset="0"/>
                <a:cs typeface="Arial" panose="020B0604020202020204" pitchFamily="34" charset="0"/>
              </a:rPr>
              <a:t>Zakharevich</a:t>
            </a:r>
            <a:r>
              <a:rPr lang="en-US" sz="1500" b="1" dirty="0" smtClean="0">
                <a:latin typeface="Arial" panose="020B0604020202020204" pitchFamily="34" charset="0"/>
                <a:ea typeface="Verdana" panose="020B0604030504040204" pitchFamily="34" charset="0"/>
                <a:cs typeface="Arial" panose="020B0604020202020204" pitchFamily="34" charset="0"/>
              </a:rPr>
              <a:t>, P.A</a:t>
            </a:r>
            <a:r>
              <a:rPr lang="en-US" sz="1500" b="1" dirty="0">
                <a:latin typeface="Arial" panose="020B0604020202020204" pitchFamily="34" charset="0"/>
                <a:ea typeface="Verdana" panose="020B0604030504040204" pitchFamily="34" charset="0"/>
                <a:cs typeface="Arial" panose="020B0604020202020204" pitchFamily="34" charset="0"/>
              </a:rPr>
              <a:t>. </a:t>
            </a:r>
            <a:r>
              <a:rPr lang="en-US" sz="1500" b="1" dirty="0" err="1" smtClean="0">
                <a:latin typeface="Arial" panose="020B0604020202020204" pitchFamily="34" charset="0"/>
                <a:ea typeface="Verdana" panose="020B0604030504040204" pitchFamily="34" charset="0"/>
                <a:cs typeface="Arial" panose="020B0604020202020204" pitchFamily="34" charset="0"/>
              </a:rPr>
              <a:t>Strizhak</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smtClean="0">
                <a:latin typeface="Arial" panose="020B0604020202020204" pitchFamily="34" charset="0"/>
                <a:ea typeface="Verdana" panose="020B0604030504040204" pitchFamily="34" charset="0"/>
                <a:cs typeface="Arial" panose="020B0604020202020204" pitchFamily="34" charset="0"/>
              </a:rPr>
              <a:t>(</a:t>
            </a:r>
            <a:r>
              <a:rPr lang="ru-RU" sz="15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2012</a:t>
            </a:r>
            <a:r>
              <a:rPr lang="ru-RU" sz="1500" dirty="0" smtClean="0">
                <a:latin typeface="Arial" panose="020B0604020202020204" pitchFamily="34" charset="0"/>
                <a:ea typeface="Verdana" panose="020B0604030504040204" pitchFamily="34" charset="0"/>
                <a:cs typeface="Arial" panose="020B0604020202020204" pitchFamily="34" charset="0"/>
              </a:rPr>
              <a:t>)</a:t>
            </a:r>
          </a:p>
          <a:p>
            <a:pPr marL="538161" indent="-179388">
              <a:spcAft>
                <a:spcPts val="600"/>
              </a:spcAft>
              <a:buClr>
                <a:schemeClr val="tx1"/>
              </a:buClr>
              <a:buFont typeface="Arial" pitchFamily="34" charset="0"/>
              <a:buChar char="•"/>
              <a:tabLst>
                <a:tab pos="179388" algn="l"/>
              </a:tabLst>
            </a:pPr>
            <a:r>
              <a:rPr lang="en-US" sz="1500" b="1" dirty="0">
                <a:latin typeface="Arial" panose="020B0604020202020204" pitchFamily="34" charset="0"/>
                <a:ea typeface="Verdana" panose="020B0604030504040204" pitchFamily="34" charset="0"/>
                <a:cs typeface="Arial" panose="020B0604020202020204" pitchFamily="34" charset="0"/>
              </a:rPr>
              <a:t>D.M. </a:t>
            </a:r>
            <a:r>
              <a:rPr lang="en-US" sz="1500" b="1" dirty="0" err="1" smtClean="0">
                <a:latin typeface="Arial" panose="020B0604020202020204" pitchFamily="34" charset="0"/>
                <a:ea typeface="Verdana" panose="020B0604030504040204" pitchFamily="34" charset="0"/>
                <a:cs typeface="Arial" panose="020B0604020202020204" pitchFamily="34" charset="0"/>
              </a:rPr>
              <a:t>Sonkin</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2014</a:t>
            </a:r>
            <a:r>
              <a:rPr lang="ru-RU" sz="1500" dirty="0" smtClean="0">
                <a:latin typeface="Arial" panose="020B0604020202020204" pitchFamily="34" charset="0"/>
                <a:ea typeface="Verdana" panose="020B0604030504040204" pitchFamily="34" charset="0"/>
                <a:cs typeface="Arial" panose="020B0604020202020204" pitchFamily="34" charset="0"/>
              </a:rPr>
              <a:t>)</a:t>
            </a:r>
            <a:endParaRPr lang="en-US" sz="1500" dirty="0" smtClean="0">
              <a:latin typeface="Arial" panose="020B0604020202020204" pitchFamily="34" charset="0"/>
              <a:ea typeface="Verdana" panose="020B0604030504040204" pitchFamily="34" charset="0"/>
              <a:cs typeface="Arial" panose="020B0604020202020204" pitchFamily="34" charset="0"/>
            </a:endParaRPr>
          </a:p>
          <a:p>
            <a:pPr marL="538161" indent="-179388">
              <a:spcAft>
                <a:spcPts val="600"/>
              </a:spcAft>
              <a:buClr>
                <a:schemeClr val="tx1"/>
              </a:buClr>
              <a:buFont typeface="Arial" pitchFamily="34" charset="0"/>
              <a:buChar char="•"/>
              <a:tabLst>
                <a:tab pos="179388" algn="l"/>
              </a:tabLst>
            </a:pPr>
            <a:r>
              <a:rPr lang="en-US" sz="1500" b="1" dirty="0" smtClean="0">
                <a:latin typeface="Arial" panose="020B0604020202020204" pitchFamily="34" charset="0"/>
                <a:ea typeface="Verdana" panose="020B0604030504040204" pitchFamily="34" charset="0"/>
                <a:cs typeface="Arial" panose="020B0604020202020204" pitchFamily="34" charset="0"/>
              </a:rPr>
              <a:t>M.V. Andreev, </a:t>
            </a:r>
            <a:r>
              <a:rPr lang="en-US" sz="1500" b="1" dirty="0" err="1" smtClean="0">
                <a:latin typeface="Arial" panose="020B0604020202020204" pitchFamily="34" charset="0"/>
                <a:ea typeface="Verdana" panose="020B0604030504040204" pitchFamily="34" charset="0"/>
                <a:cs typeface="Arial" panose="020B0604020202020204" pitchFamily="34" charset="0"/>
              </a:rPr>
              <a:t>N.Yu</a:t>
            </a:r>
            <a:r>
              <a:rPr lang="en-US" sz="1500" b="1" dirty="0" smtClean="0">
                <a:latin typeface="Arial" panose="020B0604020202020204" pitchFamily="34" charset="0"/>
                <a:ea typeface="Verdana" panose="020B0604030504040204" pitchFamily="34" charset="0"/>
                <a:cs typeface="Arial" panose="020B0604020202020204" pitchFamily="34" charset="0"/>
              </a:rPr>
              <a:t>. </a:t>
            </a:r>
            <a:r>
              <a:rPr lang="en-US" sz="1500" b="1" dirty="0" err="1" smtClean="0">
                <a:latin typeface="Arial" panose="020B0604020202020204" pitchFamily="34" charset="0"/>
                <a:ea typeface="Verdana" panose="020B0604030504040204" pitchFamily="34" charset="0"/>
                <a:cs typeface="Arial" panose="020B0604020202020204" pitchFamily="34" charset="0"/>
              </a:rPr>
              <a:t>Ruban</a:t>
            </a:r>
            <a:r>
              <a:rPr lang="en-US" sz="1500" b="1" dirty="0" smtClean="0">
                <a:latin typeface="Arial" panose="020B0604020202020204" pitchFamily="34" charset="0"/>
                <a:ea typeface="Verdana" panose="020B0604030504040204" pitchFamily="34" charset="0"/>
                <a:cs typeface="Arial" panose="020B0604020202020204" pitchFamily="34" charset="0"/>
              </a:rPr>
              <a:t>, A.A. Suvorov, R.A. Ufa, </a:t>
            </a:r>
            <a:r>
              <a:rPr lang="en-US" sz="1500" b="1" dirty="0" err="1" smtClean="0">
                <a:latin typeface="Arial" panose="020B0604020202020204" pitchFamily="34" charset="0"/>
                <a:ea typeface="Verdana" panose="020B0604030504040204" pitchFamily="34" charset="0"/>
                <a:cs typeface="Arial" panose="020B0604020202020204" pitchFamily="34" charset="0"/>
              </a:rPr>
              <a:t>Yu.S</a:t>
            </a:r>
            <a:r>
              <a:rPr lang="en-US" sz="1500" b="1" dirty="0" smtClean="0">
                <a:latin typeface="Arial" panose="020B0604020202020204" pitchFamily="34" charset="0"/>
                <a:ea typeface="Verdana" panose="020B0604030504040204" pitchFamily="34" charset="0"/>
                <a:cs typeface="Arial" panose="020B0604020202020204" pitchFamily="34" charset="0"/>
              </a:rPr>
              <a:t>. </a:t>
            </a:r>
            <a:r>
              <a:rPr lang="en-US" sz="1500" b="1" dirty="0" err="1" smtClean="0">
                <a:latin typeface="Arial" panose="020B0604020202020204" pitchFamily="34" charset="0"/>
                <a:ea typeface="Verdana" panose="020B0604030504040204" pitchFamily="34" charset="0"/>
                <a:cs typeface="Arial" panose="020B0604020202020204" pitchFamily="34" charset="0"/>
              </a:rPr>
              <a:t>Borovikov</a:t>
            </a:r>
            <a:r>
              <a:rPr lang="ru-RU" sz="1500" b="1" dirty="0" smtClean="0">
                <a:latin typeface="Arial" panose="020B0604020202020204" pitchFamily="34" charset="0"/>
                <a:ea typeface="Verdana" panose="020B0604030504040204" pitchFamily="34" charset="0"/>
                <a:cs typeface="Arial" panose="020B0604020202020204" pitchFamily="34" charset="0"/>
              </a:rPr>
              <a:t> </a:t>
            </a:r>
            <a:r>
              <a:rPr lang="ru-RU" sz="1500" dirty="0">
                <a:latin typeface="Arial" panose="020B0604020202020204" pitchFamily="34" charset="0"/>
                <a:ea typeface="Verdana" panose="020B0604030504040204" pitchFamily="34" charset="0"/>
                <a:cs typeface="Arial" panose="020B0604020202020204" pitchFamily="34" charset="0"/>
              </a:rPr>
              <a:t>(</a:t>
            </a:r>
            <a:r>
              <a:rPr lang="ru-RU" sz="1500" b="1" dirty="0">
                <a:solidFill>
                  <a:srgbClr val="69BA2E"/>
                </a:solidFill>
                <a:latin typeface="Arial" panose="020B0604020202020204" pitchFamily="34" charset="0"/>
                <a:ea typeface="Verdana" panose="020B0604030504040204" pitchFamily="34" charset="0"/>
                <a:cs typeface="Arial" panose="020B0604020202020204" pitchFamily="34" charset="0"/>
              </a:rPr>
              <a:t>201</a:t>
            </a:r>
            <a:r>
              <a:rPr lang="en-US" sz="1500" b="1" dirty="0">
                <a:solidFill>
                  <a:srgbClr val="69BA2E"/>
                </a:solidFill>
                <a:latin typeface="Arial" panose="020B0604020202020204" pitchFamily="34" charset="0"/>
                <a:ea typeface="Verdana" panose="020B0604030504040204" pitchFamily="34" charset="0"/>
                <a:cs typeface="Arial" panose="020B0604020202020204" pitchFamily="34" charset="0"/>
              </a:rPr>
              <a:t>7</a:t>
            </a:r>
            <a:r>
              <a:rPr lang="ru-RU" sz="1500" dirty="0">
                <a:latin typeface="Arial" panose="020B0604020202020204" pitchFamily="34" charset="0"/>
                <a:ea typeface="Verdana" panose="020B0604030504040204" pitchFamily="34" charset="0"/>
                <a:cs typeface="Arial" panose="020B0604020202020204" pitchFamily="34" charset="0"/>
              </a:rPr>
              <a:t>)</a:t>
            </a:r>
          </a:p>
          <a:p>
            <a:pPr marL="538161" indent="-179388">
              <a:spcAft>
                <a:spcPts val="600"/>
              </a:spcAft>
              <a:buClr>
                <a:schemeClr val="tx1"/>
              </a:buClr>
              <a:buFont typeface="Arial" pitchFamily="34" charset="0"/>
              <a:buChar char="•"/>
              <a:tabLst>
                <a:tab pos="179388" algn="l"/>
              </a:tabLst>
            </a:pPr>
            <a:endParaRPr lang="ru-RU" sz="15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29550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1" name="TextBox 10"/>
          <p:cNvSpPr txBox="1"/>
          <p:nvPr/>
        </p:nvSpPr>
        <p:spPr>
          <a:xfrm>
            <a:off x="3063046" y="1374050"/>
            <a:ext cx="5751412" cy="3170099"/>
          </a:xfrm>
          <a:prstGeom prst="rect">
            <a:avLst/>
          </a:prstGeom>
          <a:noFill/>
        </p:spPr>
        <p:txBody>
          <a:bodyPr wrap="square" lIns="91440" tIns="45720" rIns="91440" bIns="45720" rtlCol="0">
            <a:spAutoFit/>
          </a:bodyPr>
          <a:lstStyle/>
          <a:p>
            <a:pPr marL="358773" indent="-358773">
              <a:spcAft>
                <a:spcPts val="600"/>
              </a:spcAft>
              <a:buClr>
                <a:schemeClr val="tx1"/>
              </a:buClr>
              <a:buFont typeface="Wingdings" pitchFamily="2" charset="2"/>
              <a:buChar char="§"/>
              <a:tabLst>
                <a:tab pos="179388" algn="l"/>
              </a:tabLst>
            </a:pPr>
            <a:r>
              <a:rPr lang="ru-RU" b="1" dirty="0">
                <a:solidFill>
                  <a:srgbClr val="69BA2E"/>
                </a:solidFill>
                <a:latin typeface="Arial" panose="020B0604020202020204" pitchFamily="34" charset="0"/>
                <a:ea typeface="Verdana" panose="020B0604030504040204" pitchFamily="34" charset="0"/>
                <a:cs typeface="Arial" panose="020B0604020202020204" pitchFamily="34" charset="0"/>
              </a:rPr>
              <a:t>1940</a:t>
            </a:r>
            <a:r>
              <a:rPr lang="ru-RU" dirty="0">
                <a:latin typeface="Arial" panose="020B0604020202020204" pitchFamily="34" charset="0"/>
                <a:ea typeface="Verdana" panose="020B0604030504040204" pitchFamily="34" charset="0"/>
                <a:cs typeface="Arial" panose="020B0604020202020204" pitchFamily="34" charset="0"/>
              </a:rPr>
              <a:t> – </a:t>
            </a:r>
            <a:r>
              <a:rPr lang="en-US" dirty="0" smtClean="0">
                <a:latin typeface="Arial" pitchFamily="34" charset="0"/>
                <a:ea typeface="Verdana" panose="020B0604030504040204" pitchFamily="34" charset="0"/>
                <a:cs typeface="Arial" pitchFamily="34" charset="0"/>
              </a:rPr>
              <a:t>order </a:t>
            </a:r>
            <a:r>
              <a:rPr lang="en-US" dirty="0">
                <a:latin typeface="Arial" pitchFamily="34" charset="0"/>
                <a:ea typeface="Verdana" panose="020B0604030504040204" pitchFamily="34" charset="0"/>
                <a:cs typeface="Arial" pitchFamily="34" charset="0"/>
              </a:rPr>
              <a:t>of the Red Banner of Labor</a:t>
            </a:r>
            <a:endParaRPr lang="ru-RU" dirty="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1953</a:t>
            </a:r>
            <a:r>
              <a:rPr lang="ru-RU" dirty="0" smtClean="0">
                <a:latin typeface="Arial" panose="020B0604020202020204" pitchFamily="34" charset="0"/>
                <a:ea typeface="Verdana" panose="020B0604030504040204" pitchFamily="34" charset="0"/>
                <a:cs typeface="Arial" panose="020B0604020202020204" pitchFamily="34" charset="0"/>
              </a:rPr>
              <a:t> </a:t>
            </a:r>
            <a:r>
              <a:rPr lang="ru-RU" dirty="0">
                <a:latin typeface="Arial" panose="020B0604020202020204" pitchFamily="34" charset="0"/>
                <a:ea typeface="Verdana" panose="020B0604030504040204" pitchFamily="34" charset="0"/>
                <a:cs typeface="Arial" panose="020B0604020202020204" pitchFamily="34" charset="0"/>
              </a:rPr>
              <a:t>– </a:t>
            </a:r>
            <a:r>
              <a:rPr lang="en-US" dirty="0">
                <a:latin typeface="Arial" pitchFamily="34" charset="0"/>
                <a:ea typeface="Verdana" panose="020B0604030504040204" pitchFamily="34" charset="0"/>
                <a:cs typeface="Arial" pitchFamily="34" charset="0"/>
              </a:rPr>
              <a:t>commissioning of a </a:t>
            </a:r>
            <a:r>
              <a:rPr lang="en-US" b="1" dirty="0">
                <a:solidFill>
                  <a:srgbClr val="69BA2E"/>
                </a:solidFill>
                <a:latin typeface="Arial" panose="020B0604020202020204" pitchFamily="34" charset="0"/>
                <a:ea typeface="Verdana" panose="020B0604030504040204" pitchFamily="34" charset="0"/>
                <a:cs typeface="Arial" panose="020B0604020202020204" pitchFamily="34" charset="0"/>
              </a:rPr>
              <a:t>television broadcast center</a:t>
            </a:r>
            <a:r>
              <a:rPr lang="en-US" dirty="0">
                <a:latin typeface="Arial" pitchFamily="34" charset="0"/>
                <a:ea typeface="Verdana" panose="020B0604030504040204" pitchFamily="34" charset="0"/>
                <a:cs typeface="Arial" pitchFamily="34" charset="0"/>
              </a:rPr>
              <a:t>, the first behind the Urals (fifth in the country)</a:t>
            </a:r>
            <a:endParaRPr lang="ru-RU"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1965</a:t>
            </a:r>
            <a:r>
              <a:rPr lang="ru-RU" dirty="0" smtClean="0">
                <a:latin typeface="Arial" panose="020B0604020202020204" pitchFamily="34" charset="0"/>
                <a:ea typeface="Verdana" panose="020B0604030504040204" pitchFamily="34" charset="0"/>
                <a:cs typeface="Arial" panose="020B0604020202020204" pitchFamily="34" charset="0"/>
              </a:rPr>
              <a:t> – </a:t>
            </a:r>
            <a:r>
              <a:rPr lang="en-US" dirty="0">
                <a:latin typeface="Arial" pitchFamily="34" charset="0"/>
                <a:ea typeface="Verdana" panose="020B0604030504040204" pitchFamily="34" charset="0"/>
                <a:cs typeface="Arial" pitchFamily="34" charset="0"/>
              </a:rPr>
              <a:t>start-up of </a:t>
            </a:r>
            <a:r>
              <a:rPr lang="en-US" b="1" dirty="0">
                <a:solidFill>
                  <a:srgbClr val="69BA2E"/>
                </a:solidFill>
                <a:latin typeface="Arial" panose="020B0604020202020204" pitchFamily="34" charset="0"/>
                <a:ea typeface="Verdana" panose="020B0604030504040204" pitchFamily="34" charset="0"/>
                <a:cs typeface="Arial" panose="020B0604020202020204" pitchFamily="34" charset="0"/>
              </a:rPr>
              <a:t>synchrotron</a:t>
            </a:r>
            <a:r>
              <a:rPr lang="en-US" dirty="0">
                <a:latin typeface="Arial" pitchFamily="34" charset="0"/>
                <a:ea typeface="Verdana" panose="020B0604030504040204" pitchFamily="34" charset="0"/>
                <a:cs typeface="Arial" pitchFamily="34" charset="0"/>
              </a:rPr>
              <a:t> SIRIUS being the largest in the country (1.5 GeV)</a:t>
            </a:r>
            <a:r>
              <a:rPr lang="ru-RU" dirty="0" smtClean="0">
                <a:latin typeface="Arial" panose="020B0604020202020204" pitchFamily="34" charset="0"/>
                <a:ea typeface="Verdana" panose="020B0604030504040204" pitchFamily="34" charset="0"/>
                <a:cs typeface="Arial" panose="020B0604020202020204" pitchFamily="34" charset="0"/>
              </a:rPr>
              <a:t> </a:t>
            </a:r>
          </a:p>
          <a:p>
            <a:pPr marL="358773" indent="-358773">
              <a:spcAft>
                <a:spcPts val="600"/>
              </a:spcAft>
              <a:buClr>
                <a:schemeClr val="tx1"/>
              </a:buClr>
              <a:buFont typeface="Wingdings" pitchFamily="2" charset="2"/>
              <a:buChar char="§"/>
              <a:tabLst>
                <a:tab pos="179388" algn="l"/>
              </a:tabLst>
            </a:pP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1967</a:t>
            </a:r>
            <a:r>
              <a:rPr lang="ru-RU" dirty="0" smtClean="0">
                <a:latin typeface="Arial" panose="020B0604020202020204" pitchFamily="34" charset="0"/>
                <a:ea typeface="Verdana" panose="020B0604030504040204" pitchFamily="34" charset="0"/>
                <a:cs typeface="Arial" panose="020B0604020202020204" pitchFamily="34" charset="0"/>
              </a:rPr>
              <a:t> </a:t>
            </a:r>
            <a:r>
              <a:rPr lang="ru-RU" dirty="0">
                <a:latin typeface="Arial" panose="020B0604020202020204" pitchFamily="34" charset="0"/>
                <a:ea typeface="Verdana" panose="020B0604030504040204" pitchFamily="34" charset="0"/>
                <a:cs typeface="Arial" panose="020B0604020202020204" pitchFamily="34" charset="0"/>
              </a:rPr>
              <a:t>– </a:t>
            </a:r>
            <a:r>
              <a:rPr lang="en-US" dirty="0">
                <a:latin typeface="Arial" pitchFamily="34" charset="0"/>
                <a:ea typeface="Verdana" panose="020B0604030504040204" pitchFamily="34" charset="0"/>
                <a:cs typeface="Arial" pitchFamily="34" charset="0"/>
              </a:rPr>
              <a:t>launch of a research nuclear </a:t>
            </a:r>
            <a:r>
              <a:rPr lang="en-US" b="1" dirty="0">
                <a:solidFill>
                  <a:srgbClr val="69BA2E"/>
                </a:solidFill>
                <a:latin typeface="Arial" panose="020B0604020202020204" pitchFamily="34" charset="0"/>
                <a:ea typeface="Verdana" panose="020B0604030504040204" pitchFamily="34" charset="0"/>
                <a:cs typeface="Arial" panose="020B0604020202020204" pitchFamily="34" charset="0"/>
              </a:rPr>
              <a:t>reactor</a:t>
            </a:r>
            <a:r>
              <a:rPr lang="en-US" dirty="0">
                <a:latin typeface="Arial" pitchFamily="34" charset="0"/>
                <a:ea typeface="Verdana" panose="020B0604030504040204" pitchFamily="34" charset="0"/>
                <a:cs typeface="Arial" pitchFamily="34" charset="0"/>
              </a:rPr>
              <a:t>, the second in the USSR and the only one behind the </a:t>
            </a:r>
            <a:r>
              <a:rPr lang="en-US" dirty="0" smtClean="0">
                <a:latin typeface="Arial" pitchFamily="34" charset="0"/>
                <a:ea typeface="Verdana" panose="020B0604030504040204" pitchFamily="34" charset="0"/>
                <a:cs typeface="Arial" pitchFamily="34" charset="0"/>
              </a:rPr>
              <a:t>Urals</a:t>
            </a:r>
            <a:endParaRPr lang="ru-RU" dirty="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179388" algn="l"/>
              </a:tabLst>
            </a:pPr>
            <a:r>
              <a:rPr lang="ru-RU" b="1" dirty="0">
                <a:solidFill>
                  <a:srgbClr val="69BA2E"/>
                </a:solidFill>
                <a:latin typeface="Arial" panose="020B0604020202020204" pitchFamily="34" charset="0"/>
                <a:ea typeface="Verdana" panose="020B0604030504040204" pitchFamily="34" charset="0"/>
                <a:cs typeface="Arial" panose="020B0604020202020204" pitchFamily="34" charset="0"/>
              </a:rPr>
              <a:t>1971</a:t>
            </a:r>
            <a:r>
              <a:rPr lang="ru-RU" dirty="0">
                <a:latin typeface="Arial" panose="020B0604020202020204" pitchFamily="34" charset="0"/>
                <a:ea typeface="Verdana" panose="020B0604030504040204" pitchFamily="34" charset="0"/>
                <a:cs typeface="Arial" panose="020B0604020202020204" pitchFamily="34" charset="0"/>
              </a:rPr>
              <a:t> – </a:t>
            </a:r>
            <a:r>
              <a:rPr lang="en-US" dirty="0" smtClean="0">
                <a:latin typeface="Arial" panose="020B0604020202020204" pitchFamily="34" charset="0"/>
                <a:ea typeface="Verdana" panose="020B0604030504040204" pitchFamily="34" charset="0"/>
                <a:cs typeface="Arial" panose="020B0604020202020204" pitchFamily="34" charset="0"/>
              </a:rPr>
              <a:t>order </a:t>
            </a:r>
            <a:r>
              <a:rPr lang="en-US" dirty="0">
                <a:latin typeface="Arial" panose="020B0604020202020204" pitchFamily="34" charset="0"/>
                <a:ea typeface="Verdana" panose="020B0604030504040204" pitchFamily="34" charset="0"/>
                <a:cs typeface="Arial" panose="020B0604020202020204" pitchFamily="34" charset="0"/>
              </a:rPr>
              <a:t>of the October </a:t>
            </a:r>
            <a:r>
              <a:rPr lang="en-US" dirty="0" smtClean="0">
                <a:latin typeface="Arial" panose="020B0604020202020204" pitchFamily="34" charset="0"/>
                <a:ea typeface="Verdana" panose="020B0604030504040204" pitchFamily="34" charset="0"/>
                <a:cs typeface="Arial" panose="020B0604020202020204" pitchFamily="34" charset="0"/>
              </a:rPr>
              <a:t>Revolution</a:t>
            </a:r>
          </a:p>
        </p:txBody>
      </p:sp>
      <p:pic>
        <p:nvPicPr>
          <p:cNvPr id="3074" name="Picture 2" descr="D:\презентация\ректор\2015\orden oktyabr'skoy revolucii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5199" y="1131590"/>
            <a:ext cx="931040" cy="818523"/>
          </a:xfrm>
          <a:prstGeom prst="rect">
            <a:avLst/>
          </a:prstGeom>
          <a:noFill/>
        </p:spPr>
      </p:pic>
      <p:pic>
        <p:nvPicPr>
          <p:cNvPr id="3075" name="Picture 3" descr="D:\презентация\ректор\2015\orden-trudovogo-krasnogo-znameni-podv-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8234" y="1131590"/>
            <a:ext cx="717543" cy="791687"/>
          </a:xfrm>
          <a:prstGeom prst="rect">
            <a:avLst/>
          </a:prstGeom>
          <a:noFill/>
        </p:spPr>
      </p:pic>
      <p:sp>
        <p:nvSpPr>
          <p:cNvPr id="12" name="Прямоугольник 11"/>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3</a:t>
            </a:r>
            <a:endParaRPr lang="ru-RU" sz="1200" dirty="0"/>
          </a:p>
        </p:txBody>
      </p:sp>
      <p:pic>
        <p:nvPicPr>
          <p:cNvPr id="2" name="Рисунок 1"/>
          <p:cNvPicPr>
            <a:picLocks noChangeAspect="1"/>
          </p:cNvPicPr>
          <p:nvPr/>
        </p:nvPicPr>
        <p:blipFill rotWithShape="1">
          <a:blip r:embed="rId5" cstate="print">
            <a:extLst>
              <a:ext uri="{28A0092B-C50C-407E-A947-70E740481C1C}">
                <a14:useLocalDpi xmlns:a14="http://schemas.microsoft.com/office/drawing/2010/main" val="0"/>
              </a:ext>
            </a:extLst>
          </a:blip>
          <a:srcRect l="3972" t="6995" r="2676" b="5563"/>
          <a:stretch/>
        </p:blipFill>
        <p:spPr>
          <a:xfrm>
            <a:off x="683567" y="3655839"/>
            <a:ext cx="2158537" cy="1148159"/>
          </a:xfrm>
          <a:prstGeom prst="rect">
            <a:avLst/>
          </a:prstGeom>
        </p:spPr>
      </p:pic>
      <p:pic>
        <p:nvPicPr>
          <p:cNvPr id="3" name="Рисунок 2"/>
          <p:cNvPicPr>
            <a:picLocks noChangeAspect="1"/>
          </p:cNvPicPr>
          <p:nvPr/>
        </p:nvPicPr>
        <p:blipFill rotWithShape="1">
          <a:blip r:embed="rId6" cstate="print">
            <a:extLst>
              <a:ext uri="{28A0092B-C50C-407E-A947-70E740481C1C}">
                <a14:useLocalDpi xmlns:a14="http://schemas.microsoft.com/office/drawing/2010/main" val="0"/>
              </a:ext>
            </a:extLst>
          </a:blip>
          <a:srcRect b="12059"/>
          <a:stretch/>
        </p:blipFill>
        <p:spPr>
          <a:xfrm>
            <a:off x="696463" y="1995686"/>
            <a:ext cx="2145754" cy="1598706"/>
          </a:xfrm>
          <a:prstGeom prst="rect">
            <a:avLst/>
          </a:prstGeom>
        </p:spPr>
      </p:pic>
      <p:sp>
        <p:nvSpPr>
          <p:cNvPr id="14" name="Rectangle 2"/>
          <p:cNvSpPr>
            <a:spLocks noGrp="1" noChangeArrowheads="1"/>
          </p:cNvSpPr>
          <p:nvPr>
            <p:ph type="title"/>
          </p:nvPr>
        </p:nvSpPr>
        <p:spPr>
          <a:xfrm>
            <a:off x="3347864" y="195486"/>
            <a:ext cx="3888434" cy="579214"/>
          </a:xfrm>
        </p:spPr>
        <p:txBody>
          <a:bodyPr>
            <a:noAutofit/>
          </a:bodyPr>
          <a:lstStyle/>
          <a:p>
            <a:pPr algn="l"/>
            <a:r>
              <a:rPr lang="en-US" sz="2400" b="1" dirty="0">
                <a:solidFill>
                  <a:srgbClr val="71BF43"/>
                </a:solidFill>
                <a:ea typeface="Verdana" panose="020B0604030504040204" pitchFamily="34" charset="0"/>
                <a:cs typeface="Verdana" panose="020B0604030504040204" pitchFamily="34" charset="0"/>
              </a:rPr>
              <a:t>TPU </a:t>
            </a:r>
            <a:r>
              <a:rPr lang="en-US" sz="2400" b="1" dirty="0" smtClean="0">
                <a:solidFill>
                  <a:srgbClr val="71BF43"/>
                </a:solidFill>
                <a:ea typeface="Verdana" panose="020B0604030504040204" pitchFamily="34" charset="0"/>
                <a:cs typeface="Verdana" panose="020B0604030504040204" pitchFamily="34" charset="0"/>
              </a:rPr>
              <a:t>Achievements</a:t>
            </a:r>
            <a:endParaRPr lang="ru-RU" sz="2400" b="1" dirty="0">
              <a:solidFill>
                <a:srgbClr val="71BF43"/>
              </a:solidFill>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Podl_osnova_Spasibo.jpg"/>
          <p:cNvPicPr>
            <a:picLocks noChangeAspect="1"/>
          </p:cNvPicPr>
          <p:nvPr/>
        </p:nvPicPr>
        <p:blipFill>
          <a:blip r:embed="rId2" cstate="print"/>
          <a:stretch>
            <a:fillRect/>
          </a:stretch>
        </p:blipFill>
        <p:spPr>
          <a:xfrm>
            <a:off x="2" y="1809"/>
            <a:ext cx="9144000" cy="5139884"/>
          </a:xfrm>
          <a:prstGeom prst="rect">
            <a:avLst/>
          </a:prstGeom>
        </p:spPr>
      </p:pic>
      <p:sp>
        <p:nvSpPr>
          <p:cNvPr id="5" name="TextBox 4"/>
          <p:cNvSpPr txBox="1"/>
          <p:nvPr/>
        </p:nvSpPr>
        <p:spPr>
          <a:xfrm>
            <a:off x="2024600" y="2067694"/>
            <a:ext cx="5094804" cy="584775"/>
          </a:xfrm>
          <a:prstGeom prst="rect">
            <a:avLst/>
          </a:prstGeom>
          <a:noFill/>
        </p:spPr>
        <p:txBody>
          <a:bodyPr wrap="square" lIns="91440" tIns="45720" rIns="91440" bIns="45720" rtlCol="0">
            <a:spAutoFit/>
          </a:bodyPr>
          <a:lstStyle/>
          <a:p>
            <a:pPr algn="ctr"/>
            <a:r>
              <a:rPr lang="en-US" sz="3200" b="1" dirty="0" smtClean="0">
                <a:solidFill>
                  <a:schemeClr val="bg1"/>
                </a:solidFill>
                <a:latin typeface="+mj-lt"/>
                <a:ea typeface="Verdana" panose="020B0604030504040204" pitchFamily="34" charset="0"/>
                <a:cs typeface="Verdana" panose="020B0604030504040204" pitchFamily="34" charset="0"/>
              </a:rPr>
              <a:t>THANK YOU</a:t>
            </a:r>
            <a:r>
              <a:rPr lang="ru-RU" sz="3200" b="1" dirty="0" smtClean="0">
                <a:solidFill>
                  <a:schemeClr val="bg1"/>
                </a:solidFill>
                <a:latin typeface="+mj-lt"/>
                <a:ea typeface="Verdana" panose="020B0604030504040204" pitchFamily="34" charset="0"/>
                <a:cs typeface="Verdana" panose="020B0604030504040204" pitchFamily="34" charset="0"/>
              </a:rPr>
              <a:t>!</a:t>
            </a:r>
            <a:endParaRPr lang="ru-RU" sz="3200" b="1" dirty="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8705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14" name="Прямоугольник 13"/>
          <p:cNvSpPr/>
          <p:nvPr/>
        </p:nvSpPr>
        <p:spPr>
          <a:xfrm>
            <a:off x="730568" y="4011910"/>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4</a:t>
            </a:r>
            <a:endParaRPr lang="ru-RU" sz="1200" dirty="0"/>
          </a:p>
        </p:txBody>
      </p:sp>
      <p:sp>
        <p:nvSpPr>
          <p:cNvPr id="13" name="Rectangle 2"/>
          <p:cNvSpPr>
            <a:spLocks noGrp="1" noChangeArrowheads="1"/>
          </p:cNvSpPr>
          <p:nvPr>
            <p:ph type="title"/>
          </p:nvPr>
        </p:nvSpPr>
        <p:spPr>
          <a:xfrm>
            <a:off x="3347864" y="195486"/>
            <a:ext cx="3888434" cy="579214"/>
          </a:xfrm>
        </p:spPr>
        <p:txBody>
          <a:bodyPr>
            <a:noAutofit/>
          </a:bodyPr>
          <a:lstStyle/>
          <a:p>
            <a:pPr algn="l"/>
            <a:r>
              <a:rPr lang="en-US" sz="2400" b="1" dirty="0">
                <a:solidFill>
                  <a:srgbClr val="71BF43"/>
                </a:solidFill>
                <a:ea typeface="Verdana" panose="020B0604030504040204" pitchFamily="34" charset="0"/>
                <a:cs typeface="Verdana" panose="020B0604030504040204" pitchFamily="34" charset="0"/>
              </a:rPr>
              <a:t>TPU Achievements</a:t>
            </a:r>
            <a:endParaRPr lang="ru-RU" sz="2400" b="1" dirty="0">
              <a:solidFill>
                <a:srgbClr val="69BA2E"/>
              </a:solidFill>
              <a:ea typeface="Verdana" panose="020B0604030504040204" pitchFamily="34" charset="0"/>
              <a:cs typeface="Verdana" panose="020B060403050404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21" y="1116468"/>
            <a:ext cx="2121988" cy="1339488"/>
          </a:xfrm>
          <a:prstGeom prst="rect">
            <a:avLst/>
          </a:prstGeom>
        </p:spPr>
      </p:pic>
      <p:pic>
        <p:nvPicPr>
          <p:cNvPr id="1026" name="Picture 2" descr="http://www.susu.ru/sites/default/files/images/5-1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159" y="2571750"/>
            <a:ext cx="1734948" cy="66144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4641" t="2160" r="9004" b="1789"/>
          <a:stretch/>
        </p:blipFill>
        <p:spPr>
          <a:xfrm>
            <a:off x="683568" y="3437935"/>
            <a:ext cx="2117034" cy="1571056"/>
          </a:xfrm>
          <a:prstGeom prst="rect">
            <a:avLst/>
          </a:prstGeom>
        </p:spPr>
      </p:pic>
      <p:sp>
        <p:nvSpPr>
          <p:cNvPr id="17" name="TextBox 16"/>
          <p:cNvSpPr txBox="1"/>
          <p:nvPr/>
        </p:nvSpPr>
        <p:spPr>
          <a:xfrm>
            <a:off x="3159324" y="1014117"/>
            <a:ext cx="5751412" cy="3847207"/>
          </a:xfrm>
          <a:prstGeom prst="rect">
            <a:avLst/>
          </a:prstGeom>
          <a:noFill/>
        </p:spPr>
        <p:txBody>
          <a:bodyPr wrap="square" lIns="91440" tIns="45720" rIns="91440" bIns="45720" rtlCol="0">
            <a:spAutoFit/>
          </a:bodyPr>
          <a:lstStyle/>
          <a:p>
            <a:pPr marL="358775" indent="-358775">
              <a:spcAft>
                <a:spcPts val="1200"/>
              </a:spcAft>
              <a:buClr>
                <a:schemeClr val="tx1"/>
              </a:buClr>
              <a:buFont typeface="Wingdings" pitchFamily="2" charset="2"/>
              <a:buChar char="§"/>
              <a:tabLst>
                <a:tab pos="179388" algn="l"/>
              </a:tabLst>
            </a:pP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1997</a:t>
            </a:r>
            <a:r>
              <a:rPr lang="ru-RU"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ru-RU" dirty="0" smtClean="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itchFamily="34" charset="0"/>
                <a:ea typeface="Verdana" panose="020B0604030504040204" pitchFamily="34" charset="0"/>
                <a:cs typeface="Arial" pitchFamily="34" charset="0"/>
              </a:rPr>
              <a:t>inclusion of TPU into the List of the Most Valuable Objects of Cultural Heritage of the Peoples of the Russian Federation under the Decree of the RF President</a:t>
            </a:r>
          </a:p>
          <a:p>
            <a:pPr marL="358775" indent="-358775">
              <a:spcAft>
                <a:spcPts val="1200"/>
              </a:spcAft>
              <a:buClr>
                <a:schemeClr val="tx1"/>
              </a:buClr>
              <a:buFont typeface="Wingdings" pitchFamily="2" charset="2"/>
              <a:buChar char="§"/>
              <a:tabLst>
                <a:tab pos="179388" algn="l"/>
              </a:tabLst>
            </a:pP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200</a:t>
            </a:r>
            <a:r>
              <a:rPr lang="ru-RU" b="1" dirty="0" smtClean="0">
                <a:solidFill>
                  <a:srgbClr val="69BA2E"/>
                </a:solidFill>
                <a:latin typeface="Arial" panose="020B0604020202020204" pitchFamily="34" charset="0"/>
                <a:ea typeface="Verdana" panose="020B0604030504040204" pitchFamily="34" charset="0"/>
                <a:cs typeface="Arial" panose="020B0604020202020204" pitchFamily="34" charset="0"/>
              </a:rPr>
              <a:t>9</a:t>
            </a:r>
            <a:r>
              <a:rPr lang="ru-RU"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ru-RU" dirty="0" smtClean="0">
                <a:latin typeface="Arial" panose="020B0604020202020204" pitchFamily="34" charset="0"/>
                <a:ea typeface="Verdana" panose="020B0604030504040204" pitchFamily="34" charset="0"/>
                <a:cs typeface="Arial" panose="020B0604020202020204" pitchFamily="34" charset="0"/>
              </a:rPr>
              <a:t>–</a:t>
            </a:r>
            <a:r>
              <a:rPr lang="en-US" dirty="0" smtClean="0">
                <a:latin typeface="Arial" panose="020B0604020202020204" pitchFamily="34" charset="0"/>
                <a:ea typeface="Verdana" panose="020B0604030504040204" pitchFamily="34" charset="0"/>
                <a:cs typeface="Arial" panose="020B0604020202020204" pitchFamily="34" charset="0"/>
              </a:rPr>
              <a:t> awarded category</a:t>
            </a:r>
            <a:r>
              <a:rPr lang="ru-RU" dirty="0" smtClean="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National </a:t>
            </a:r>
            <a:r>
              <a:rPr lang="en-US" dirty="0">
                <a:latin typeface="Arial" panose="020B0604020202020204" pitchFamily="34" charset="0"/>
                <a:ea typeface="Verdana" panose="020B0604030504040204" pitchFamily="34" charset="0"/>
                <a:cs typeface="Arial" panose="020B0604020202020204" pitchFamily="34" charset="0"/>
              </a:rPr>
              <a:t>Research Tomsk Polytechnic </a:t>
            </a:r>
            <a:r>
              <a:rPr lang="en-US" dirty="0" smtClean="0">
                <a:latin typeface="Arial" panose="020B0604020202020204" pitchFamily="34" charset="0"/>
                <a:ea typeface="Verdana" panose="020B0604030504040204" pitchFamily="34" charset="0"/>
                <a:cs typeface="Arial" panose="020B0604020202020204" pitchFamily="34" charset="0"/>
              </a:rPr>
              <a:t>University</a:t>
            </a:r>
            <a:r>
              <a:rPr lang="ru-RU" dirty="0" smtClean="0">
                <a:latin typeface="Arial" panose="020B0604020202020204" pitchFamily="34" charset="0"/>
                <a:ea typeface="Verdana" panose="020B0604030504040204" pitchFamily="34" charset="0"/>
                <a:cs typeface="Arial" panose="020B0604020202020204" pitchFamily="34" charset="0"/>
              </a:rPr>
              <a:t>»</a:t>
            </a:r>
            <a:r>
              <a:rPr lang="en-US" dirty="0" smtClean="0">
                <a:latin typeface="Arial" panose="020B0604020202020204" pitchFamily="34" charset="0"/>
                <a:ea typeface="Verdana" panose="020B0604030504040204" pitchFamily="34" charset="0"/>
                <a:cs typeface="Arial" panose="020B0604020202020204" pitchFamily="34" charset="0"/>
              </a:rPr>
              <a:t> </a:t>
            </a:r>
          </a:p>
          <a:p>
            <a:pPr marL="358775" indent="-358775">
              <a:spcAft>
                <a:spcPts val="1200"/>
              </a:spcAft>
              <a:buClr>
                <a:schemeClr val="tx1"/>
              </a:buClr>
              <a:buFont typeface="Wingdings" pitchFamily="2" charset="2"/>
              <a:buChar char="§"/>
              <a:tabLst>
                <a:tab pos="179388" algn="l"/>
              </a:tabLst>
            </a:pP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2013 </a:t>
            </a:r>
            <a:r>
              <a:rPr lang="ru-RU" dirty="0" smtClean="0">
                <a:latin typeface="Arial" panose="020B0604020202020204" pitchFamily="34" charset="0"/>
                <a:ea typeface="Verdana" panose="020B0604030504040204" pitchFamily="34" charset="0"/>
                <a:cs typeface="Arial" panose="020B0604020202020204" pitchFamily="34" charset="0"/>
              </a:rPr>
              <a:t>–</a:t>
            </a:r>
            <a:r>
              <a:rPr lang="en-US" dirty="0" smtClean="0">
                <a:latin typeface="Arial" panose="020B0604020202020204" pitchFamily="34" charset="0"/>
                <a:ea typeface="Verdana" panose="020B0604030504040204" pitchFamily="34" charset="0"/>
                <a:cs typeface="Arial" panose="020B0604020202020204" pitchFamily="34" charset="0"/>
              </a:rPr>
              <a:t> winner of the competition</a:t>
            </a: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on Competitiveness Enhancement of the Leading Russian Universities among Global Leading Research and Education Centers </a:t>
            </a:r>
            <a:endParaRPr lang="en-US" dirty="0" smtClean="0">
              <a:latin typeface="Arial" panose="020B0604020202020204" pitchFamily="34" charset="0"/>
              <a:ea typeface="Verdana" panose="020B0604030504040204" pitchFamily="34" charset="0"/>
              <a:cs typeface="Arial" panose="020B0604020202020204" pitchFamily="34" charset="0"/>
            </a:endParaRPr>
          </a:p>
          <a:p>
            <a:pPr marL="358775" indent="-358775">
              <a:spcAft>
                <a:spcPts val="1200"/>
              </a:spcAft>
              <a:buClr>
                <a:schemeClr val="tx1"/>
              </a:buClr>
              <a:buFont typeface="Wingdings" pitchFamily="2" charset="2"/>
              <a:buChar char="§"/>
              <a:tabLst>
                <a:tab pos="179388" algn="l"/>
              </a:tabLst>
            </a:pP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2005, 2016 </a:t>
            </a:r>
            <a:r>
              <a:rPr lang="ru-RU" dirty="0" smtClean="0">
                <a:latin typeface="Arial" panose="020B0604020202020204" pitchFamily="34" charset="0"/>
                <a:ea typeface="Verdana" panose="020B0604030504040204" pitchFamily="34" charset="0"/>
                <a:cs typeface="Arial" panose="020B0604020202020204" pitchFamily="34" charset="0"/>
              </a:rPr>
              <a:t>–</a:t>
            </a:r>
            <a:r>
              <a:rPr lang="en-US" dirty="0" smtClean="0">
                <a:latin typeface="Arial" panose="020B0604020202020204" pitchFamily="34" charset="0"/>
                <a:ea typeface="Verdana" panose="020B0604030504040204" pitchFamily="34" charset="0"/>
                <a:cs typeface="Arial" panose="020B0604020202020204" pitchFamily="34" charset="0"/>
              </a:rPr>
              <a:t> winner </a:t>
            </a:r>
            <a:r>
              <a:rPr lang="en-US" dirty="0">
                <a:latin typeface="Arial" panose="020B0604020202020204" pitchFamily="34" charset="0"/>
                <a:ea typeface="Verdana" panose="020B0604030504040204" pitchFamily="34" charset="0"/>
                <a:cs typeface="Arial" panose="020B0604020202020204" pitchFamily="34" charset="0"/>
              </a:rPr>
              <a:t>of the RF Government Award in the Field of Quality </a:t>
            </a:r>
            <a:endParaRPr lang="ru-RU" dirty="0">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val="482814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Podl_osnova_bez_LOGO_obechn.jpg"/>
          <p:cNvPicPr>
            <a:picLocks noChangeAspect="1"/>
          </p:cNvPicPr>
          <p:nvPr/>
        </p:nvPicPr>
        <p:blipFill>
          <a:blip r:embed="rId2" cstate="print"/>
          <a:stretch>
            <a:fillRect/>
          </a:stretch>
        </p:blipFill>
        <p:spPr>
          <a:xfrm>
            <a:off x="0" y="0"/>
            <a:ext cx="9135879" cy="5143500"/>
          </a:xfrm>
          <a:prstGeom prst="rect">
            <a:avLst/>
          </a:prstGeom>
        </p:spPr>
      </p:pic>
      <p:sp>
        <p:nvSpPr>
          <p:cNvPr id="2" name="Прямоугольник 1"/>
          <p:cNvSpPr/>
          <p:nvPr/>
        </p:nvSpPr>
        <p:spPr>
          <a:xfrm>
            <a:off x="730568" y="4011910"/>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2" descr="http://bse.sci-lib.com/a_pictures/15/00/239537131.jpg"/>
          <p:cNvPicPr>
            <a:picLocks noChangeAspect="1" noChangeArrowheads="1"/>
          </p:cNvPicPr>
          <p:nvPr/>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r="7287"/>
          <a:stretch/>
        </p:blipFill>
        <p:spPr bwMode="auto">
          <a:xfrm>
            <a:off x="7603641" y="3728283"/>
            <a:ext cx="916208" cy="120326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347864" y="267496"/>
            <a:ext cx="4680520" cy="479667"/>
          </a:xfrm>
          <a:prstGeom prst="rect">
            <a:avLst/>
          </a:prstGeom>
          <a:noFill/>
        </p:spPr>
        <p:txBody>
          <a:bodyPr wrap="square" lIns="91440" tIns="45720" rIns="91440" bIns="45720" rtlCol="0">
            <a:spAutoFit/>
          </a:bodyPr>
          <a:lstStyle/>
          <a:p>
            <a:r>
              <a:rPr lang="en-US" sz="2400" b="1" dirty="0">
                <a:solidFill>
                  <a:srgbClr val="69BA2E"/>
                </a:solidFill>
                <a:latin typeface="+mj-lt"/>
                <a:ea typeface="Verdana" panose="020B0604030504040204" pitchFamily="34" charset="0"/>
                <a:cs typeface="Verdana" panose="020B0604030504040204" pitchFamily="34" charset="0"/>
              </a:rPr>
              <a:t>Among </a:t>
            </a:r>
            <a:r>
              <a:rPr lang="ru-RU" sz="2400" b="1" dirty="0" smtClean="0">
                <a:solidFill>
                  <a:srgbClr val="69BA2E"/>
                </a:solidFill>
                <a:latin typeface="+mj-lt"/>
                <a:ea typeface="Verdana" panose="020B0604030504040204" pitchFamily="34" charset="0"/>
                <a:cs typeface="Verdana" panose="020B0604030504040204" pitchFamily="34" charset="0"/>
              </a:rPr>
              <a:t>180 000 </a:t>
            </a:r>
            <a:r>
              <a:rPr lang="en-US" sz="2400" b="1" dirty="0" smtClean="0">
                <a:solidFill>
                  <a:srgbClr val="69BA2E"/>
                </a:solidFill>
                <a:latin typeface="+mj-lt"/>
                <a:ea typeface="Verdana" panose="020B0604030504040204" pitchFamily="34" charset="0"/>
                <a:cs typeface="Verdana" panose="020B0604030504040204" pitchFamily="34" charset="0"/>
              </a:rPr>
              <a:t>graduates</a:t>
            </a:r>
            <a:r>
              <a:rPr lang="en-US" sz="2400" b="1" dirty="0">
                <a:solidFill>
                  <a:srgbClr val="69BA2E"/>
                </a:solidFill>
                <a:latin typeface="+mj-lt"/>
                <a:ea typeface="Verdana" panose="020B0604030504040204" pitchFamily="34" charset="0"/>
                <a:cs typeface="Verdana" panose="020B0604030504040204" pitchFamily="34" charset="0"/>
              </a:rPr>
              <a:t>:</a:t>
            </a:r>
          </a:p>
        </p:txBody>
      </p:sp>
      <p:sp>
        <p:nvSpPr>
          <p:cNvPr id="27" name="Прямоугольник 26"/>
          <p:cNvSpPr/>
          <p:nvPr/>
        </p:nvSpPr>
        <p:spPr>
          <a:xfrm>
            <a:off x="8712968" y="4731992"/>
            <a:ext cx="395536" cy="276999"/>
          </a:xfrm>
          <a:prstGeom prst="rect">
            <a:avLst/>
          </a:prstGeom>
        </p:spPr>
        <p:txBody>
          <a:bodyPr wrap="square" lIns="91440" tIns="45720" rIns="91440" bIns="45720">
            <a:spAutoFit/>
          </a:bodyPr>
          <a:lstStyle/>
          <a:p>
            <a:pPr algn="ctr" defTabSz="771523"/>
            <a:r>
              <a:rPr lang="en-US" sz="1200" dirty="0" smtClean="0"/>
              <a:t>5</a:t>
            </a:r>
            <a:endParaRPr lang="ru-RU" sz="1200" dirty="0"/>
          </a:p>
        </p:txBody>
      </p:sp>
      <p:pic>
        <p:nvPicPr>
          <p:cNvPr id="25" name="Picture 13" descr="САТПАЕВ"/>
          <p:cNvPicPr>
            <a:picLocks noChangeAspect="1" noChangeArrowheads="1"/>
          </p:cNvPicPr>
          <p:nvPr/>
        </p:nvPicPr>
        <p:blipFill rotWithShape="1">
          <a:blip r:embed="rId4" cstate="email">
            <a:duotone>
              <a:prstClr val="black"/>
              <a:srgbClr val="D9C3A5">
                <a:tint val="50000"/>
                <a:satMod val="180000"/>
              </a:srgbClr>
            </a:duotone>
            <a:lum bright="20000" contrast="20000"/>
          </a:blip>
          <a:srcRect r="6608" b="4611"/>
          <a:stretch/>
        </p:blipFill>
        <p:spPr bwMode="auto">
          <a:xfrm>
            <a:off x="7589568" y="2432567"/>
            <a:ext cx="930283" cy="1175807"/>
          </a:xfrm>
          <a:prstGeom prst="rect">
            <a:avLst/>
          </a:prstGeom>
          <a:ln>
            <a:noFill/>
          </a:ln>
          <a:effectLst/>
        </p:spPr>
      </p:pic>
      <p:pic>
        <p:nvPicPr>
          <p:cNvPr id="29" name="Picture 4" descr="kamov"/>
          <p:cNvPicPr>
            <a:picLocks noChangeAspect="1" noChangeArrowheads="1"/>
          </p:cNvPicPr>
          <p:nvPr/>
        </p:nvPicPr>
        <p:blipFill rotWithShape="1">
          <a:blip r:embed="rId5" cstate="email">
            <a:duotone>
              <a:prstClr val="black"/>
              <a:srgbClr val="D9C3A5">
                <a:tint val="50000"/>
                <a:satMod val="180000"/>
              </a:srgbClr>
            </a:duotone>
            <a:lum bright="20000"/>
          </a:blip>
          <a:srcRect r="7411" b="5880"/>
          <a:stretch/>
        </p:blipFill>
        <p:spPr bwMode="auto">
          <a:xfrm>
            <a:off x="899592" y="3728711"/>
            <a:ext cx="923515" cy="1152558"/>
          </a:xfrm>
          <a:prstGeom prst="rect">
            <a:avLst/>
          </a:prstGeom>
          <a:ln>
            <a:noFill/>
          </a:ln>
          <a:effectLst/>
        </p:spPr>
      </p:pic>
      <p:pic>
        <p:nvPicPr>
          <p:cNvPr id="30" name="Рисунок 29" descr="Миль.jpg"/>
          <p:cNvPicPr>
            <a:picLocks noChangeAspect="1"/>
          </p:cNvPicPr>
          <p:nvPr/>
        </p:nvPicPr>
        <p:blipFill rotWithShape="1">
          <a:blip r:embed="rId6" cstate="email">
            <a:duotone>
              <a:prstClr val="black"/>
              <a:srgbClr val="D9C3A5">
                <a:tint val="50000"/>
                <a:satMod val="180000"/>
              </a:srgbClr>
            </a:duotone>
            <a:lum bright="20000"/>
          </a:blip>
          <a:srcRect r="8277" b="6478"/>
          <a:stretch/>
        </p:blipFill>
        <p:spPr>
          <a:xfrm>
            <a:off x="904760" y="2408890"/>
            <a:ext cx="918348" cy="1175807"/>
          </a:xfrm>
          <a:prstGeom prst="rect">
            <a:avLst/>
          </a:prstGeom>
          <a:ln>
            <a:noFill/>
          </a:ln>
          <a:effectLst/>
        </p:spPr>
      </p:pic>
      <p:pic>
        <p:nvPicPr>
          <p:cNvPr id="31" name="Picture 2"/>
          <p:cNvPicPr>
            <a:picLocks noChangeAspect="1" noChangeArrowheads="1"/>
          </p:cNvPicPr>
          <p:nvPr/>
        </p:nvPicPr>
        <p:blipFill rotWithShape="1">
          <a:blip r:embed="rId7" cstate="email">
            <a:duotone>
              <a:prstClr val="black"/>
              <a:srgbClr val="D9C3A5">
                <a:tint val="50000"/>
                <a:satMod val="180000"/>
              </a:srgbClr>
            </a:duotone>
            <a:lum bright="20000"/>
            <a:extLst>
              <a:ext uri="{28A0092B-C50C-407E-A947-70E740481C1C}">
                <a14:useLocalDpi xmlns:a14="http://schemas.microsoft.com/office/drawing/2010/main" val="0"/>
              </a:ext>
            </a:extLst>
          </a:blip>
          <a:srcRect l="-1" r="8350" b="8762"/>
          <a:stretch/>
        </p:blipFill>
        <p:spPr bwMode="auto">
          <a:xfrm>
            <a:off x="899592" y="1131590"/>
            <a:ext cx="923515" cy="115696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Рисунок 31" descr="никитин.jpg"/>
          <p:cNvPicPr>
            <a:picLocks noChangeAspect="1"/>
          </p:cNvPicPr>
          <p:nvPr/>
        </p:nvPicPr>
        <p:blipFill>
          <a:blip r:embed="rId8" cstate="email">
            <a:duotone>
              <a:prstClr val="black"/>
              <a:srgbClr val="D9C3A5">
                <a:tint val="50000"/>
                <a:satMod val="180000"/>
              </a:srgbClr>
            </a:duotone>
            <a:lum bright="20000" contrast="10000"/>
          </a:blip>
          <a:stretch>
            <a:fillRect/>
          </a:stretch>
        </p:blipFill>
        <p:spPr>
          <a:xfrm>
            <a:off x="7579814" y="1136423"/>
            <a:ext cx="949786" cy="1149710"/>
          </a:xfrm>
          <a:prstGeom prst="rect">
            <a:avLst/>
          </a:prstGeom>
          <a:ln>
            <a:noFill/>
          </a:ln>
          <a:effectLst/>
        </p:spPr>
      </p:pic>
      <p:sp>
        <p:nvSpPr>
          <p:cNvPr id="19" name="Text Box 9"/>
          <p:cNvSpPr txBox="1">
            <a:spLocks noChangeArrowheads="1"/>
          </p:cNvSpPr>
          <p:nvPr/>
        </p:nvSpPr>
        <p:spPr bwMode="auto">
          <a:xfrm>
            <a:off x="1961137" y="1170133"/>
            <a:ext cx="2286656" cy="812530"/>
          </a:xfrm>
          <a:prstGeom prst="rect">
            <a:avLst/>
          </a:prstGeom>
          <a:noFill/>
          <a:ln w="9525">
            <a:noFill/>
            <a:miter lim="800000"/>
            <a:headEnd/>
            <a:tailEnd/>
          </a:ln>
        </p:spPr>
        <p:txBody>
          <a:bodyPr wrap="square">
            <a:spAutoFit/>
          </a:bodyPr>
          <a:lstStyle/>
          <a:p>
            <a:pPr>
              <a:lnSpc>
                <a:spcPct val="90000"/>
              </a:lnSpc>
            </a:pPr>
            <a:r>
              <a:rPr lang="ru-RU" sz="1600" b="1" dirty="0" smtClean="0">
                <a:solidFill>
                  <a:srgbClr val="69BA2E"/>
                </a:solidFill>
                <a:latin typeface="Arial" pitchFamily="34" charset="0"/>
                <a:ea typeface="Tahoma" pitchFamily="34" charset="0"/>
                <a:cs typeface="Arial" pitchFamily="34" charset="0"/>
              </a:rPr>
              <a:t>М.А. </a:t>
            </a:r>
            <a:r>
              <a:rPr lang="en-US" sz="1600" b="1" dirty="0" err="1" smtClean="0">
                <a:solidFill>
                  <a:srgbClr val="69BA2E"/>
                </a:solidFill>
                <a:latin typeface="Arial" pitchFamily="34" charset="0"/>
                <a:ea typeface="Tahoma" pitchFamily="34" charset="0"/>
                <a:cs typeface="Arial" pitchFamily="34" charset="0"/>
              </a:rPr>
              <a:t>Usov</a:t>
            </a:r>
            <a:r>
              <a:rPr lang="en-US" sz="1600" b="1" dirty="0" smtClean="0">
                <a:solidFill>
                  <a:srgbClr val="69BA2E"/>
                </a:solidFill>
                <a:latin typeface="Arial" pitchFamily="34" charset="0"/>
                <a:ea typeface="Tahoma" pitchFamily="34" charset="0"/>
                <a:cs typeface="Arial" pitchFamily="34" charset="0"/>
              </a:rPr>
              <a:t> </a:t>
            </a:r>
          </a:p>
          <a:p>
            <a:pPr>
              <a:lnSpc>
                <a:spcPct val="90000"/>
              </a:lnSpc>
            </a:pPr>
            <a:r>
              <a:rPr lang="ru-RU" sz="1200" i="1" dirty="0" smtClean="0">
                <a:solidFill>
                  <a:schemeClr val="tx1">
                    <a:lumMod val="50000"/>
                    <a:lumOff val="50000"/>
                  </a:schemeClr>
                </a:solidFill>
                <a:latin typeface="Arial" pitchFamily="34" charset="0"/>
                <a:ea typeface="Tahoma" pitchFamily="34" charset="0"/>
                <a:cs typeface="Arial" pitchFamily="34" charset="0"/>
              </a:rPr>
              <a:t>(1883</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1939)</a:t>
            </a:r>
          </a:p>
          <a:p>
            <a:pPr>
              <a:lnSpc>
                <a:spcPct val="90000"/>
              </a:lnSpc>
            </a:pPr>
            <a:r>
              <a:rPr lang="en-US" sz="1200" dirty="0" smtClean="0">
                <a:latin typeface="Arial" pitchFamily="34" charset="0"/>
                <a:ea typeface="Tahoma" pitchFamily="34" charset="0"/>
                <a:cs typeface="Arial" pitchFamily="34" charset="0"/>
              </a:rPr>
              <a:t>Academician of the USSR AS. Graduated  in 1908</a:t>
            </a:r>
            <a:r>
              <a:rPr lang="ru-RU" sz="1200" dirty="0" smtClean="0">
                <a:latin typeface="Arial" pitchFamily="34" charset="0"/>
                <a:ea typeface="Tahoma" pitchFamily="34" charset="0"/>
                <a:cs typeface="Arial" pitchFamily="34" charset="0"/>
              </a:rPr>
              <a:t>. </a:t>
            </a:r>
            <a:endParaRPr lang="ru-RU" sz="1200" dirty="0">
              <a:latin typeface="Arial" pitchFamily="34" charset="0"/>
              <a:ea typeface="Tahoma" pitchFamily="34" charset="0"/>
              <a:cs typeface="Arial" pitchFamily="34" charset="0"/>
            </a:endParaRPr>
          </a:p>
        </p:txBody>
      </p:sp>
      <p:sp>
        <p:nvSpPr>
          <p:cNvPr id="23" name="Text Box 7"/>
          <p:cNvSpPr txBox="1">
            <a:spLocks noChangeArrowheads="1"/>
          </p:cNvSpPr>
          <p:nvPr/>
        </p:nvSpPr>
        <p:spPr bwMode="auto">
          <a:xfrm>
            <a:off x="1961137" y="2491462"/>
            <a:ext cx="2376264" cy="812530"/>
          </a:xfrm>
          <a:prstGeom prst="rect">
            <a:avLst/>
          </a:prstGeom>
          <a:noFill/>
          <a:ln w="9525">
            <a:noFill/>
            <a:miter lim="800000"/>
            <a:headEnd/>
            <a:tailEnd/>
          </a:ln>
        </p:spPr>
        <p:txBody>
          <a:bodyPr wrap="square">
            <a:spAutoFit/>
          </a:bodyPr>
          <a:lstStyle/>
          <a:p>
            <a:pPr>
              <a:lnSpc>
                <a:spcPct val="90000"/>
              </a:lnSpc>
            </a:pPr>
            <a:r>
              <a:rPr lang="ru-RU" sz="1600" b="1" dirty="0" smtClean="0">
                <a:solidFill>
                  <a:srgbClr val="69BA2E"/>
                </a:solidFill>
                <a:latin typeface="Arial" pitchFamily="34" charset="0"/>
                <a:ea typeface="Tahoma" pitchFamily="34" charset="0"/>
                <a:cs typeface="Arial" pitchFamily="34" charset="0"/>
              </a:rPr>
              <a:t>М.</a:t>
            </a:r>
            <a:r>
              <a:rPr lang="en-US" sz="1600" b="1" dirty="0" smtClean="0">
                <a:solidFill>
                  <a:srgbClr val="69BA2E"/>
                </a:solidFill>
                <a:latin typeface="Arial" pitchFamily="34" charset="0"/>
                <a:ea typeface="Tahoma" pitchFamily="34" charset="0"/>
                <a:cs typeface="Arial" pitchFamily="34" charset="0"/>
              </a:rPr>
              <a:t>L. Mil </a:t>
            </a:r>
          </a:p>
          <a:p>
            <a:pPr>
              <a:lnSpc>
                <a:spcPct val="90000"/>
              </a:lnSpc>
            </a:pPr>
            <a:r>
              <a:rPr lang="ru-RU" sz="1200" i="1" dirty="0" smtClean="0">
                <a:solidFill>
                  <a:schemeClr val="tx1">
                    <a:lumMod val="50000"/>
                    <a:lumOff val="50000"/>
                  </a:schemeClr>
                </a:solidFill>
                <a:latin typeface="Arial" pitchFamily="34" charset="0"/>
                <a:ea typeface="Tahoma" pitchFamily="34" charset="0"/>
                <a:cs typeface="Arial" pitchFamily="34" charset="0"/>
              </a:rPr>
              <a:t>(1909</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1970)</a:t>
            </a:r>
          </a:p>
          <a:p>
            <a:pPr>
              <a:lnSpc>
                <a:spcPct val="90000"/>
              </a:lnSpc>
            </a:pPr>
            <a:r>
              <a:rPr lang="en-US" sz="1200" dirty="0" smtClean="0">
                <a:latin typeface="Arial" pitchFamily="34" charset="0"/>
                <a:ea typeface="Tahoma" pitchFamily="34" charset="0"/>
                <a:cs typeface="Arial" pitchFamily="34" charset="0"/>
              </a:rPr>
              <a:t>Outstanding aircraft designer. TPI student from 1925 to 1928</a:t>
            </a:r>
            <a:r>
              <a:rPr lang="ru-RU" sz="1200" dirty="0" smtClean="0">
                <a:latin typeface="Arial" pitchFamily="34" charset="0"/>
                <a:ea typeface="Tahoma" pitchFamily="34" charset="0"/>
                <a:cs typeface="Arial" pitchFamily="34" charset="0"/>
              </a:rPr>
              <a:t>.</a:t>
            </a:r>
            <a:endParaRPr lang="en-US" sz="1200" dirty="0">
              <a:latin typeface="Arial" pitchFamily="34" charset="0"/>
              <a:ea typeface="Tahoma" pitchFamily="34" charset="0"/>
              <a:cs typeface="Arial" pitchFamily="34" charset="0"/>
            </a:endParaRPr>
          </a:p>
        </p:txBody>
      </p:sp>
      <p:sp>
        <p:nvSpPr>
          <p:cNvPr id="33" name="Text Box 6"/>
          <p:cNvSpPr txBox="1">
            <a:spLocks noChangeArrowheads="1"/>
          </p:cNvSpPr>
          <p:nvPr/>
        </p:nvSpPr>
        <p:spPr bwMode="auto">
          <a:xfrm>
            <a:off x="1961137" y="3818069"/>
            <a:ext cx="2376264" cy="812530"/>
          </a:xfrm>
          <a:prstGeom prst="rect">
            <a:avLst/>
          </a:prstGeom>
          <a:noFill/>
          <a:ln w="9525">
            <a:noFill/>
            <a:miter lim="800000"/>
            <a:headEnd/>
            <a:tailEnd/>
          </a:ln>
        </p:spPr>
        <p:txBody>
          <a:bodyPr wrap="square">
            <a:spAutoFit/>
          </a:bodyPr>
          <a:lstStyle/>
          <a:p>
            <a:pPr>
              <a:lnSpc>
                <a:spcPct val="90000"/>
              </a:lnSpc>
            </a:pPr>
            <a:r>
              <a:rPr lang="en-US" sz="1600" b="1" dirty="0" smtClean="0">
                <a:solidFill>
                  <a:srgbClr val="69BA2E"/>
                </a:solidFill>
                <a:latin typeface="Arial" pitchFamily="34" charset="0"/>
                <a:ea typeface="Tahoma" pitchFamily="34" charset="0"/>
                <a:cs typeface="Arial" pitchFamily="34" charset="0"/>
              </a:rPr>
              <a:t>N.I. </a:t>
            </a:r>
            <a:r>
              <a:rPr lang="en-US" sz="1600" b="1" dirty="0" err="1" smtClean="0">
                <a:solidFill>
                  <a:srgbClr val="69BA2E"/>
                </a:solidFill>
                <a:latin typeface="Arial" pitchFamily="34" charset="0"/>
                <a:ea typeface="Tahoma" pitchFamily="34" charset="0"/>
                <a:cs typeface="Arial" pitchFamily="34" charset="0"/>
              </a:rPr>
              <a:t>Kamov</a:t>
            </a:r>
            <a:r>
              <a:rPr lang="en-US" sz="1600" b="1" dirty="0" smtClean="0">
                <a:solidFill>
                  <a:srgbClr val="69BA2E"/>
                </a:solidFill>
                <a:latin typeface="Arial" pitchFamily="34" charset="0"/>
                <a:ea typeface="Tahoma" pitchFamily="34" charset="0"/>
                <a:cs typeface="Arial" pitchFamily="34" charset="0"/>
              </a:rPr>
              <a:t> </a:t>
            </a:r>
          </a:p>
          <a:p>
            <a:pPr>
              <a:lnSpc>
                <a:spcPct val="90000"/>
              </a:lnSpc>
            </a:pPr>
            <a:r>
              <a:rPr lang="ru-RU" sz="1200" i="1" dirty="0" smtClean="0">
                <a:solidFill>
                  <a:schemeClr val="tx1">
                    <a:lumMod val="50000"/>
                    <a:lumOff val="50000"/>
                  </a:schemeClr>
                </a:solidFill>
                <a:latin typeface="Arial" pitchFamily="34" charset="0"/>
                <a:ea typeface="Tahoma" pitchFamily="34" charset="0"/>
                <a:cs typeface="Arial" pitchFamily="34" charset="0"/>
              </a:rPr>
              <a:t>(1902</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1973)</a:t>
            </a:r>
          </a:p>
          <a:p>
            <a:pPr>
              <a:lnSpc>
                <a:spcPct val="90000"/>
              </a:lnSpc>
            </a:pPr>
            <a:r>
              <a:rPr lang="en-US" sz="1200" dirty="0" smtClean="0">
                <a:latin typeface="Arial" pitchFamily="34" charset="0"/>
                <a:ea typeface="Tahoma" pitchFamily="34" charset="0"/>
                <a:cs typeface="Arial" pitchFamily="34" charset="0"/>
              </a:rPr>
              <a:t>Founder of Russian helicopter engineering. Graduated in 1923</a:t>
            </a:r>
            <a:r>
              <a:rPr lang="ru-RU" sz="1200" dirty="0" smtClean="0">
                <a:latin typeface="Arial" pitchFamily="34" charset="0"/>
                <a:ea typeface="Tahoma" pitchFamily="34" charset="0"/>
                <a:cs typeface="Arial" pitchFamily="34" charset="0"/>
              </a:rPr>
              <a:t>.</a:t>
            </a:r>
            <a:endParaRPr lang="en-US" sz="1200" dirty="0">
              <a:latin typeface="Arial" pitchFamily="34" charset="0"/>
              <a:ea typeface="Tahoma" pitchFamily="34" charset="0"/>
              <a:cs typeface="Arial" pitchFamily="34" charset="0"/>
            </a:endParaRPr>
          </a:p>
        </p:txBody>
      </p:sp>
      <p:sp>
        <p:nvSpPr>
          <p:cNvPr id="34" name="Text Box 3"/>
          <p:cNvSpPr txBox="1">
            <a:spLocks noChangeArrowheads="1"/>
          </p:cNvSpPr>
          <p:nvPr/>
        </p:nvSpPr>
        <p:spPr bwMode="auto">
          <a:xfrm>
            <a:off x="4716016" y="1016630"/>
            <a:ext cx="2808312" cy="1144929"/>
          </a:xfrm>
          <a:prstGeom prst="rect">
            <a:avLst/>
          </a:prstGeom>
          <a:noFill/>
          <a:ln w="9525">
            <a:noFill/>
            <a:miter lim="800000"/>
            <a:headEnd/>
            <a:tailEnd/>
          </a:ln>
        </p:spPr>
        <p:txBody>
          <a:bodyPr wrap="square">
            <a:spAutoFit/>
          </a:bodyPr>
          <a:lstStyle/>
          <a:p>
            <a:pPr algn="r">
              <a:lnSpc>
                <a:spcPct val="90000"/>
              </a:lnSpc>
              <a:defRPr/>
            </a:pPr>
            <a:r>
              <a:rPr lang="en-US" sz="1600" b="1" dirty="0" smtClean="0">
                <a:solidFill>
                  <a:srgbClr val="69BA2E"/>
                </a:solidFill>
                <a:latin typeface="Arial" pitchFamily="34" charset="0"/>
                <a:ea typeface="Tahoma" pitchFamily="34" charset="0"/>
                <a:cs typeface="Arial" pitchFamily="34" charset="0"/>
              </a:rPr>
              <a:t>N.V. </a:t>
            </a:r>
            <a:r>
              <a:rPr lang="en-US" sz="1600" b="1" dirty="0" err="1" smtClean="0">
                <a:solidFill>
                  <a:srgbClr val="69BA2E"/>
                </a:solidFill>
                <a:latin typeface="Arial" pitchFamily="34" charset="0"/>
                <a:ea typeface="Tahoma" pitchFamily="34" charset="0"/>
                <a:cs typeface="Arial" pitchFamily="34" charset="0"/>
              </a:rPr>
              <a:t>Nikitin</a:t>
            </a:r>
            <a:endParaRPr lang="en-US" sz="1600" b="1" dirty="0" smtClean="0">
              <a:solidFill>
                <a:srgbClr val="69BA2E"/>
              </a:solidFill>
              <a:latin typeface="Arial" pitchFamily="34" charset="0"/>
              <a:ea typeface="Tahoma" pitchFamily="34" charset="0"/>
              <a:cs typeface="Arial" pitchFamily="34" charset="0"/>
            </a:endParaRPr>
          </a:p>
          <a:p>
            <a:pPr algn="r">
              <a:lnSpc>
                <a:spcPct val="90000"/>
              </a:lnSpc>
              <a:defRPr/>
            </a:pPr>
            <a:r>
              <a:rPr lang="ru-RU" sz="1200" i="1" dirty="0" smtClean="0">
                <a:solidFill>
                  <a:schemeClr val="tx1">
                    <a:lumMod val="50000"/>
                    <a:lumOff val="50000"/>
                  </a:schemeClr>
                </a:solidFill>
                <a:latin typeface="Arial" pitchFamily="34" charset="0"/>
                <a:ea typeface="Tahoma" pitchFamily="34" charset="0"/>
                <a:cs typeface="Arial" pitchFamily="34" charset="0"/>
              </a:rPr>
              <a:t>(1907</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1973)</a:t>
            </a:r>
          </a:p>
          <a:p>
            <a:pPr algn="r">
              <a:lnSpc>
                <a:spcPct val="90000"/>
              </a:lnSpc>
              <a:defRPr/>
            </a:pPr>
            <a:r>
              <a:rPr lang="en-US" sz="1200" dirty="0" smtClean="0">
                <a:latin typeface="Arial" pitchFamily="34" charset="0"/>
                <a:ea typeface="Tahoma" pitchFamily="34" charset="0"/>
                <a:cs typeface="Arial" pitchFamily="34" charset="0"/>
              </a:rPr>
              <a:t>Designer and constructor of </a:t>
            </a:r>
            <a:r>
              <a:rPr lang="en-US" sz="1200" dirty="0" err="1" smtClean="0">
                <a:latin typeface="Arial" pitchFamily="34" charset="0"/>
                <a:ea typeface="Tahoma" pitchFamily="34" charset="0"/>
                <a:cs typeface="Arial" pitchFamily="34" charset="0"/>
              </a:rPr>
              <a:t>Ostankino</a:t>
            </a:r>
            <a:r>
              <a:rPr lang="en-US" sz="1200" dirty="0" smtClean="0">
                <a:latin typeface="Arial" pitchFamily="34" charset="0"/>
                <a:ea typeface="Tahoma" pitchFamily="34" charset="0"/>
                <a:cs typeface="Arial" pitchFamily="34" charset="0"/>
              </a:rPr>
              <a:t> TV tower, high-rise buildings of MSU and a number of other constructions. Graduated in 1930</a:t>
            </a:r>
            <a:r>
              <a:rPr lang="ru-RU" sz="1200" dirty="0" smtClean="0">
                <a:latin typeface="Arial" pitchFamily="34" charset="0"/>
                <a:ea typeface="Tahoma" pitchFamily="34" charset="0"/>
                <a:cs typeface="Arial" pitchFamily="34" charset="0"/>
              </a:rPr>
              <a:t>.</a:t>
            </a:r>
            <a:endParaRPr lang="en-US" sz="1200" dirty="0">
              <a:latin typeface="Arial" pitchFamily="34" charset="0"/>
              <a:ea typeface="Tahoma" pitchFamily="34" charset="0"/>
              <a:cs typeface="Arial" pitchFamily="34" charset="0"/>
            </a:endParaRPr>
          </a:p>
        </p:txBody>
      </p:sp>
      <p:sp>
        <p:nvSpPr>
          <p:cNvPr id="35" name="Rectangle 10"/>
          <p:cNvSpPr>
            <a:spLocks noChangeArrowheads="1"/>
          </p:cNvSpPr>
          <p:nvPr/>
        </p:nvSpPr>
        <p:spPr bwMode="auto">
          <a:xfrm flipH="1">
            <a:off x="4831421" y="2408362"/>
            <a:ext cx="2664296" cy="978729"/>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nchor="ctr">
            <a:spAutoFit/>
          </a:bodyPr>
          <a:lstStyle/>
          <a:p>
            <a:pPr algn="r" eaLnBrk="0" hangingPunct="0">
              <a:lnSpc>
                <a:spcPct val="90000"/>
              </a:lnSpc>
              <a:tabLst>
                <a:tab pos="2286000" algn="l"/>
              </a:tabLst>
              <a:defRPr/>
            </a:pPr>
            <a:r>
              <a:rPr lang="en-US" sz="1600" b="1" dirty="0" smtClean="0">
                <a:solidFill>
                  <a:srgbClr val="69BA2E"/>
                </a:solidFill>
                <a:latin typeface="Arial" pitchFamily="34" charset="0"/>
                <a:ea typeface="Tahoma" pitchFamily="34" charset="0"/>
                <a:cs typeface="Arial" pitchFamily="34" charset="0"/>
              </a:rPr>
              <a:t>K.I. </a:t>
            </a:r>
            <a:r>
              <a:rPr lang="en-US" sz="1600" b="1" dirty="0" err="1" smtClean="0">
                <a:solidFill>
                  <a:srgbClr val="69BA2E"/>
                </a:solidFill>
                <a:latin typeface="Arial" pitchFamily="34" charset="0"/>
                <a:ea typeface="Tahoma" pitchFamily="34" charset="0"/>
                <a:cs typeface="Arial" pitchFamily="34" charset="0"/>
              </a:rPr>
              <a:t>Satpaev</a:t>
            </a:r>
            <a:r>
              <a:rPr lang="en-US" sz="1600" b="1" dirty="0" smtClean="0">
                <a:solidFill>
                  <a:srgbClr val="69BA2E"/>
                </a:solidFill>
                <a:latin typeface="Arial" pitchFamily="34" charset="0"/>
                <a:ea typeface="Tahoma" pitchFamily="34" charset="0"/>
                <a:cs typeface="Arial" pitchFamily="34" charset="0"/>
              </a:rPr>
              <a:t> </a:t>
            </a:r>
          </a:p>
          <a:p>
            <a:pPr algn="r" eaLnBrk="0" hangingPunct="0">
              <a:lnSpc>
                <a:spcPct val="90000"/>
              </a:lnSpc>
              <a:tabLst>
                <a:tab pos="2286000" algn="l"/>
              </a:tabLst>
              <a:defRPr/>
            </a:pPr>
            <a:r>
              <a:rPr lang="ru-RU" sz="1200" i="1" dirty="0" smtClean="0">
                <a:solidFill>
                  <a:schemeClr val="tx1">
                    <a:lumMod val="50000"/>
                    <a:lumOff val="50000"/>
                  </a:schemeClr>
                </a:solidFill>
                <a:latin typeface="Arial" pitchFamily="34" charset="0"/>
                <a:ea typeface="Tahoma" pitchFamily="34" charset="0"/>
                <a:cs typeface="Arial" pitchFamily="34" charset="0"/>
              </a:rPr>
              <a:t>(1899</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1964) </a:t>
            </a:r>
          </a:p>
          <a:p>
            <a:pPr algn="r" eaLnBrk="0" hangingPunct="0">
              <a:lnSpc>
                <a:spcPct val="90000"/>
              </a:lnSpc>
              <a:tabLst>
                <a:tab pos="2286000" algn="l"/>
              </a:tabLst>
              <a:defRPr/>
            </a:pPr>
            <a:r>
              <a:rPr lang="en-US" sz="1200" dirty="0" smtClean="0">
                <a:latin typeface="Arial" pitchFamily="34" charset="0"/>
                <a:ea typeface="Tahoma" pitchFamily="34" charset="0"/>
                <a:cs typeface="Arial" pitchFamily="34" charset="0"/>
              </a:rPr>
              <a:t>Academician of the USSR AS. Founder and the first president of </a:t>
            </a:r>
          </a:p>
          <a:p>
            <a:pPr algn="r" eaLnBrk="0" hangingPunct="0">
              <a:lnSpc>
                <a:spcPct val="90000"/>
              </a:lnSpc>
              <a:tabLst>
                <a:tab pos="2286000" algn="l"/>
              </a:tabLst>
              <a:defRPr/>
            </a:pPr>
            <a:r>
              <a:rPr lang="en-US" sz="1200" dirty="0" smtClean="0">
                <a:latin typeface="Arial" pitchFamily="34" charset="0"/>
                <a:ea typeface="Tahoma" pitchFamily="34" charset="0"/>
                <a:cs typeface="Arial" pitchFamily="34" charset="0"/>
              </a:rPr>
              <a:t>Kazakhstan AS.  Graduated in 1926</a:t>
            </a:r>
            <a:r>
              <a:rPr lang="ru-RU" sz="1200" dirty="0" smtClean="0">
                <a:latin typeface="Arial" pitchFamily="34" charset="0"/>
                <a:ea typeface="Tahoma" pitchFamily="34" charset="0"/>
                <a:cs typeface="Arial" pitchFamily="34" charset="0"/>
              </a:rPr>
              <a:t>. </a:t>
            </a:r>
            <a:endParaRPr lang="ru-RU" sz="1200" dirty="0">
              <a:latin typeface="Arial" pitchFamily="34" charset="0"/>
              <a:ea typeface="Tahoma" pitchFamily="34" charset="0"/>
              <a:cs typeface="Arial" pitchFamily="34" charset="0"/>
            </a:endParaRPr>
          </a:p>
        </p:txBody>
      </p:sp>
      <p:sp>
        <p:nvSpPr>
          <p:cNvPr id="36" name="Text Box 9"/>
          <p:cNvSpPr txBox="1">
            <a:spLocks noChangeArrowheads="1"/>
          </p:cNvSpPr>
          <p:nvPr/>
        </p:nvSpPr>
        <p:spPr bwMode="auto">
          <a:xfrm>
            <a:off x="4355976" y="3736082"/>
            <a:ext cx="3168352" cy="978729"/>
          </a:xfrm>
          <a:prstGeom prst="rect">
            <a:avLst/>
          </a:prstGeom>
          <a:noFill/>
          <a:ln w="9525">
            <a:noFill/>
            <a:miter lim="800000"/>
            <a:headEnd/>
            <a:tailEnd/>
          </a:ln>
        </p:spPr>
        <p:txBody>
          <a:bodyPr wrap="square">
            <a:spAutoFit/>
          </a:bodyPr>
          <a:lstStyle/>
          <a:p>
            <a:pPr algn="r">
              <a:lnSpc>
                <a:spcPct val="90000"/>
              </a:lnSpc>
            </a:pPr>
            <a:r>
              <a:rPr lang="en-US" sz="1600" b="1" dirty="0" smtClean="0">
                <a:solidFill>
                  <a:srgbClr val="69BA2E"/>
                </a:solidFill>
                <a:latin typeface="Arial" pitchFamily="34" charset="0"/>
                <a:ea typeface="Tahoma" pitchFamily="34" charset="0"/>
                <a:cs typeface="Arial" pitchFamily="34" charset="0"/>
              </a:rPr>
              <a:t>N.N. Semenov </a:t>
            </a:r>
          </a:p>
          <a:p>
            <a:pPr algn="r">
              <a:lnSpc>
                <a:spcPct val="90000"/>
              </a:lnSpc>
            </a:pPr>
            <a:r>
              <a:rPr lang="ru-RU" sz="1200" i="1" dirty="0" smtClean="0">
                <a:solidFill>
                  <a:schemeClr val="tx1">
                    <a:lumMod val="50000"/>
                    <a:lumOff val="50000"/>
                  </a:schemeClr>
                </a:solidFill>
                <a:latin typeface="Arial" pitchFamily="34" charset="0"/>
                <a:ea typeface="Tahoma" pitchFamily="34" charset="0"/>
                <a:cs typeface="Arial" pitchFamily="34" charset="0"/>
              </a:rPr>
              <a:t>(1896</a:t>
            </a:r>
            <a:r>
              <a:rPr lang="en-US" sz="1200" i="1" dirty="0" smtClean="0">
                <a:solidFill>
                  <a:schemeClr val="tx1">
                    <a:lumMod val="50000"/>
                    <a:lumOff val="50000"/>
                  </a:schemeClr>
                </a:solidFill>
                <a:latin typeface="Arial" pitchFamily="34" charset="0"/>
                <a:ea typeface="Tahoma" pitchFamily="34" charset="0"/>
                <a:cs typeface="Arial" pitchFamily="34" charset="0"/>
              </a:rPr>
              <a:t>–</a:t>
            </a:r>
            <a:r>
              <a:rPr lang="ru-RU" sz="1200" i="1" dirty="0" smtClean="0">
                <a:solidFill>
                  <a:schemeClr val="tx1">
                    <a:lumMod val="50000"/>
                    <a:lumOff val="50000"/>
                  </a:schemeClr>
                </a:solidFill>
                <a:latin typeface="Arial" pitchFamily="34" charset="0"/>
                <a:ea typeface="Tahoma" pitchFamily="34" charset="0"/>
                <a:cs typeface="Arial" pitchFamily="34" charset="0"/>
              </a:rPr>
              <a:t>1986)</a:t>
            </a:r>
          </a:p>
          <a:p>
            <a:pPr algn="r">
              <a:lnSpc>
                <a:spcPct val="90000"/>
              </a:lnSpc>
            </a:pPr>
            <a:r>
              <a:rPr lang="en-US" sz="1200" dirty="0" smtClean="0">
                <a:latin typeface="Arial" pitchFamily="34" charset="0"/>
                <a:ea typeface="Tahoma" pitchFamily="34" charset="0"/>
                <a:cs typeface="Arial" pitchFamily="34" charset="0"/>
              </a:rPr>
              <a:t>Academician of the USSR AS. Nobel Prize winner in chemical kinetics.</a:t>
            </a:r>
          </a:p>
          <a:p>
            <a:pPr algn="r">
              <a:lnSpc>
                <a:spcPct val="90000"/>
              </a:lnSpc>
            </a:pPr>
            <a:r>
              <a:rPr lang="en-US" sz="1200" dirty="0" smtClean="0">
                <a:latin typeface="Arial" pitchFamily="34" charset="0"/>
                <a:ea typeface="Tahoma" pitchFamily="34" charset="0"/>
                <a:cs typeface="Arial" pitchFamily="34" charset="0"/>
              </a:rPr>
              <a:t>Post-graduate student from 1918 to 1920</a:t>
            </a:r>
            <a:r>
              <a:rPr lang="ru-RU" sz="1200" dirty="0" smtClean="0">
                <a:latin typeface="Arial" pitchFamily="34" charset="0"/>
                <a:ea typeface="Tahoma" pitchFamily="34" charset="0"/>
                <a:cs typeface="Arial" pitchFamily="34" charset="0"/>
              </a:rPr>
              <a:t>.</a:t>
            </a:r>
            <a:endParaRPr lang="ru-RU" sz="1200" dirty="0">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descr="Podl_osnova_bez_LOGO_obechn.jpg"/>
          <p:cNvPicPr>
            <a:picLocks noChangeAspect="1"/>
          </p:cNvPicPr>
          <p:nvPr/>
        </p:nvPicPr>
        <p:blipFill>
          <a:blip r:embed="rId3" cstate="print"/>
          <a:stretch>
            <a:fillRect/>
          </a:stretch>
        </p:blipFill>
        <p:spPr>
          <a:xfrm>
            <a:off x="41456" y="-26688"/>
            <a:ext cx="9135879" cy="5143500"/>
          </a:xfrm>
          <a:prstGeom prst="rect">
            <a:avLst/>
          </a:prstGeom>
        </p:spPr>
      </p:pic>
      <p:sp>
        <p:nvSpPr>
          <p:cNvPr id="64518" name="TextBox 11"/>
          <p:cNvSpPr txBox="1">
            <a:spLocks noChangeArrowheads="1"/>
          </p:cNvSpPr>
          <p:nvPr/>
        </p:nvSpPr>
        <p:spPr bwMode="auto">
          <a:xfrm>
            <a:off x="2401338" y="1248349"/>
            <a:ext cx="1996547" cy="64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ru-RU" sz="1100" b="1" dirty="0" smtClean="0">
                <a:solidFill>
                  <a:schemeClr val="accent6">
                    <a:lumMod val="75000"/>
                  </a:schemeClr>
                </a:solidFill>
              </a:rPr>
              <a:t>5</a:t>
            </a:r>
            <a:r>
              <a:rPr lang="en-US" sz="1100" b="1" dirty="0" err="1" smtClean="0">
                <a:solidFill>
                  <a:schemeClr val="accent6">
                    <a:lumMod val="75000"/>
                  </a:schemeClr>
                </a:solidFill>
              </a:rPr>
              <a:t>th</a:t>
            </a:r>
            <a:r>
              <a:rPr lang="en-US" sz="1100" b="1" dirty="0" smtClean="0">
                <a:solidFill>
                  <a:schemeClr val="accent6">
                    <a:lumMod val="75000"/>
                  </a:schemeClr>
                </a:solidFill>
              </a:rPr>
              <a:t> </a:t>
            </a:r>
            <a:r>
              <a:rPr lang="en-US" sz="1100" dirty="0"/>
              <a:t>in Russia after </a:t>
            </a:r>
            <a:r>
              <a:rPr lang="en-US" sz="1100" dirty="0" smtClean="0"/>
              <a:t>MSU, MIPT, HSE, </a:t>
            </a:r>
            <a:r>
              <a:rPr lang="en-US" sz="1100" dirty="0" err="1" smtClean="0"/>
              <a:t>MEPhI</a:t>
            </a:r>
            <a:r>
              <a:rPr lang="en-US" sz="1100" dirty="0" smtClean="0"/>
              <a:t> </a:t>
            </a:r>
            <a:endParaRPr lang="en-US" sz="1100" dirty="0"/>
          </a:p>
          <a:p>
            <a:pPr marL="0" indent="0">
              <a:spcBef>
                <a:spcPts val="0"/>
              </a:spcBef>
              <a:spcAft>
                <a:spcPts val="450"/>
              </a:spcAft>
              <a:buNone/>
            </a:pPr>
            <a:endParaRPr lang="en-US" sz="1100" dirty="0"/>
          </a:p>
        </p:txBody>
      </p:sp>
      <p:sp>
        <p:nvSpPr>
          <p:cNvPr id="14" name="Rectangle 2"/>
          <p:cNvSpPr txBox="1">
            <a:spLocks noChangeArrowheads="1"/>
          </p:cNvSpPr>
          <p:nvPr/>
        </p:nvSpPr>
        <p:spPr>
          <a:xfrm>
            <a:off x="3506179" y="412830"/>
            <a:ext cx="5333315" cy="299972"/>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altLang="ru-RU" sz="1800" b="1" dirty="0">
              <a:solidFill>
                <a:srgbClr val="699F37"/>
              </a:solidFill>
              <a:latin typeface="Calibri" panose="020F0502020204030204" pitchFamily="34" charset="0"/>
            </a:endParaRPr>
          </a:p>
        </p:txBody>
      </p:sp>
      <p:pic>
        <p:nvPicPr>
          <p:cNvPr id="18" name="Picture 2" descr="D:\полиграфия\ВИУ\Новая папка (2)\Реализация ВИУ отчет НС февраль 2015 Folder\Links\QS-World-University-Ranking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6234" y="2121027"/>
            <a:ext cx="1527935" cy="366665"/>
          </a:xfrm>
          <a:prstGeom prst="rect">
            <a:avLst/>
          </a:prstGeom>
          <a:noFill/>
        </p:spPr>
      </p:pic>
      <p:sp>
        <p:nvSpPr>
          <p:cNvPr id="19" name="TextBox 18"/>
          <p:cNvSpPr txBox="1"/>
          <p:nvPr/>
        </p:nvSpPr>
        <p:spPr>
          <a:xfrm>
            <a:off x="959439" y="2487691"/>
            <a:ext cx="1336827" cy="300083"/>
          </a:xfrm>
          <a:prstGeom prst="rect">
            <a:avLst/>
          </a:prstGeom>
          <a:noFill/>
        </p:spPr>
        <p:txBody>
          <a:bodyPr wrap="square" lIns="68580" tIns="34290" rIns="68580" bIns="34290" rtlCol="0">
            <a:spAutoFit/>
          </a:bodyPr>
          <a:lstStyle/>
          <a:p>
            <a:pPr marL="269073" indent="-269073" algn="ctr">
              <a:spcAft>
                <a:spcPts val="900"/>
              </a:spcAft>
              <a:buClr>
                <a:schemeClr val="tx1"/>
              </a:buClr>
              <a:tabLst>
                <a:tab pos="134538" algn="l"/>
              </a:tabLst>
            </a:pPr>
            <a:r>
              <a:rPr lang="ru-RU" sz="15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3</a:t>
            </a:r>
            <a:r>
              <a:rPr lang="en-US" sz="1500" b="1" dirty="0" smtClean="0">
                <a:solidFill>
                  <a:srgbClr val="69BA2E"/>
                </a:solidFill>
                <a:latin typeface="Arial" panose="020B0604020202020204" pitchFamily="34" charset="0"/>
                <a:ea typeface="Verdana" panose="020B0604030504040204" pitchFamily="34" charset="0"/>
                <a:cs typeface="Arial" panose="020B0604020202020204" pitchFamily="34" charset="0"/>
              </a:rPr>
              <a:t>87</a:t>
            </a:r>
            <a:endParaRPr lang="ru-RU" sz="1500"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992" y="1147390"/>
            <a:ext cx="1595542" cy="506585"/>
          </a:xfrm>
          <a:prstGeom prst="rect">
            <a:avLst/>
          </a:prstGeom>
        </p:spPr>
      </p:pic>
      <p:sp>
        <p:nvSpPr>
          <p:cNvPr id="23" name="TextBox 22"/>
          <p:cNvSpPr txBox="1"/>
          <p:nvPr/>
        </p:nvSpPr>
        <p:spPr>
          <a:xfrm>
            <a:off x="891197" y="1623595"/>
            <a:ext cx="1336827" cy="300083"/>
          </a:xfrm>
          <a:prstGeom prst="rect">
            <a:avLst/>
          </a:prstGeom>
          <a:noFill/>
        </p:spPr>
        <p:txBody>
          <a:bodyPr wrap="square" lIns="68580" tIns="34290" rIns="68580" bIns="34290" rtlCol="0">
            <a:spAutoFit/>
          </a:bodyPr>
          <a:lstStyle/>
          <a:p>
            <a:pPr marL="269073" indent="-269073" algn="ctr">
              <a:spcAft>
                <a:spcPts val="900"/>
              </a:spcAft>
              <a:buClr>
                <a:schemeClr val="tx1"/>
              </a:buClr>
              <a:tabLst>
                <a:tab pos="134538" algn="l"/>
              </a:tabLst>
            </a:pPr>
            <a:r>
              <a:rPr lang="en-US" sz="1500" b="1" dirty="0">
                <a:solidFill>
                  <a:srgbClr val="69BA2E"/>
                </a:solidFill>
                <a:latin typeface="Arial" panose="020B0604020202020204" pitchFamily="34" charset="0"/>
                <a:ea typeface="Verdana" panose="020B0604030504040204" pitchFamily="34" charset="0"/>
                <a:cs typeface="Arial" panose="020B0604020202020204" pitchFamily="34" charset="0"/>
              </a:rPr>
              <a:t>501-600</a:t>
            </a:r>
            <a:endParaRPr lang="ru-RU"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28" name="TextBox 11"/>
          <p:cNvSpPr txBox="1">
            <a:spLocks noChangeArrowheads="1"/>
          </p:cNvSpPr>
          <p:nvPr/>
        </p:nvSpPr>
        <p:spPr bwMode="auto">
          <a:xfrm>
            <a:off x="2475233" y="2083431"/>
            <a:ext cx="201006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en-US" sz="1100" b="1" dirty="0" smtClean="0">
                <a:solidFill>
                  <a:schemeClr val="accent6">
                    <a:lumMod val="75000"/>
                  </a:schemeClr>
                </a:solidFill>
                <a:cs typeface="Arial" panose="020B0604020202020204" pitchFamily="34" charset="0"/>
              </a:rPr>
              <a:t>11</a:t>
            </a:r>
            <a:r>
              <a:rPr lang="en-US" sz="1100" b="1" dirty="0" smtClean="0">
                <a:solidFill>
                  <a:schemeClr val="accent6">
                    <a:lumMod val="75000"/>
                  </a:schemeClr>
                </a:solidFill>
                <a:cs typeface="Arial" panose="020B0604020202020204" pitchFamily="34" charset="0"/>
              </a:rPr>
              <a:t>th</a:t>
            </a:r>
            <a:r>
              <a:rPr lang="en-US" sz="1100" dirty="0" smtClean="0"/>
              <a:t> </a:t>
            </a:r>
            <a:r>
              <a:rPr lang="en-US" sz="1100" dirty="0"/>
              <a:t>in Russia after MSU, </a:t>
            </a:r>
            <a:r>
              <a:rPr lang="en-US" sz="1100" dirty="0" err="1" smtClean="0"/>
              <a:t>SP</a:t>
            </a:r>
            <a:r>
              <a:rPr lang="en-US" sz="1100" dirty="0" err="1"/>
              <a:t>b</a:t>
            </a:r>
            <a:r>
              <a:rPr lang="en-US" sz="1100" dirty="0" err="1" smtClean="0"/>
              <a:t>U</a:t>
            </a:r>
            <a:r>
              <a:rPr lang="en-US" sz="1100" dirty="0"/>
              <a:t>, NSU, BMSTU, TSU, MIPT, MGIMO, </a:t>
            </a:r>
            <a:r>
              <a:rPr lang="en-US" sz="1100" dirty="0" err="1"/>
              <a:t>MEPhI</a:t>
            </a:r>
            <a:r>
              <a:rPr lang="en-US" sz="1100" dirty="0"/>
              <a:t>, HSE </a:t>
            </a:r>
          </a:p>
        </p:txBody>
      </p:sp>
      <p:sp>
        <p:nvSpPr>
          <p:cNvPr id="39" name="Прямоугольник 38"/>
          <p:cNvSpPr/>
          <p:nvPr/>
        </p:nvSpPr>
        <p:spPr>
          <a:xfrm>
            <a:off x="7925656" y="1205451"/>
            <a:ext cx="847027" cy="300082"/>
          </a:xfrm>
          <a:prstGeom prst="rect">
            <a:avLst/>
          </a:prstGeom>
        </p:spPr>
        <p:txBody>
          <a:bodyPr wrap="none" lIns="68580" tIns="34290" rIns="68580" bIns="34290">
            <a:spAutoFit/>
          </a:bodyPr>
          <a:lstStyle/>
          <a:p>
            <a:r>
              <a:rPr lang="en-US" sz="1500" b="1" dirty="0" smtClean="0">
                <a:solidFill>
                  <a:srgbClr val="6BBD21"/>
                </a:solidFill>
                <a:latin typeface="Arial" panose="020B0604020202020204" pitchFamily="34" charset="0"/>
                <a:ea typeface="Calibri" panose="020F0502020204030204" pitchFamily="34" charset="0"/>
                <a:cs typeface="Arial" panose="020B0604020202020204" pitchFamily="34" charset="0"/>
              </a:rPr>
              <a:t>201-250</a:t>
            </a:r>
            <a:endPar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endParaRPr>
          </a:p>
        </p:txBody>
      </p:sp>
      <p:sp>
        <p:nvSpPr>
          <p:cNvPr id="42" name="Прямоугольник 41"/>
          <p:cNvSpPr/>
          <p:nvPr/>
        </p:nvSpPr>
        <p:spPr>
          <a:xfrm>
            <a:off x="6536488" y="1611589"/>
            <a:ext cx="2505550" cy="238575"/>
          </a:xfrm>
          <a:prstGeom prst="rect">
            <a:avLst/>
          </a:prstGeom>
        </p:spPr>
        <p:txBody>
          <a:bodyPr wrap="square" lIns="68580" tIns="34290" rIns="68580" bIns="34290">
            <a:spAutoFit/>
          </a:bodyPr>
          <a:lstStyle/>
          <a:p>
            <a:r>
              <a:rPr lang="en-US" sz="11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2nd </a:t>
            </a:r>
            <a:r>
              <a:rPr lang="en-US" sz="1100" dirty="0">
                <a:latin typeface="Arial" panose="020B0604020202020204" pitchFamily="34" charset="0"/>
                <a:ea typeface="Calibri" panose="020F0502020204030204" pitchFamily="34" charset="0"/>
                <a:cs typeface="Arial" panose="020B0604020202020204" pitchFamily="34" charset="0"/>
              </a:rPr>
              <a:t>in Russia after MSU</a:t>
            </a:r>
          </a:p>
        </p:txBody>
      </p:sp>
      <p:sp>
        <p:nvSpPr>
          <p:cNvPr id="45" name="TextBox 44"/>
          <p:cNvSpPr txBox="1"/>
          <p:nvPr/>
        </p:nvSpPr>
        <p:spPr>
          <a:xfrm>
            <a:off x="6572077" y="1140927"/>
            <a:ext cx="1217186" cy="407900"/>
          </a:xfrm>
          <a:prstGeom prst="rect">
            <a:avLst/>
          </a:prstGeom>
          <a:noFill/>
        </p:spPr>
        <p:txBody>
          <a:bodyPr wrap="square" lIns="68580" tIns="34290" rIns="68580" bIns="34290" rtlCol="0">
            <a:spAutoFit/>
          </a:bodyPr>
          <a:lstStyle/>
          <a:p>
            <a:r>
              <a:rPr lang="en-US" sz="1100" b="1" dirty="0">
                <a:latin typeface="Arial" panose="020B0604020202020204" pitchFamily="34" charset="0"/>
                <a:ea typeface="Calibri" panose="020F0502020204030204" pitchFamily="34" charset="0"/>
                <a:cs typeface="Arial" panose="020B0604020202020204" pitchFamily="34" charset="0"/>
              </a:rPr>
              <a:t>Engineering and technology</a:t>
            </a:r>
          </a:p>
        </p:txBody>
      </p:sp>
      <p:pic>
        <p:nvPicPr>
          <p:cNvPr id="46" name="Рисунок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0130" y="1150119"/>
            <a:ext cx="1595542" cy="506585"/>
          </a:xfrm>
          <a:prstGeom prst="rect">
            <a:avLst/>
          </a:prstGeom>
        </p:spPr>
      </p:pic>
      <p:pic>
        <p:nvPicPr>
          <p:cNvPr id="47" name="Picture 4" descr="http://news.tpu.ru/uploads/images/news/2017/03/Q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253" b="17808"/>
          <a:stretch/>
        </p:blipFill>
        <p:spPr bwMode="auto">
          <a:xfrm>
            <a:off x="4697325" y="2462322"/>
            <a:ext cx="1874752" cy="750082"/>
          </a:xfrm>
          <a:prstGeom prst="rect">
            <a:avLst/>
          </a:prstGeom>
          <a:noFill/>
          <a:extLst>
            <a:ext uri="{909E8E84-426E-40DD-AFC4-6F175D3DCCD1}">
              <a14:hiddenFill xmlns:a14="http://schemas.microsoft.com/office/drawing/2010/main">
                <a:solidFill>
                  <a:srgbClr val="FFFFFF"/>
                </a:solidFill>
              </a14:hiddenFill>
            </a:ext>
          </a:extLst>
        </p:spPr>
      </p:pic>
      <p:sp>
        <p:nvSpPr>
          <p:cNvPr id="48" name="Прямоугольник 47"/>
          <p:cNvSpPr/>
          <p:nvPr/>
        </p:nvSpPr>
        <p:spPr>
          <a:xfrm>
            <a:off x="6500215" y="2007782"/>
            <a:ext cx="1626045" cy="407900"/>
          </a:xfrm>
          <a:prstGeom prst="rect">
            <a:avLst/>
          </a:prstGeom>
        </p:spPr>
        <p:txBody>
          <a:bodyPr wrap="square" lIns="68580" tIns="34290" rIns="68580" bIns="34290">
            <a:spAutoFit/>
          </a:bodyPr>
          <a:lstStyle/>
          <a:p>
            <a:r>
              <a:rPr lang="en-US" sz="1100" b="1" dirty="0">
                <a:latin typeface="Arial" panose="020B0604020202020204" pitchFamily="34" charset="0"/>
                <a:ea typeface="Calibri" panose="020F0502020204030204" pitchFamily="34" charset="0"/>
                <a:cs typeface="Arial" panose="020B0604020202020204" pitchFamily="34" charset="0"/>
              </a:rPr>
              <a:t>Engineering &amp; Technology </a:t>
            </a:r>
          </a:p>
        </p:txBody>
      </p:sp>
      <p:sp>
        <p:nvSpPr>
          <p:cNvPr id="49" name="Прямоугольник 48"/>
          <p:cNvSpPr/>
          <p:nvPr/>
        </p:nvSpPr>
        <p:spPr>
          <a:xfrm>
            <a:off x="7914844" y="2058642"/>
            <a:ext cx="542395" cy="300083"/>
          </a:xfrm>
          <a:prstGeom prst="rect">
            <a:avLst/>
          </a:prstGeom>
        </p:spPr>
        <p:txBody>
          <a:bodyPr wrap="square" lIns="68580" tIns="34290" rIns="68580" bIns="34290">
            <a:spAutoFit/>
          </a:bodyPr>
          <a:lstStyle/>
          <a:p>
            <a:pPr algn="ctr"/>
            <a:r>
              <a:rPr lang="en-US" sz="1500" b="1" dirty="0" smtClean="0">
                <a:solidFill>
                  <a:srgbClr val="6BBD21"/>
                </a:solidFill>
                <a:latin typeface="Arial" panose="020B0604020202020204" pitchFamily="34" charset="0"/>
                <a:ea typeface="Calibri" panose="020F0502020204030204" pitchFamily="34" charset="0"/>
                <a:cs typeface="Arial" panose="020B0604020202020204" pitchFamily="34" charset="0"/>
              </a:rPr>
              <a:t>277</a:t>
            </a:r>
            <a:endPar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endParaRPr>
          </a:p>
        </p:txBody>
      </p:sp>
      <p:sp>
        <p:nvSpPr>
          <p:cNvPr id="50" name="Rectangle 2"/>
          <p:cNvSpPr txBox="1">
            <a:spLocks noChangeArrowheads="1"/>
          </p:cNvSpPr>
          <p:nvPr/>
        </p:nvSpPr>
        <p:spPr>
          <a:xfrm>
            <a:off x="3305287" y="418735"/>
            <a:ext cx="4385258" cy="4317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2700" b="1" dirty="0" smtClean="0">
                <a:solidFill>
                  <a:srgbClr val="69BA2E"/>
                </a:solidFill>
                <a:latin typeface="Calibri" panose="020F0502020204030204" pitchFamily="34" charset="0"/>
              </a:rPr>
              <a:t>International Rankings</a:t>
            </a:r>
            <a:endParaRPr lang="en-US" altLang="ru-RU" sz="2700" b="1" dirty="0">
              <a:solidFill>
                <a:srgbClr val="69BA2E"/>
              </a:solidFill>
              <a:latin typeface="Calibri" panose="020F0502020204030204" pitchFamily="34" charset="0"/>
            </a:endParaRPr>
          </a:p>
          <a:p>
            <a:endParaRPr lang="ru-RU" altLang="ru-RU" sz="2700" b="1" dirty="0">
              <a:solidFill>
                <a:srgbClr val="69BA2E"/>
              </a:solidFill>
              <a:latin typeface="Calibri" panose="020F0502020204030204" pitchFamily="34" charset="0"/>
            </a:endParaRPr>
          </a:p>
        </p:txBody>
      </p:sp>
      <p:sp>
        <p:nvSpPr>
          <p:cNvPr id="51" name="TextBox 11"/>
          <p:cNvSpPr txBox="1">
            <a:spLocks noChangeArrowheads="1"/>
          </p:cNvSpPr>
          <p:nvPr/>
        </p:nvSpPr>
        <p:spPr bwMode="auto">
          <a:xfrm>
            <a:off x="6500214" y="2354709"/>
            <a:ext cx="255848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en-US" sz="1100" b="1" dirty="0" smtClean="0">
                <a:solidFill>
                  <a:schemeClr val="accent6">
                    <a:lumMod val="75000"/>
                  </a:schemeClr>
                </a:solidFill>
              </a:rPr>
              <a:t>9th </a:t>
            </a:r>
            <a:r>
              <a:rPr lang="en-US" sz="1100" dirty="0" smtClean="0"/>
              <a:t>in Russia after MSU, NSU, </a:t>
            </a:r>
            <a:r>
              <a:rPr lang="en-US" sz="1100" dirty="0" err="1" smtClean="0"/>
              <a:t>SPbU</a:t>
            </a:r>
            <a:r>
              <a:rPr lang="en-US" sz="1100" dirty="0" smtClean="0"/>
              <a:t>, MIPT, SPBU, </a:t>
            </a:r>
            <a:r>
              <a:rPr lang="en-US" sz="1100" dirty="0" smtClean="0">
                <a:ea typeface="Verdana" panose="020B0604030504040204" pitchFamily="34" charset="0"/>
                <a:cs typeface="Arial" panose="020B0604020202020204" pitchFamily="34" charset="0"/>
              </a:rPr>
              <a:t>BMSTU, </a:t>
            </a:r>
            <a:r>
              <a:rPr lang="en-US" sz="1100" dirty="0"/>
              <a:t>MGIMO, ITMO, MISIS </a:t>
            </a:r>
          </a:p>
        </p:txBody>
      </p:sp>
      <p:cxnSp>
        <p:nvCxnSpPr>
          <p:cNvPr id="3" name="Прямая соединительная линия 2"/>
          <p:cNvCxnSpPr/>
          <p:nvPr/>
        </p:nvCxnSpPr>
        <p:spPr>
          <a:xfrm>
            <a:off x="4644008" y="1034502"/>
            <a:ext cx="0" cy="4021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777991" y="1923678"/>
            <a:ext cx="38474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777991" y="3867894"/>
            <a:ext cx="38474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4648343" y="2005001"/>
            <a:ext cx="4191151" cy="2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4674764" y="3708432"/>
            <a:ext cx="4191151" cy="2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Прямоугольник 60"/>
          <p:cNvSpPr/>
          <p:nvPr/>
        </p:nvSpPr>
        <p:spPr>
          <a:xfrm>
            <a:off x="8712969" y="4731992"/>
            <a:ext cx="395536" cy="276999"/>
          </a:xfrm>
          <a:prstGeom prst="rect">
            <a:avLst/>
          </a:prstGeom>
        </p:spPr>
        <p:txBody>
          <a:bodyPr wrap="square" lIns="91440" tIns="45720" rIns="91440" bIns="45720">
            <a:spAutoFit/>
          </a:bodyPr>
          <a:lstStyle/>
          <a:p>
            <a:pPr algn="ctr" defTabSz="771504"/>
            <a:r>
              <a:rPr lang="en-US" sz="1200" dirty="0"/>
              <a:t>6</a:t>
            </a:r>
            <a:endParaRPr lang="ru-RU" sz="1200" dirty="0"/>
          </a:p>
        </p:txBody>
      </p:sp>
      <p:cxnSp>
        <p:nvCxnSpPr>
          <p:cNvPr id="58" name="Прямая соединительная линия 57"/>
          <p:cNvCxnSpPr/>
          <p:nvPr/>
        </p:nvCxnSpPr>
        <p:spPr>
          <a:xfrm>
            <a:off x="777991" y="2787774"/>
            <a:ext cx="38474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493584" y="3779736"/>
            <a:ext cx="1657588" cy="1254189"/>
          </a:xfrm>
          <a:prstGeom prst="rect">
            <a:avLst/>
          </a:prstGeom>
          <a:noFill/>
        </p:spPr>
        <p:txBody>
          <a:bodyPr wrap="square" lIns="68580" tIns="34290" rIns="68580" bIns="34290" rtlCol="0">
            <a:spAutoFit/>
          </a:bodyPr>
          <a:lstStyle/>
          <a:p>
            <a:pPr defTabSz="442902">
              <a:buClr>
                <a:schemeClr val="tx1"/>
              </a:buClr>
              <a:tabLst>
                <a:tab pos="133347" algn="l"/>
              </a:tabLst>
            </a:pPr>
            <a:r>
              <a:rPr lang="en-US" sz="1100" dirty="0">
                <a:latin typeface="Arial" panose="020B0604020202020204" pitchFamily="34" charset="0"/>
                <a:cs typeface="Arial" panose="020B0604020202020204" pitchFamily="34" charset="0"/>
              </a:rPr>
              <a:t>position in the world by subject Mechanical </a:t>
            </a:r>
            <a:r>
              <a:rPr lang="en-US" sz="1100" dirty="0" smtClean="0">
                <a:latin typeface="Arial" panose="020B0604020202020204" pitchFamily="34" charset="0"/>
                <a:cs typeface="Arial" panose="020B0604020202020204" pitchFamily="34" charset="0"/>
              </a:rPr>
              <a:t>Engineering</a:t>
            </a:r>
          </a:p>
          <a:p>
            <a:pPr defTabSz="442902">
              <a:buClr>
                <a:schemeClr val="tx1"/>
              </a:buClr>
              <a:tabLst>
                <a:tab pos="133347" algn="l"/>
              </a:tabLst>
            </a:pPr>
            <a:endParaRPr lang="en-US" sz="1100" dirty="0">
              <a:latin typeface="Arial" panose="020B0604020202020204" pitchFamily="34" charset="0"/>
              <a:ea typeface="Verdana" panose="020B0604030504040204" pitchFamily="34" charset="0"/>
              <a:cs typeface="Arial" panose="020B0604020202020204" pitchFamily="34" charset="0"/>
            </a:endParaRPr>
          </a:p>
          <a:p>
            <a:pPr defTabSz="442902">
              <a:buClr>
                <a:schemeClr val="tx1"/>
              </a:buClr>
              <a:tabLst>
                <a:tab pos="133347" algn="l"/>
              </a:tabLst>
            </a:pPr>
            <a:r>
              <a:rPr lang="en-US" sz="1100" dirty="0" smtClean="0">
                <a:latin typeface="Arial" panose="020B0604020202020204" pitchFamily="34" charset="0"/>
                <a:ea typeface="Verdana" panose="020B0604030504040204" pitchFamily="34" charset="0"/>
                <a:cs typeface="Arial" panose="020B0604020202020204" pitchFamily="34" charset="0"/>
              </a:rPr>
              <a:t>The </a:t>
            </a:r>
            <a:r>
              <a:rPr lang="en-US" sz="11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one and only </a:t>
            </a:r>
            <a:r>
              <a:rPr lang="en-US" sz="1100" dirty="0" smtClean="0">
                <a:latin typeface="Arial" panose="020B0604020202020204" pitchFamily="34" charset="0"/>
                <a:ea typeface="Verdana" panose="020B0604030504040204" pitchFamily="34" charset="0"/>
                <a:cs typeface="Arial" panose="020B0604020202020204" pitchFamily="34" charset="0"/>
              </a:rPr>
              <a:t>Russian university in this subject area</a:t>
            </a:r>
            <a:endParaRPr lang="en-US" sz="1100" dirty="0">
              <a:latin typeface="Arial" panose="020B0604020202020204" pitchFamily="34" charset="0"/>
              <a:ea typeface="Verdana" panose="020B0604030504040204" pitchFamily="34" charset="0"/>
              <a:cs typeface="Arial" panose="020B0604020202020204" pitchFamily="34" charset="0"/>
            </a:endParaRP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64" y="2879588"/>
            <a:ext cx="1502906" cy="544056"/>
          </a:xfrm>
          <a:prstGeom prst="rect">
            <a:avLst/>
          </a:prstGeom>
        </p:spPr>
      </p:pic>
      <p:sp>
        <p:nvSpPr>
          <p:cNvPr id="66" name="TextBox 11"/>
          <p:cNvSpPr txBox="1">
            <a:spLocks noChangeArrowheads="1"/>
          </p:cNvSpPr>
          <p:nvPr/>
        </p:nvSpPr>
        <p:spPr bwMode="auto">
          <a:xfrm>
            <a:off x="2406792" y="2830227"/>
            <a:ext cx="21891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ru-RU" sz="1100" b="1" dirty="0" smtClean="0">
                <a:solidFill>
                  <a:schemeClr val="accent6">
                    <a:lumMod val="75000"/>
                  </a:schemeClr>
                </a:solidFill>
              </a:rPr>
              <a:t>10</a:t>
            </a:r>
            <a:r>
              <a:rPr lang="ru-RU" sz="1100" b="1" dirty="0" smtClean="0">
                <a:solidFill>
                  <a:schemeClr val="accent6">
                    <a:lumMod val="75000"/>
                  </a:schemeClr>
                </a:solidFill>
                <a:ea typeface="Calibri" panose="020F0502020204030204" pitchFamily="34" charset="0"/>
                <a:cs typeface="Arial" panose="020B0604020202020204" pitchFamily="34" charset="0"/>
              </a:rPr>
              <a:t>-12</a:t>
            </a:r>
            <a:r>
              <a:rPr lang="en-US" sz="1100" b="1" dirty="0" err="1" smtClean="0">
                <a:solidFill>
                  <a:schemeClr val="accent6">
                    <a:lumMod val="75000"/>
                  </a:schemeClr>
                </a:solidFill>
                <a:ea typeface="Calibri" panose="020F0502020204030204" pitchFamily="34" charset="0"/>
                <a:cs typeface="Arial" panose="020B0604020202020204" pitchFamily="34" charset="0"/>
              </a:rPr>
              <a:t>th</a:t>
            </a:r>
            <a:r>
              <a:rPr lang="ru-RU" sz="1100" dirty="0" smtClean="0"/>
              <a:t> </a:t>
            </a:r>
            <a:r>
              <a:rPr lang="en-US" sz="1100" dirty="0">
                <a:ea typeface="Calibri" panose="020F0502020204030204" pitchFamily="34" charset="0"/>
                <a:cs typeface="Arial" panose="020B0604020202020204" pitchFamily="34" charset="0"/>
              </a:rPr>
              <a:t>in Russia together with </a:t>
            </a:r>
            <a:r>
              <a:rPr lang="en-US" sz="1100" dirty="0" smtClean="0"/>
              <a:t>HSE</a:t>
            </a:r>
            <a:r>
              <a:rPr lang="ru-RU" sz="1100" dirty="0" smtClean="0">
                <a:ea typeface="Calibri" panose="020F0502020204030204" pitchFamily="34" charset="0"/>
                <a:cs typeface="Arial" panose="020B0604020202020204" pitchFamily="34" charset="0"/>
              </a:rPr>
              <a:t> </a:t>
            </a:r>
            <a:r>
              <a:rPr lang="en-US" sz="1100" dirty="0" smtClean="0">
                <a:ea typeface="Calibri" panose="020F0502020204030204" pitchFamily="34" charset="0"/>
                <a:cs typeface="Arial" panose="020B0604020202020204" pitchFamily="34" charset="0"/>
              </a:rPr>
              <a:t>and </a:t>
            </a:r>
            <a:r>
              <a:rPr lang="en-US" sz="1100" dirty="0" err="1" smtClean="0"/>
              <a:t>SPbU</a:t>
            </a:r>
            <a:r>
              <a:rPr lang="en-US" sz="1100" dirty="0" smtClean="0"/>
              <a:t> after</a:t>
            </a:r>
            <a:r>
              <a:rPr lang="ru-RU" sz="1100" dirty="0" smtClean="0"/>
              <a:t> </a:t>
            </a:r>
            <a:r>
              <a:rPr lang="en-US" sz="1100" dirty="0" smtClean="0"/>
              <a:t>MSU</a:t>
            </a:r>
            <a:r>
              <a:rPr lang="ru-RU" sz="1100" dirty="0" smtClean="0"/>
              <a:t>, </a:t>
            </a:r>
            <a:r>
              <a:rPr lang="en-US" sz="1100" dirty="0"/>
              <a:t>SPBU</a:t>
            </a:r>
            <a:r>
              <a:rPr lang="ru-RU" sz="1100" dirty="0" smtClean="0"/>
              <a:t>, </a:t>
            </a:r>
            <a:r>
              <a:rPr lang="en-US" sz="1100" dirty="0"/>
              <a:t>MIPT</a:t>
            </a:r>
            <a:r>
              <a:rPr lang="ru-RU" sz="1100" dirty="0" smtClean="0"/>
              <a:t>, </a:t>
            </a:r>
            <a:r>
              <a:rPr lang="en-US" sz="1100" dirty="0" smtClean="0"/>
              <a:t>NSU</a:t>
            </a:r>
            <a:r>
              <a:rPr lang="ru-RU" sz="1100" dirty="0" smtClean="0"/>
              <a:t>, </a:t>
            </a:r>
            <a:r>
              <a:rPr lang="en-US" sz="1100" dirty="0" smtClean="0"/>
              <a:t>TSU</a:t>
            </a:r>
            <a:r>
              <a:rPr lang="ru-RU" sz="1100" dirty="0" smtClean="0"/>
              <a:t>, </a:t>
            </a:r>
            <a:r>
              <a:rPr lang="en-US" sz="1100" dirty="0" err="1" smtClean="0"/>
              <a:t>UrFU</a:t>
            </a:r>
            <a:r>
              <a:rPr lang="ru-RU" sz="1100" dirty="0" smtClean="0"/>
              <a:t>, </a:t>
            </a:r>
            <a:r>
              <a:rPr lang="en-US" sz="1100" dirty="0" smtClean="0"/>
              <a:t>ITMO</a:t>
            </a:r>
            <a:r>
              <a:rPr lang="ru-RU" sz="1100" dirty="0" smtClean="0"/>
              <a:t>, </a:t>
            </a:r>
            <a:r>
              <a:rPr lang="en-US" sz="1100" dirty="0" smtClean="0"/>
              <a:t>KFU</a:t>
            </a:r>
            <a:r>
              <a:rPr lang="ru-RU" sz="1100" dirty="0" smtClean="0"/>
              <a:t>, </a:t>
            </a:r>
            <a:r>
              <a:rPr lang="en-US" sz="1100" dirty="0"/>
              <a:t>MISIS </a:t>
            </a:r>
            <a:endParaRPr lang="ru-RU" sz="1100" dirty="0"/>
          </a:p>
        </p:txBody>
      </p:sp>
      <p:sp>
        <p:nvSpPr>
          <p:cNvPr id="67" name="Прямоугольник 66"/>
          <p:cNvSpPr/>
          <p:nvPr/>
        </p:nvSpPr>
        <p:spPr>
          <a:xfrm>
            <a:off x="1119304" y="3492992"/>
            <a:ext cx="1000595" cy="323165"/>
          </a:xfrm>
          <a:prstGeom prst="rect">
            <a:avLst/>
          </a:prstGeom>
        </p:spPr>
        <p:txBody>
          <a:bodyPr wrap="none">
            <a:spAutoFit/>
          </a:bodyPr>
          <a:lstStyle/>
          <a:p>
            <a:r>
              <a:rPr lang="ru-RU" sz="1500" b="1" dirty="0" smtClean="0">
                <a:solidFill>
                  <a:srgbClr val="6BBD21"/>
                </a:solidFill>
                <a:latin typeface="Arial" panose="020B0604020202020204" pitchFamily="34" charset="0"/>
                <a:ea typeface="Calibri" panose="020F0502020204030204" pitchFamily="34" charset="0"/>
                <a:cs typeface="Arial" panose="020B0604020202020204" pitchFamily="34" charset="0"/>
              </a:rPr>
              <a:t>901-1000</a:t>
            </a:r>
            <a:endPar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endParaRPr>
          </a:p>
        </p:txBody>
      </p:sp>
      <p:pic>
        <p:nvPicPr>
          <p:cNvPr id="56" name="Picture 2" descr="https://mosiur.org/static/image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309" y="4007620"/>
            <a:ext cx="872336" cy="82872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780330" y="4817789"/>
            <a:ext cx="1336827" cy="346249"/>
          </a:xfrm>
          <a:prstGeom prst="rect">
            <a:avLst/>
          </a:prstGeom>
          <a:noFill/>
        </p:spPr>
        <p:txBody>
          <a:bodyPr wrap="square" lIns="68580" tIns="34290" rIns="68580" bIns="34290" rtlCol="0">
            <a:spAutoFit/>
          </a:bodyPr>
          <a:lstStyle/>
          <a:p>
            <a:pPr marL="269073" indent="-269073" algn="ctr">
              <a:spcAft>
                <a:spcPts val="900"/>
              </a:spcAft>
              <a:buClr>
                <a:schemeClr val="tx1"/>
              </a:buClr>
              <a:tabLst>
                <a:tab pos="134538" algn="l"/>
              </a:tabLst>
            </a:pPr>
            <a:r>
              <a:rPr lang="en-US" b="1" dirty="0" smtClean="0">
                <a:solidFill>
                  <a:srgbClr val="69BA2E"/>
                </a:solidFill>
                <a:latin typeface="Arial" panose="020B0604020202020204" pitchFamily="34" charset="0"/>
                <a:ea typeface="Verdana" panose="020B0604030504040204" pitchFamily="34" charset="0"/>
                <a:cs typeface="Arial" panose="020B0604020202020204" pitchFamily="34" charset="0"/>
              </a:rPr>
              <a:t>205</a:t>
            </a:r>
            <a:endParaRPr lang="ru-RU" dirty="0">
              <a:solidFill>
                <a:srgbClr val="69BA2E"/>
              </a:solidFill>
              <a:latin typeface="Arial" panose="020B0604020202020204" pitchFamily="34" charset="0"/>
              <a:ea typeface="Verdana" panose="020B0604030504040204" pitchFamily="34" charset="0"/>
              <a:cs typeface="Arial" panose="020B0604020202020204" pitchFamily="34" charset="0"/>
            </a:endParaRPr>
          </a:p>
        </p:txBody>
      </p:sp>
      <p:sp>
        <p:nvSpPr>
          <p:cNvPr id="64" name="TextBox 11"/>
          <p:cNvSpPr txBox="1">
            <a:spLocks noChangeArrowheads="1"/>
          </p:cNvSpPr>
          <p:nvPr/>
        </p:nvSpPr>
        <p:spPr bwMode="auto">
          <a:xfrm>
            <a:off x="2387422" y="3911622"/>
            <a:ext cx="2197344"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en-US" sz="1100" b="1" dirty="0" smtClean="0"/>
              <a:t>New </a:t>
            </a:r>
            <a:r>
              <a:rPr lang="en-US" sz="1100" dirty="0" smtClean="0"/>
              <a:t>Moscow </a:t>
            </a:r>
            <a:r>
              <a:rPr lang="en-US" sz="1100" dirty="0"/>
              <a:t>International University Ranking The Three University </a:t>
            </a:r>
            <a:r>
              <a:rPr lang="en-US" sz="1100" dirty="0" smtClean="0"/>
              <a:t>Missions</a:t>
            </a:r>
            <a:endParaRPr lang="ru-RU" sz="1100" dirty="0" smtClean="0"/>
          </a:p>
          <a:p>
            <a:pPr marL="0" indent="0">
              <a:spcBef>
                <a:spcPts val="0"/>
              </a:spcBef>
              <a:spcAft>
                <a:spcPts val="450"/>
              </a:spcAft>
              <a:buNone/>
            </a:pPr>
            <a:r>
              <a:rPr lang="en-US" sz="300" b="1" dirty="0"/>
              <a:t/>
            </a:r>
            <a:br>
              <a:rPr lang="en-US" sz="300" b="1" dirty="0"/>
            </a:br>
            <a:r>
              <a:rPr lang="en-US" sz="1100" b="1" dirty="0">
                <a:solidFill>
                  <a:schemeClr val="accent6">
                    <a:lumMod val="75000"/>
                  </a:schemeClr>
                </a:solidFill>
              </a:rPr>
              <a:t>8</a:t>
            </a:r>
            <a:r>
              <a:rPr lang="en-US" sz="1100" b="1" dirty="0" smtClean="0">
                <a:solidFill>
                  <a:schemeClr val="accent6">
                    <a:lumMod val="75000"/>
                  </a:schemeClr>
                </a:solidFill>
              </a:rPr>
              <a:t>th</a:t>
            </a:r>
            <a:r>
              <a:rPr lang="en-US" sz="1100" dirty="0" smtClean="0"/>
              <a:t> </a:t>
            </a:r>
            <a:r>
              <a:rPr lang="en-US" sz="1100" dirty="0"/>
              <a:t>in Russia after MSU, </a:t>
            </a:r>
            <a:r>
              <a:rPr lang="en-US" sz="1100" dirty="0" err="1" smtClean="0"/>
              <a:t>SPbU</a:t>
            </a:r>
            <a:r>
              <a:rPr lang="en-US" sz="1100" dirty="0"/>
              <a:t>, MIPT, HSE, </a:t>
            </a:r>
            <a:r>
              <a:rPr lang="en-US" sz="1100" dirty="0" err="1"/>
              <a:t>MEPhI</a:t>
            </a:r>
            <a:r>
              <a:rPr lang="en-US" sz="1100" dirty="0"/>
              <a:t>, NSU </a:t>
            </a:r>
          </a:p>
        </p:txBody>
      </p:sp>
      <p:sp>
        <p:nvSpPr>
          <p:cNvPr id="43" name="Прямоугольник 42"/>
          <p:cNvSpPr/>
          <p:nvPr/>
        </p:nvSpPr>
        <p:spPr>
          <a:xfrm>
            <a:off x="4694097" y="3825716"/>
            <a:ext cx="1717750" cy="2638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Прямоугольник 67"/>
          <p:cNvSpPr/>
          <p:nvPr/>
        </p:nvSpPr>
        <p:spPr>
          <a:xfrm>
            <a:off x="4990352" y="3805528"/>
            <a:ext cx="1081306" cy="346249"/>
          </a:xfrm>
          <a:prstGeom prst="rect">
            <a:avLst/>
          </a:prstGeom>
        </p:spPr>
        <p:txBody>
          <a:bodyPr wrap="none" lIns="68580" tIns="34290" rIns="68580" bIns="34290">
            <a:spAutoFit/>
          </a:bodyPr>
          <a:lstStyle/>
          <a:p>
            <a:r>
              <a:rPr lang="ru-RU" b="1" dirty="0">
                <a:solidFill>
                  <a:schemeClr val="bg1"/>
                </a:solidFill>
                <a:latin typeface="Arial" panose="020B0604020202020204" pitchFamily="34" charset="0"/>
                <a:ea typeface="Calibri" panose="020F0502020204030204" pitchFamily="34" charset="0"/>
                <a:cs typeface="Arial" panose="020B0604020202020204" pitchFamily="34" charset="0"/>
              </a:rPr>
              <a:t>ТОП-100</a:t>
            </a:r>
            <a:endParaRPr lang="ru-RU" dirty="0">
              <a:solidFill>
                <a:schemeClr val="bg1"/>
              </a:solidFill>
            </a:endParaRPr>
          </a:p>
        </p:txBody>
      </p:sp>
      <p:pic>
        <p:nvPicPr>
          <p:cNvPr id="69" name="Рисунок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4793" y="4109774"/>
            <a:ext cx="1731027" cy="582666"/>
          </a:xfrm>
          <a:prstGeom prst="rect">
            <a:avLst/>
          </a:prstGeom>
        </p:spPr>
      </p:pic>
      <p:sp>
        <p:nvSpPr>
          <p:cNvPr id="70" name="Прямоугольник 69"/>
          <p:cNvSpPr/>
          <p:nvPr/>
        </p:nvSpPr>
        <p:spPr>
          <a:xfrm>
            <a:off x="7932358" y="3978653"/>
            <a:ext cx="1438477" cy="300083"/>
          </a:xfrm>
          <a:prstGeom prst="rect">
            <a:avLst/>
          </a:prstGeom>
        </p:spPr>
        <p:txBody>
          <a:bodyPr wrap="square" lIns="68580" tIns="34290" rIns="68580" bIns="34290">
            <a:spAutoFit/>
          </a:bodyPr>
          <a:lstStyle/>
          <a:p>
            <a:pPr algn="ctr"/>
            <a:r>
              <a:rPr lang="en-US" sz="1500" b="1" dirty="0" smtClean="0">
                <a:solidFill>
                  <a:srgbClr val="6BBD21"/>
                </a:solidFill>
                <a:latin typeface="Arial" panose="020B0604020202020204" pitchFamily="34" charset="0"/>
                <a:ea typeface="Calibri" panose="020F0502020204030204" pitchFamily="34" charset="0"/>
                <a:cs typeface="Arial" panose="020B0604020202020204" pitchFamily="34" charset="0"/>
              </a:rPr>
              <a:t>76</a:t>
            </a:r>
            <a:r>
              <a:rPr lang="ru-RU" sz="1500" b="1" dirty="0" smtClean="0">
                <a:solidFill>
                  <a:srgbClr val="6BBD21"/>
                </a:solidFill>
                <a:latin typeface="Arial" panose="020B0604020202020204" pitchFamily="34" charset="0"/>
                <a:ea typeface="Calibri" panose="020F0502020204030204" pitchFamily="34" charset="0"/>
                <a:cs typeface="Arial" panose="020B0604020202020204" pitchFamily="34" charset="0"/>
              </a:rPr>
              <a:t>-</a:t>
            </a:r>
            <a:r>
              <a:rPr lang="en-US" sz="1500" b="1" dirty="0">
                <a:solidFill>
                  <a:srgbClr val="6BBD21"/>
                </a:solidFill>
                <a:latin typeface="Arial" panose="020B0604020202020204" pitchFamily="34" charset="0"/>
                <a:ea typeface="Calibri" panose="020F0502020204030204" pitchFamily="34" charset="0"/>
                <a:cs typeface="Arial" panose="020B0604020202020204" pitchFamily="34" charset="0"/>
              </a:rPr>
              <a:t>1</a:t>
            </a:r>
            <a:r>
              <a:rPr lang="ru-RU" sz="1500" b="1" dirty="0" smtClean="0">
                <a:solidFill>
                  <a:srgbClr val="6BBD21"/>
                </a:solidFill>
                <a:latin typeface="Arial" panose="020B0604020202020204" pitchFamily="34" charset="0"/>
                <a:ea typeface="Calibri" panose="020F0502020204030204" pitchFamily="34" charset="0"/>
                <a:cs typeface="Arial" panose="020B0604020202020204" pitchFamily="34" charset="0"/>
              </a:rPr>
              <a:t>00</a:t>
            </a:r>
            <a:endPar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endParaRPr>
          </a:p>
        </p:txBody>
      </p:sp>
      <p:sp>
        <p:nvSpPr>
          <p:cNvPr id="71" name="Прямоугольник 70"/>
          <p:cNvSpPr/>
          <p:nvPr/>
        </p:nvSpPr>
        <p:spPr>
          <a:xfrm>
            <a:off x="6521536" y="2886675"/>
            <a:ext cx="1210859" cy="407804"/>
          </a:xfrm>
          <a:prstGeom prst="rect">
            <a:avLst/>
          </a:prstGeom>
        </p:spPr>
        <p:txBody>
          <a:bodyPr wrap="square" lIns="68580" tIns="34290" rIns="68580" bIns="34290">
            <a:spAutoFit/>
          </a:bodyPr>
          <a:lstStyle/>
          <a:p>
            <a:r>
              <a:rPr lang="en-US" sz="1100" b="1" dirty="0" smtClean="0">
                <a:latin typeface="Arial" panose="020B0604020202020204" pitchFamily="34" charset="0"/>
                <a:ea typeface="Calibri" panose="020F0502020204030204" pitchFamily="34" charset="0"/>
                <a:cs typeface="Arial" panose="020B0604020202020204" pitchFamily="34" charset="0"/>
              </a:rPr>
              <a:t>Chemical Engineering</a:t>
            </a:r>
            <a:endParaRPr lang="ru-RU" sz="1100" dirty="0">
              <a:latin typeface="Arial" panose="020B0604020202020204" pitchFamily="34" charset="0"/>
              <a:ea typeface="Calibri" panose="020F0502020204030204" pitchFamily="34" charset="0"/>
              <a:cs typeface="Arial" panose="020B0604020202020204" pitchFamily="34" charset="0"/>
            </a:endParaRPr>
          </a:p>
        </p:txBody>
      </p:sp>
      <p:sp>
        <p:nvSpPr>
          <p:cNvPr id="72" name="Прямоугольник 71"/>
          <p:cNvSpPr/>
          <p:nvPr/>
        </p:nvSpPr>
        <p:spPr>
          <a:xfrm>
            <a:off x="7711496" y="2887718"/>
            <a:ext cx="959224" cy="300083"/>
          </a:xfrm>
          <a:prstGeom prst="rect">
            <a:avLst/>
          </a:prstGeom>
        </p:spPr>
        <p:txBody>
          <a:bodyPr wrap="square" lIns="68580" tIns="34290" rIns="68580" bIns="34290">
            <a:spAutoFit/>
          </a:bodyPr>
          <a:lstStyle/>
          <a:p>
            <a:pPr algn="ctr"/>
            <a:r>
              <a:rPr lang="ru-RU" sz="1500" b="1" dirty="0">
                <a:solidFill>
                  <a:srgbClr val="6BBD21"/>
                </a:solidFill>
                <a:latin typeface="Arial" panose="020B0604020202020204" pitchFamily="34" charset="0"/>
                <a:ea typeface="Calibri" panose="020F0502020204030204" pitchFamily="34" charset="0"/>
                <a:cs typeface="Arial" panose="020B0604020202020204" pitchFamily="34" charset="0"/>
              </a:rPr>
              <a:t>201-250</a:t>
            </a:r>
          </a:p>
        </p:txBody>
      </p:sp>
      <p:sp>
        <p:nvSpPr>
          <p:cNvPr id="73" name="TextBox 11"/>
          <p:cNvSpPr txBox="1">
            <a:spLocks noChangeArrowheads="1"/>
          </p:cNvSpPr>
          <p:nvPr/>
        </p:nvSpPr>
        <p:spPr bwMode="auto">
          <a:xfrm>
            <a:off x="6572077" y="3304356"/>
            <a:ext cx="2558482"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ru-RU" sz="1100" b="1" dirty="0" smtClean="0">
                <a:solidFill>
                  <a:schemeClr val="accent6">
                    <a:lumMod val="75000"/>
                  </a:schemeClr>
                </a:solidFill>
              </a:rPr>
              <a:t>2</a:t>
            </a:r>
            <a:r>
              <a:rPr lang="en-US" sz="1100" b="1" dirty="0" err="1">
                <a:solidFill>
                  <a:schemeClr val="accent6">
                    <a:lumMod val="75000"/>
                  </a:schemeClr>
                </a:solidFill>
                <a:ea typeface="Calibri" panose="020F0502020204030204" pitchFamily="34" charset="0"/>
                <a:cs typeface="Arial" panose="020B0604020202020204" pitchFamily="34" charset="0"/>
              </a:rPr>
              <a:t>nd</a:t>
            </a:r>
            <a:r>
              <a:rPr lang="ru-RU" sz="1100" dirty="0" smtClean="0"/>
              <a:t> </a:t>
            </a:r>
            <a:r>
              <a:rPr lang="en-US" sz="1100" dirty="0" smtClean="0"/>
              <a:t>in Russia</a:t>
            </a:r>
            <a:r>
              <a:rPr lang="ru-RU" sz="1100" dirty="0" smtClean="0"/>
              <a:t> </a:t>
            </a:r>
            <a:r>
              <a:rPr lang="en-US" sz="1100" dirty="0" smtClean="0"/>
              <a:t>after NSU</a:t>
            </a:r>
            <a:endParaRPr lang="ru-RU" sz="1100" dirty="0"/>
          </a:p>
        </p:txBody>
      </p:sp>
    </p:spTree>
    <p:extLst>
      <p:ext uri="{BB962C8B-B14F-4D97-AF65-F5344CB8AC3E}">
        <p14:creationId xmlns:p14="http://schemas.microsoft.com/office/powerpoint/2010/main" val="3474389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Podl_osnova_bez_LOGO_obechn.jpg"/>
          <p:cNvPicPr>
            <a:picLocks noChangeAspect="1"/>
          </p:cNvPicPr>
          <p:nvPr/>
        </p:nvPicPr>
        <p:blipFill>
          <a:blip r:embed="rId3" cstate="print"/>
          <a:stretch>
            <a:fillRect/>
          </a:stretch>
        </p:blipFill>
        <p:spPr>
          <a:xfrm>
            <a:off x="8121" y="0"/>
            <a:ext cx="9135879" cy="5143500"/>
          </a:xfrm>
          <a:prstGeom prst="rect">
            <a:avLst/>
          </a:prstGeom>
        </p:spPr>
      </p:pic>
      <p:sp>
        <p:nvSpPr>
          <p:cNvPr id="14" name="Rectangle 2"/>
          <p:cNvSpPr txBox="1">
            <a:spLocks noChangeArrowheads="1"/>
          </p:cNvSpPr>
          <p:nvPr/>
        </p:nvSpPr>
        <p:spPr>
          <a:xfrm>
            <a:off x="3506179" y="412830"/>
            <a:ext cx="5333315" cy="299972"/>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altLang="ru-RU" sz="1800" b="1" dirty="0">
              <a:solidFill>
                <a:srgbClr val="699F37"/>
              </a:solidFill>
              <a:latin typeface="Calibri" panose="020F0502020204030204" pitchFamily="34" charset="0"/>
            </a:endParaRPr>
          </a:p>
        </p:txBody>
      </p:sp>
      <p:sp>
        <p:nvSpPr>
          <p:cNvPr id="50" name="Rectangle 2"/>
          <p:cNvSpPr txBox="1">
            <a:spLocks noChangeArrowheads="1"/>
          </p:cNvSpPr>
          <p:nvPr/>
        </p:nvSpPr>
        <p:spPr>
          <a:xfrm>
            <a:off x="3347865" y="296626"/>
            <a:ext cx="4385258" cy="4317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2400" b="1" dirty="0" smtClean="0">
                <a:solidFill>
                  <a:srgbClr val="69BA2E"/>
                </a:solidFill>
                <a:latin typeface="Calibri" panose="020F0502020204030204" pitchFamily="34" charset="0"/>
              </a:rPr>
              <a:t>National Rankings</a:t>
            </a:r>
            <a:endParaRPr lang="ru-RU" altLang="ru-RU" sz="2400" b="1" dirty="0">
              <a:solidFill>
                <a:srgbClr val="69BA2E"/>
              </a:solidFill>
              <a:latin typeface="Calibri" panose="020F0502020204030204" pitchFamily="34" charset="0"/>
            </a:endParaRPr>
          </a:p>
        </p:txBody>
      </p:sp>
      <p:cxnSp>
        <p:nvCxnSpPr>
          <p:cNvPr id="57" name="Прямая соединительная линия 56"/>
          <p:cNvCxnSpPr/>
          <p:nvPr/>
        </p:nvCxnSpPr>
        <p:spPr>
          <a:xfrm flipV="1">
            <a:off x="987959" y="1851671"/>
            <a:ext cx="7851535" cy="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Прямоугольник 60"/>
          <p:cNvSpPr/>
          <p:nvPr/>
        </p:nvSpPr>
        <p:spPr>
          <a:xfrm>
            <a:off x="8712969" y="4731992"/>
            <a:ext cx="395536" cy="276999"/>
          </a:xfrm>
          <a:prstGeom prst="rect">
            <a:avLst/>
          </a:prstGeom>
        </p:spPr>
        <p:txBody>
          <a:bodyPr wrap="square" lIns="91440" tIns="45720" rIns="91440" bIns="45720">
            <a:spAutoFit/>
          </a:bodyPr>
          <a:lstStyle/>
          <a:p>
            <a:pPr algn="ctr" defTabSz="771504"/>
            <a:r>
              <a:rPr lang="ru-RU" sz="1200" dirty="0"/>
              <a:t>7</a:t>
            </a:r>
          </a:p>
        </p:txBody>
      </p:sp>
      <p:sp>
        <p:nvSpPr>
          <p:cNvPr id="72" name="TextBox 71"/>
          <p:cNvSpPr txBox="1"/>
          <p:nvPr/>
        </p:nvSpPr>
        <p:spPr>
          <a:xfrm>
            <a:off x="3707905" y="968704"/>
            <a:ext cx="5005064" cy="823302"/>
          </a:xfrm>
          <a:prstGeom prst="rect">
            <a:avLst/>
          </a:prstGeom>
          <a:noFill/>
        </p:spPr>
        <p:txBody>
          <a:bodyPr wrap="square" lIns="68580" tIns="34290" rIns="68580" bIns="34290" rtlCol="0">
            <a:spAutoFit/>
          </a:bodyPr>
          <a:lstStyle/>
          <a:p>
            <a:pPr marL="269066" indent="-269066">
              <a:buClr>
                <a:schemeClr val="tx1"/>
              </a:buClr>
              <a:tabLst>
                <a:tab pos="134535" algn="l"/>
              </a:tabLst>
            </a:pPr>
            <a:r>
              <a:rPr lang="en-US" sz="1200" b="1" dirty="0" smtClean="0">
                <a:latin typeface="Arial" panose="020B0604020202020204" pitchFamily="34" charset="0"/>
                <a:ea typeface="Verdana" panose="020B0604030504040204" pitchFamily="34" charset="0"/>
                <a:cs typeface="Arial" panose="020B0604020202020204" pitchFamily="34" charset="0"/>
              </a:rPr>
              <a:t>RAEX Agency Ranking </a:t>
            </a:r>
            <a:endParaRPr lang="ru-RU" sz="1200" b="1" dirty="0">
              <a:latin typeface="Arial" panose="020B0604020202020204" pitchFamily="34" charset="0"/>
              <a:ea typeface="Verdana" panose="020B0604030504040204" pitchFamily="34" charset="0"/>
              <a:cs typeface="Arial" panose="020B0604020202020204" pitchFamily="34" charset="0"/>
            </a:endParaRPr>
          </a:p>
          <a:p>
            <a:pPr marL="269066" indent="-269066">
              <a:buClr>
                <a:schemeClr val="tx1"/>
              </a:buClr>
              <a:tabLst>
                <a:tab pos="134535" algn="l"/>
              </a:tabLst>
            </a:pPr>
            <a:endParaRPr lang="ru-RU" sz="500" b="1" dirty="0">
              <a:latin typeface="Arial" panose="020B0604020202020204" pitchFamily="34" charset="0"/>
              <a:ea typeface="Verdana" panose="020B0604030504040204" pitchFamily="34" charset="0"/>
              <a:cs typeface="Arial" panose="020B0604020202020204" pitchFamily="34" charset="0"/>
            </a:endParaRPr>
          </a:p>
          <a:p>
            <a:pPr defTabSz="442891">
              <a:buClr>
                <a:schemeClr val="tx1"/>
              </a:buClr>
              <a:tabLst>
                <a:tab pos="133344" algn="l"/>
              </a:tabLst>
            </a:pPr>
            <a:r>
              <a:rPr lang="en-US" sz="1600" b="1" dirty="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7</a:t>
            </a:r>
            <a:r>
              <a:rPr lang="ru-RU" sz="1200" dirty="0" smtClean="0"/>
              <a:t>-</a:t>
            </a:r>
            <a:r>
              <a:rPr lang="en-US" sz="1200" dirty="0" err="1" smtClean="0"/>
              <a:t>th</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position after MSU</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a:latin typeface="Arial" panose="020B0604020202020204" pitchFamily="34" charset="0"/>
                <a:ea typeface="Verdana" panose="020B0604030504040204" pitchFamily="34" charset="0"/>
                <a:cs typeface="Arial" panose="020B0604020202020204" pitchFamily="34" charset="0"/>
              </a:rPr>
              <a:t>MIPT, MEPI, </a:t>
            </a:r>
            <a:r>
              <a:rPr lang="en-US" sz="1200" dirty="0" err="1" smtClean="0">
                <a:latin typeface="Arial" panose="020B0604020202020204" pitchFamily="34" charset="0"/>
                <a:ea typeface="Verdana" panose="020B0604030504040204" pitchFamily="34" charset="0"/>
                <a:cs typeface="Arial" panose="020B0604020202020204" pitchFamily="34" charset="0"/>
              </a:rPr>
              <a:t>St.PSU</a:t>
            </a:r>
            <a:r>
              <a:rPr lang="en-US" sz="1200" dirty="0" smtClean="0">
                <a:latin typeface="Arial" panose="020B0604020202020204" pitchFamily="34" charset="0"/>
                <a:ea typeface="Verdana" panose="020B0604030504040204" pitchFamily="34" charset="0"/>
                <a:cs typeface="Arial" panose="020B0604020202020204" pitchFamily="34" charset="0"/>
              </a:rPr>
              <a:t>, </a:t>
            </a:r>
            <a:r>
              <a:rPr lang="en-US" sz="1200" dirty="0">
                <a:latin typeface="Arial" panose="020B0604020202020204" pitchFamily="34" charset="0"/>
                <a:ea typeface="Verdana" panose="020B0604030504040204" pitchFamily="34" charset="0"/>
                <a:cs typeface="Arial" panose="020B0604020202020204" pitchFamily="34" charset="0"/>
              </a:rPr>
              <a:t>MGIMO, HSE</a:t>
            </a:r>
            <a:endParaRPr lang="en-US" sz="1200" dirty="0">
              <a:latin typeface="Arial" panose="020B0604020202020204" pitchFamily="34" charset="0"/>
              <a:ea typeface="Verdana" panose="020B0604030504040204" pitchFamily="34" charset="0"/>
              <a:cs typeface="Arial" panose="020B0604020202020204" pitchFamily="34" charset="0"/>
            </a:endParaRPr>
          </a:p>
          <a:p>
            <a:pPr>
              <a:spcAft>
                <a:spcPts val="900"/>
              </a:spcAft>
              <a:buClr>
                <a:schemeClr val="tx1"/>
              </a:buClr>
              <a:tabLst>
                <a:tab pos="201206" algn="l"/>
              </a:tabLst>
            </a:pPr>
            <a:r>
              <a:rPr lang="ru-RU" sz="16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1</a:t>
            </a:r>
            <a:r>
              <a:rPr lang="ru-RU" sz="1200" dirty="0" smtClean="0"/>
              <a:t>-</a:t>
            </a:r>
            <a:r>
              <a:rPr lang="en-US" sz="1200" dirty="0" err="1" smtClean="0"/>
              <a:t>st</a:t>
            </a:r>
            <a:r>
              <a:rPr lang="ru-RU" sz="1200"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200" dirty="0">
                <a:latin typeface="Arial" panose="020B0604020202020204" pitchFamily="34" charset="0"/>
                <a:ea typeface="Verdana" panose="020B0604030504040204" pitchFamily="34" charset="0"/>
                <a:cs typeface="Arial" panose="020B0604020202020204" pitchFamily="34" charset="0"/>
              </a:rPr>
              <a:t>position among non-capital universities</a:t>
            </a:r>
            <a:endParaRPr lang="ru-RU" sz="1200" dirty="0">
              <a:latin typeface="Arial" panose="020B0604020202020204" pitchFamily="34" charset="0"/>
              <a:ea typeface="Verdana" panose="020B0604030504040204" pitchFamily="34" charset="0"/>
              <a:cs typeface="Arial" panose="020B0604020202020204" pitchFamily="34" charset="0"/>
            </a:endParaRPr>
          </a:p>
        </p:txBody>
      </p:sp>
      <p:cxnSp>
        <p:nvCxnSpPr>
          <p:cNvPr id="43" name="Прямая соединительная линия 42"/>
          <p:cNvCxnSpPr/>
          <p:nvPr/>
        </p:nvCxnSpPr>
        <p:spPr>
          <a:xfrm flipV="1">
            <a:off x="987959" y="2983590"/>
            <a:ext cx="7851535" cy="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s://www.susu.ru/sites/default/files/field/image/50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84" t="24377" r="14267" b="25224"/>
          <a:stretch/>
        </p:blipFill>
        <p:spPr bwMode="auto">
          <a:xfrm>
            <a:off x="1402563" y="987574"/>
            <a:ext cx="1701784" cy="8508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pi.pixonic.com/storage/post/278/detail_picture_ru-8e64ddcaca35f7bc1c3d001b939864ef.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452" b="16134"/>
          <a:stretch/>
        </p:blipFill>
        <p:spPr bwMode="auto">
          <a:xfrm>
            <a:off x="1166160" y="2139702"/>
            <a:ext cx="2251770" cy="576064"/>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3707905" y="1895734"/>
            <a:ext cx="4392488" cy="1308050"/>
          </a:xfrm>
          <a:prstGeom prst="rect">
            <a:avLst/>
          </a:prstGeom>
          <a:noFill/>
        </p:spPr>
        <p:txBody>
          <a:bodyPr wrap="square" lIns="68580" tIns="34290" rIns="68580" bIns="34290" rtlCol="0">
            <a:spAutoFit/>
          </a:bodyPr>
          <a:lstStyle/>
          <a:p>
            <a:pPr marL="269066" indent="-269066">
              <a:buClr>
                <a:schemeClr val="tx1"/>
              </a:buClr>
              <a:tabLst>
                <a:tab pos="134535" algn="l"/>
              </a:tabLst>
            </a:pPr>
            <a:r>
              <a:rPr lang="ru-RU" sz="1200" b="1" dirty="0">
                <a:latin typeface="Arial" panose="020B0604020202020204" pitchFamily="34" charset="0"/>
                <a:ea typeface="Verdana" panose="020B0604030504040204" pitchFamily="34" charset="0"/>
                <a:cs typeface="Arial" panose="020B0604020202020204" pitchFamily="34" charset="0"/>
              </a:rPr>
              <a:t>Рейтинг журнала </a:t>
            </a:r>
            <a:r>
              <a:rPr lang="en-US" sz="1200" b="1" dirty="0">
                <a:latin typeface="Arial" panose="020B0604020202020204" pitchFamily="34" charset="0"/>
                <a:ea typeface="Verdana" panose="020B0604030504040204" pitchFamily="34" charset="0"/>
                <a:cs typeface="Arial" panose="020B0604020202020204" pitchFamily="34" charset="0"/>
              </a:rPr>
              <a:t>Forbes</a:t>
            </a:r>
            <a:endParaRPr lang="ru-RU" sz="1200" b="1" dirty="0">
              <a:latin typeface="Arial" panose="020B0604020202020204" pitchFamily="34" charset="0"/>
              <a:ea typeface="Verdana" panose="020B0604030504040204" pitchFamily="34" charset="0"/>
              <a:cs typeface="Arial" panose="020B0604020202020204" pitchFamily="34" charset="0"/>
            </a:endParaRPr>
          </a:p>
          <a:p>
            <a:pPr marL="269066" indent="-269066">
              <a:buClr>
                <a:schemeClr val="tx1"/>
              </a:buClr>
              <a:tabLst>
                <a:tab pos="134535" algn="l"/>
              </a:tabLst>
            </a:pPr>
            <a:endParaRPr lang="ru-RU" sz="500" b="1" dirty="0">
              <a:latin typeface="Arial" panose="020B0604020202020204" pitchFamily="34" charset="0"/>
              <a:ea typeface="Verdana" panose="020B0604030504040204" pitchFamily="34" charset="0"/>
              <a:cs typeface="Arial" panose="020B0604020202020204" pitchFamily="34" charset="0"/>
            </a:endParaRPr>
          </a:p>
          <a:p>
            <a:pPr defTabSz="442891">
              <a:buClr>
                <a:schemeClr val="tx1"/>
              </a:buClr>
              <a:tabLst>
                <a:tab pos="133344" algn="l"/>
              </a:tabLst>
            </a:pPr>
            <a:r>
              <a:rPr lang="ru-RU" sz="16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9</a:t>
            </a:r>
            <a:r>
              <a:rPr lang="ru-RU" sz="1200" dirty="0" smtClean="0"/>
              <a:t>-</a:t>
            </a:r>
            <a:r>
              <a:rPr lang="en-US" sz="1200" dirty="0" err="1" smtClean="0"/>
              <a:t>th</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position after MISIS</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a:latin typeface="Arial" panose="020B0604020202020204" pitchFamily="34" charset="0"/>
                <a:ea typeface="Verdana" panose="020B0604030504040204" pitchFamily="34" charset="0"/>
                <a:cs typeface="Arial" panose="020B0604020202020204" pitchFamily="34" charset="0"/>
              </a:rPr>
              <a:t>MGIMO</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MIPT</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err="1" smtClean="0">
                <a:latin typeface="Arial" panose="020B0604020202020204" pitchFamily="34" charset="0"/>
                <a:ea typeface="Verdana" panose="020B0604030504040204" pitchFamily="34" charset="0"/>
                <a:cs typeface="Arial" panose="020B0604020202020204" pitchFamily="34" charset="0"/>
              </a:rPr>
              <a:t>MEPhI</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MSU</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RANEPA</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ITMO</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HSE</a:t>
            </a:r>
            <a:r>
              <a:rPr lang="ru-RU" sz="1200" dirty="0" smtClean="0">
                <a:latin typeface="Arial" panose="020B0604020202020204" pitchFamily="34" charset="0"/>
                <a:ea typeface="Verdana" panose="020B0604030504040204" pitchFamily="34" charset="0"/>
                <a:cs typeface="Arial" panose="020B0604020202020204" pitchFamily="34" charset="0"/>
              </a:rPr>
              <a:t> </a:t>
            </a:r>
            <a:endParaRPr lang="en-US" sz="1200" dirty="0">
              <a:latin typeface="Arial" panose="020B0604020202020204" pitchFamily="34" charset="0"/>
              <a:ea typeface="Verdana" panose="020B0604030504040204" pitchFamily="34" charset="0"/>
              <a:cs typeface="Arial" panose="020B0604020202020204" pitchFamily="34" charset="0"/>
            </a:endParaRPr>
          </a:p>
          <a:p>
            <a:pPr>
              <a:spcAft>
                <a:spcPts val="900"/>
              </a:spcAft>
              <a:buClr>
                <a:schemeClr val="tx1"/>
              </a:buClr>
              <a:tabLst>
                <a:tab pos="201206" algn="l"/>
              </a:tabLst>
            </a:pPr>
            <a:r>
              <a:rPr lang="ru-RU" sz="16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1</a:t>
            </a:r>
            <a:r>
              <a:rPr lang="ru-RU" sz="1200" dirty="0" smtClean="0"/>
              <a:t>-</a:t>
            </a:r>
            <a:r>
              <a:rPr lang="en-US" sz="1200" dirty="0" err="1" smtClean="0"/>
              <a:t>nd</a:t>
            </a:r>
            <a:r>
              <a:rPr lang="ru-RU" sz="1200"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200" dirty="0">
                <a:latin typeface="Arial" panose="020B0604020202020204" pitchFamily="34" charset="0"/>
                <a:ea typeface="Verdana" panose="020B0604030504040204" pitchFamily="34" charset="0"/>
                <a:cs typeface="Arial" panose="020B0604020202020204" pitchFamily="34" charset="0"/>
              </a:rPr>
              <a:t>position among non-capital universities</a:t>
            </a:r>
            <a:endParaRPr lang="ru-RU" sz="1200" dirty="0">
              <a:latin typeface="Arial" panose="020B0604020202020204" pitchFamily="34" charset="0"/>
              <a:ea typeface="Verdana" panose="020B0604030504040204" pitchFamily="34" charset="0"/>
              <a:cs typeface="Arial" panose="020B0604020202020204" pitchFamily="34" charset="0"/>
            </a:endParaRPr>
          </a:p>
          <a:p>
            <a:pPr>
              <a:spcAft>
                <a:spcPts val="900"/>
              </a:spcAft>
              <a:buClr>
                <a:schemeClr val="tx1"/>
              </a:buClr>
              <a:tabLst>
                <a:tab pos="201206" algn="l"/>
              </a:tabLst>
            </a:pPr>
            <a:endParaRPr lang="ru-RU" sz="1200" dirty="0">
              <a:latin typeface="Arial" panose="020B0604020202020204" pitchFamily="34" charset="0"/>
              <a:ea typeface="Verdana" panose="020B0604030504040204" pitchFamily="34" charset="0"/>
              <a:cs typeface="Arial" panose="020B0604020202020204" pitchFamily="34" charset="0"/>
            </a:endParaRPr>
          </a:p>
        </p:txBody>
      </p:sp>
      <p:sp>
        <p:nvSpPr>
          <p:cNvPr id="73" name="Прямоугольник 72"/>
          <p:cNvSpPr/>
          <p:nvPr/>
        </p:nvSpPr>
        <p:spPr>
          <a:xfrm>
            <a:off x="730569" y="4083919"/>
            <a:ext cx="2880320" cy="997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74" name="TextBox 73"/>
          <p:cNvSpPr txBox="1"/>
          <p:nvPr/>
        </p:nvSpPr>
        <p:spPr>
          <a:xfrm>
            <a:off x="3703062" y="3083686"/>
            <a:ext cx="5406850" cy="761747"/>
          </a:xfrm>
          <a:prstGeom prst="rect">
            <a:avLst/>
          </a:prstGeom>
          <a:noFill/>
        </p:spPr>
        <p:txBody>
          <a:bodyPr wrap="square" lIns="68580" tIns="34290" rIns="68580" bIns="34290" rtlCol="0">
            <a:spAutoFit/>
          </a:bodyPr>
          <a:lstStyle/>
          <a:p>
            <a:pPr>
              <a:buClr>
                <a:schemeClr val="tx1"/>
              </a:buClr>
              <a:tabLst>
                <a:tab pos="134535" algn="l"/>
              </a:tabLst>
            </a:pPr>
            <a:r>
              <a:rPr lang="en-US" sz="1200" b="1" dirty="0">
                <a:latin typeface="Arial" panose="020B0604020202020204" pitchFamily="34" charset="0"/>
                <a:ea typeface="Verdana" panose="020B0604030504040204" pitchFamily="34" charset="0"/>
                <a:cs typeface="Arial" panose="020B0604020202020204" pitchFamily="34" charset="0"/>
              </a:rPr>
              <a:t>National University Ranking, prepared by compiled by the International Information Group Interfax and the radio station </a:t>
            </a:r>
            <a:r>
              <a:rPr lang="en-US" sz="1200" b="1" dirty="0" err="1">
                <a:latin typeface="Arial" panose="020B0604020202020204" pitchFamily="34" charset="0"/>
                <a:ea typeface="Verdana" panose="020B0604030504040204" pitchFamily="34" charset="0"/>
                <a:cs typeface="Arial" panose="020B0604020202020204" pitchFamily="34" charset="0"/>
              </a:rPr>
              <a:t>Ekho</a:t>
            </a:r>
            <a:r>
              <a:rPr lang="en-US" sz="1200" b="1" dirty="0">
                <a:latin typeface="Arial" panose="020B0604020202020204" pitchFamily="34" charset="0"/>
                <a:ea typeface="Verdana" panose="020B0604030504040204" pitchFamily="34" charset="0"/>
                <a:cs typeface="Arial" panose="020B0604020202020204" pitchFamily="34" charset="0"/>
              </a:rPr>
              <a:t> </a:t>
            </a:r>
            <a:r>
              <a:rPr lang="en-US" sz="1200" b="1" dirty="0" err="1">
                <a:latin typeface="Arial" panose="020B0604020202020204" pitchFamily="34" charset="0"/>
                <a:ea typeface="Verdana" panose="020B0604030504040204" pitchFamily="34" charset="0"/>
                <a:cs typeface="Arial" panose="020B0604020202020204" pitchFamily="34" charset="0"/>
              </a:rPr>
              <a:t>Moskvy</a:t>
            </a:r>
            <a:endParaRPr lang="ru-RU" sz="1200" b="1" dirty="0" smtClean="0">
              <a:latin typeface="Arial" panose="020B0604020202020204" pitchFamily="34" charset="0"/>
              <a:ea typeface="Verdana" panose="020B0604030504040204" pitchFamily="34" charset="0"/>
              <a:cs typeface="Arial" panose="020B0604020202020204" pitchFamily="34" charset="0"/>
            </a:endParaRPr>
          </a:p>
          <a:p>
            <a:pPr>
              <a:buClr>
                <a:schemeClr val="tx1"/>
              </a:buClr>
              <a:tabLst>
                <a:tab pos="134535" algn="l"/>
              </a:tabLst>
            </a:pPr>
            <a:endParaRPr lang="ru-RU" sz="500" b="1" dirty="0">
              <a:latin typeface="Arial" panose="020B0604020202020204" pitchFamily="34" charset="0"/>
              <a:ea typeface="Verdana" panose="020B0604030504040204" pitchFamily="34" charset="0"/>
              <a:cs typeface="Arial" panose="020B0604020202020204" pitchFamily="34" charset="0"/>
            </a:endParaRPr>
          </a:p>
          <a:p>
            <a:pPr defTabSz="442891">
              <a:buClr>
                <a:schemeClr val="tx1"/>
              </a:buClr>
              <a:tabLst>
                <a:tab pos="133344" algn="l"/>
              </a:tabLst>
            </a:pPr>
            <a:r>
              <a:rPr lang="ru-RU" sz="16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8</a:t>
            </a:r>
            <a:r>
              <a:rPr lang="ru-RU" sz="1200" dirty="0" smtClean="0"/>
              <a:t>-</a:t>
            </a:r>
            <a:r>
              <a:rPr lang="en-US" sz="1200" dirty="0" err="1" smtClean="0"/>
              <a:t>th</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position after MSU</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err="1" smtClean="0">
                <a:latin typeface="Arial" panose="020B0604020202020204" pitchFamily="34" charset="0"/>
                <a:ea typeface="Verdana" panose="020B0604030504040204" pitchFamily="34" charset="0"/>
                <a:cs typeface="Arial" panose="020B0604020202020204" pitchFamily="34" charset="0"/>
              </a:rPr>
              <a:t>MEPhI</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MPTI</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HSE</a:t>
            </a:r>
            <a:r>
              <a:rPr lang="ru-RU" sz="1200" dirty="0">
                <a:latin typeface="Arial" panose="020B0604020202020204" pitchFamily="34" charset="0"/>
                <a:ea typeface="Verdana" panose="020B0604030504040204" pitchFamily="34" charset="0"/>
                <a:cs typeface="Arial" panose="020B0604020202020204" pitchFamily="34" charset="0"/>
              </a:rPr>
              <a:t>, </a:t>
            </a:r>
            <a:r>
              <a:rPr lang="en-US" sz="1200" dirty="0" err="1">
                <a:latin typeface="Arial" panose="020B0604020202020204" pitchFamily="34" charset="0"/>
                <a:ea typeface="Verdana" panose="020B0604030504040204" pitchFamily="34" charset="0"/>
                <a:cs typeface="Arial" panose="020B0604020202020204" pitchFamily="34" charset="0"/>
              </a:rPr>
              <a:t>St.PSU</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NSU</a:t>
            </a:r>
            <a:r>
              <a:rPr lang="ru-RU" sz="1200" dirty="0" smtClean="0">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TSU</a:t>
            </a:r>
            <a:r>
              <a:rPr lang="ru-RU" sz="1200" dirty="0" smtClean="0">
                <a:latin typeface="Arial" panose="020B0604020202020204" pitchFamily="34" charset="0"/>
                <a:ea typeface="Verdana" panose="020B0604030504040204" pitchFamily="34" charset="0"/>
                <a:cs typeface="Arial" panose="020B0604020202020204" pitchFamily="34" charset="0"/>
              </a:rPr>
              <a:t> </a:t>
            </a:r>
            <a:endParaRPr lang="en-US" sz="1200" dirty="0">
              <a:latin typeface="Arial" panose="020B0604020202020204" pitchFamily="34" charset="0"/>
              <a:ea typeface="Verdana" panose="020B0604030504040204" pitchFamily="34" charset="0"/>
              <a:cs typeface="Arial" panose="020B0604020202020204" pitchFamily="34" charset="0"/>
            </a:endParaRPr>
          </a:p>
        </p:txBody>
      </p:sp>
      <p:pic>
        <p:nvPicPr>
          <p:cNvPr id="1032" name="Picture 8" descr="http://press.tstu.ru/photo/24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813" y="3084164"/>
            <a:ext cx="2074464" cy="92774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Прямая соединительная линия 74"/>
          <p:cNvCxnSpPr/>
          <p:nvPr/>
        </p:nvCxnSpPr>
        <p:spPr>
          <a:xfrm flipV="1">
            <a:off x="1043609" y="4083919"/>
            <a:ext cx="7851535" cy="20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https://www.susu.ru/sites/default/files/field/image/650e1556a16c3b687ca8201b5169788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32" t="33449" r="22163" b="34122"/>
          <a:stretch/>
        </p:blipFill>
        <p:spPr bwMode="auto">
          <a:xfrm>
            <a:off x="1223899" y="4108242"/>
            <a:ext cx="2303291" cy="767765"/>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703061" y="4229994"/>
            <a:ext cx="4803411" cy="577081"/>
          </a:xfrm>
          <a:prstGeom prst="rect">
            <a:avLst/>
          </a:prstGeom>
          <a:noFill/>
        </p:spPr>
        <p:txBody>
          <a:bodyPr wrap="square" lIns="68580" tIns="34290" rIns="68580" bIns="34290" rtlCol="0">
            <a:spAutoFit/>
          </a:bodyPr>
          <a:lstStyle/>
          <a:p>
            <a:pPr marL="269066" indent="-269066">
              <a:buClr>
                <a:schemeClr val="tx1"/>
              </a:buClr>
              <a:tabLst>
                <a:tab pos="134535" algn="l"/>
              </a:tabLst>
            </a:pPr>
            <a:r>
              <a:rPr lang="en-US" sz="1200" b="1" dirty="0" smtClean="0">
                <a:latin typeface="Arial" panose="020B0604020202020204" pitchFamily="34" charset="0"/>
                <a:ea typeface="Verdana" panose="020B0604030504040204" pitchFamily="34" charset="0"/>
                <a:cs typeface="Arial" panose="020B0604020202020204" pitchFamily="34" charset="0"/>
              </a:rPr>
              <a:t>Ranking </a:t>
            </a:r>
            <a:r>
              <a:rPr lang="en-US" sz="1200" b="1" dirty="0">
                <a:latin typeface="Arial" panose="020B0604020202020204" pitchFamily="34" charset="0"/>
                <a:ea typeface="Verdana" panose="020B0604030504040204" pitchFamily="34" charset="0"/>
                <a:cs typeface="Arial" panose="020B0604020202020204" pitchFamily="34" charset="0"/>
              </a:rPr>
              <a:t>of </a:t>
            </a:r>
            <a:r>
              <a:rPr lang="en-US" sz="1200" b="1" dirty="0" smtClean="0">
                <a:latin typeface="Arial" panose="020B0604020202020204" pitchFamily="34" charset="0"/>
                <a:ea typeface="Verdana" panose="020B0604030504040204" pitchFamily="34" charset="0"/>
                <a:cs typeface="Arial" panose="020B0604020202020204" pitchFamily="34" charset="0"/>
              </a:rPr>
              <a:t>Vladimir </a:t>
            </a:r>
            <a:r>
              <a:rPr lang="en-US" sz="1200" b="1" dirty="0" err="1">
                <a:latin typeface="Arial" panose="020B0604020202020204" pitchFamily="34" charset="0"/>
                <a:ea typeface="Verdana" panose="020B0604030504040204" pitchFamily="34" charset="0"/>
                <a:cs typeface="Arial" panose="020B0604020202020204" pitchFamily="34" charset="0"/>
              </a:rPr>
              <a:t>Potanin</a:t>
            </a:r>
            <a:r>
              <a:rPr lang="en-US" sz="1200" b="1" dirty="0">
                <a:latin typeface="Arial" panose="020B0604020202020204" pitchFamily="34" charset="0"/>
                <a:ea typeface="Verdana" panose="020B0604030504040204" pitchFamily="34" charset="0"/>
                <a:cs typeface="Arial" panose="020B0604020202020204" pitchFamily="34" charset="0"/>
              </a:rPr>
              <a:t> Charitable Foundation</a:t>
            </a:r>
            <a:endParaRPr lang="ru-RU" sz="1200" b="1" dirty="0" smtClean="0">
              <a:latin typeface="Arial" panose="020B0604020202020204" pitchFamily="34" charset="0"/>
              <a:ea typeface="Verdana" panose="020B0604030504040204" pitchFamily="34" charset="0"/>
              <a:cs typeface="Arial" panose="020B0604020202020204" pitchFamily="34" charset="0"/>
            </a:endParaRPr>
          </a:p>
          <a:p>
            <a:pPr marL="269066" indent="-269066">
              <a:buClr>
                <a:schemeClr val="tx1"/>
              </a:buClr>
              <a:tabLst>
                <a:tab pos="134535" algn="l"/>
              </a:tabLst>
            </a:pPr>
            <a:endParaRPr lang="ru-RU" sz="500" b="1" dirty="0">
              <a:latin typeface="Arial" panose="020B0604020202020204" pitchFamily="34" charset="0"/>
              <a:ea typeface="Verdana" panose="020B0604030504040204" pitchFamily="34" charset="0"/>
              <a:cs typeface="Arial" panose="020B0604020202020204" pitchFamily="34" charset="0"/>
            </a:endParaRPr>
          </a:p>
          <a:p>
            <a:pPr>
              <a:spcAft>
                <a:spcPts val="900"/>
              </a:spcAft>
              <a:buClr>
                <a:schemeClr val="tx1"/>
              </a:buClr>
              <a:tabLst>
                <a:tab pos="201206" algn="l"/>
              </a:tabLst>
            </a:pPr>
            <a:r>
              <a:rPr lang="ru-RU" sz="1600" b="1" dirty="0" smtClean="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1</a:t>
            </a:r>
            <a:r>
              <a:rPr lang="ru-RU" sz="1200" dirty="0" smtClean="0"/>
              <a:t>-</a:t>
            </a:r>
            <a:r>
              <a:rPr lang="en-US" sz="1200" dirty="0" err="1" smtClean="0"/>
              <a:t>st</a:t>
            </a:r>
            <a:r>
              <a:rPr lang="ru-RU" sz="1200" dirty="0" smtClean="0">
                <a:solidFill>
                  <a:srgbClr val="69BA2E"/>
                </a:solidFill>
                <a:latin typeface="Arial" panose="020B0604020202020204" pitchFamily="34" charset="0"/>
                <a:ea typeface="Verdana" panose="020B0604030504040204" pitchFamily="34" charset="0"/>
                <a:cs typeface="Arial" panose="020B0604020202020204" pitchFamily="34" charset="0"/>
              </a:rPr>
              <a:t> </a:t>
            </a:r>
            <a:r>
              <a:rPr lang="en-US" sz="1200" dirty="0" smtClean="0">
                <a:latin typeface="Arial" panose="020B0604020202020204" pitchFamily="34" charset="0"/>
                <a:ea typeface="Verdana" panose="020B0604030504040204" pitchFamily="34" charset="0"/>
                <a:cs typeface="Arial" panose="020B0604020202020204" pitchFamily="34" charset="0"/>
              </a:rPr>
              <a:t>position</a:t>
            </a:r>
            <a:endParaRPr lang="ru-RU" sz="12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0103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Podl_osnova_bez_LOGO_obechn.jpg"/>
          <p:cNvPicPr>
            <a:picLocks noChangeAspect="1"/>
          </p:cNvPicPr>
          <p:nvPr/>
        </p:nvPicPr>
        <p:blipFill>
          <a:blip r:embed="rId4" cstate="print"/>
          <a:stretch>
            <a:fillRect/>
          </a:stretch>
        </p:blipFill>
        <p:spPr>
          <a:xfrm>
            <a:off x="0" y="0"/>
            <a:ext cx="9135879" cy="5143500"/>
          </a:xfrm>
          <a:prstGeom prst="rect">
            <a:avLst/>
          </a:prstGeom>
        </p:spPr>
      </p:pic>
      <p:cxnSp>
        <p:nvCxnSpPr>
          <p:cNvPr id="56" name="Прямая соединительная линия 55"/>
          <p:cNvCxnSpPr/>
          <p:nvPr/>
        </p:nvCxnSpPr>
        <p:spPr>
          <a:xfrm>
            <a:off x="1353786" y="3929445"/>
            <a:ext cx="516478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1353786" y="2784109"/>
            <a:ext cx="516478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1353786" y="1666974"/>
            <a:ext cx="516478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705541" y="4053197"/>
            <a:ext cx="2723368" cy="109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24" name="Rectangle 2"/>
          <p:cNvSpPr txBox="1">
            <a:spLocks noChangeArrowheads="1"/>
          </p:cNvSpPr>
          <p:nvPr/>
        </p:nvSpPr>
        <p:spPr>
          <a:xfrm>
            <a:off x="3347864" y="321129"/>
            <a:ext cx="4385258" cy="4317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2700" b="1" dirty="0" smtClean="0">
                <a:solidFill>
                  <a:srgbClr val="69BA2E"/>
                </a:solidFill>
                <a:latin typeface="Calibri" panose="020F0502020204030204" pitchFamily="34" charset="0"/>
              </a:rPr>
              <a:t>TPU Campus</a:t>
            </a:r>
            <a:endParaRPr lang="ru-RU" altLang="ru-RU" sz="2700" b="1" dirty="0">
              <a:solidFill>
                <a:srgbClr val="69BA2E"/>
              </a:solidFill>
              <a:latin typeface="Calibri" panose="020F0502020204030204" pitchFamily="34" charset="0"/>
            </a:endParaRPr>
          </a:p>
        </p:txBody>
      </p:sp>
      <p:sp>
        <p:nvSpPr>
          <p:cNvPr id="11" name="Прямоугольник 10"/>
          <p:cNvSpPr/>
          <p:nvPr/>
        </p:nvSpPr>
        <p:spPr>
          <a:xfrm>
            <a:off x="2196174" y="4803998"/>
            <a:ext cx="6379162" cy="253916"/>
          </a:xfrm>
          <a:prstGeom prst="rect">
            <a:avLst/>
          </a:prstGeom>
          <a:solidFill>
            <a:srgbClr val="FF9900"/>
          </a:solidFill>
        </p:spPr>
        <p:txBody>
          <a:bodyPr wrap="square" lIns="68580" tIns="34290" rIns="68580" bIns="34290">
            <a:spAutoFit/>
          </a:bodyPr>
          <a:lstStyle/>
          <a:p>
            <a:pPr>
              <a:spcBef>
                <a:spcPts val="450"/>
              </a:spcBef>
            </a:pPr>
            <a:r>
              <a:rPr lang="en-US" sz="1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TPU Campus </a:t>
            </a:r>
            <a:r>
              <a:rPr lang="ru-RU"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sz="1200" b="1"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rPr>
              <a:t>st</a:t>
            </a:r>
            <a:r>
              <a:rPr lang="en-US" sz="12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place </a:t>
            </a:r>
            <a:r>
              <a:rPr lang="en-US"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in the contest of the RF Ministry of Education and Science (</a:t>
            </a:r>
            <a:r>
              <a:rPr lang="ru-RU"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2016</a:t>
            </a:r>
            <a:r>
              <a:rPr lang="en-US"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ru-RU"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ru-RU" sz="1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2" name="Рисунок 1"/>
          <p:cNvPicPr>
            <a:picLocks noChangeAspect="1"/>
          </p:cNvPicPr>
          <p:nvPr/>
        </p:nvPicPr>
        <p:blipFill rotWithShape="1">
          <a:blip r:embed="rId5" cstate="print">
            <a:extLst>
              <a:ext uri="{28A0092B-C50C-407E-A947-70E740481C1C}">
                <a14:useLocalDpi xmlns:a14="http://schemas.microsoft.com/office/drawing/2010/main" val="0"/>
              </a:ext>
            </a:extLst>
          </a:blip>
          <a:srcRect t="1309" b="5921"/>
          <a:stretch/>
        </p:blipFill>
        <p:spPr>
          <a:xfrm>
            <a:off x="7193804" y="3416182"/>
            <a:ext cx="1945540" cy="1224136"/>
          </a:xfrm>
          <a:prstGeom prst="rect">
            <a:avLst/>
          </a:prstGeom>
        </p:spPr>
      </p:pic>
      <p:pic>
        <p:nvPicPr>
          <p:cNvPr id="3" name="Рисунок 2"/>
          <p:cNvPicPr>
            <a:picLocks noChangeAspect="1"/>
          </p:cNvPicPr>
          <p:nvPr/>
        </p:nvPicPr>
        <p:blipFill rotWithShape="1">
          <a:blip r:embed="rId6" cstate="print">
            <a:extLst>
              <a:ext uri="{28A0092B-C50C-407E-A947-70E740481C1C}">
                <a14:useLocalDpi xmlns:a14="http://schemas.microsoft.com/office/drawing/2010/main" val="0"/>
              </a:ext>
            </a:extLst>
          </a:blip>
          <a:srcRect t="5136" b="9809"/>
          <a:stretch/>
        </p:blipFill>
        <p:spPr>
          <a:xfrm>
            <a:off x="7196602" y="935240"/>
            <a:ext cx="1947398" cy="1088121"/>
          </a:xfrm>
          <a:prstGeom prst="rect">
            <a:avLst/>
          </a:prstGeom>
        </p:spPr>
      </p:pic>
      <p:pic>
        <p:nvPicPr>
          <p:cNvPr id="4" name="Рисунок 3"/>
          <p:cNvPicPr>
            <a:picLocks noChangeAspect="1"/>
          </p:cNvPicPr>
          <p:nvPr/>
        </p:nvPicPr>
        <p:blipFill rotWithShape="1">
          <a:blip r:embed="rId7" cstate="print">
            <a:extLst>
              <a:ext uri="{28A0092B-C50C-407E-A947-70E740481C1C}">
                <a14:useLocalDpi xmlns:a14="http://schemas.microsoft.com/office/drawing/2010/main" val="0"/>
              </a:ext>
            </a:extLst>
          </a:blip>
          <a:srcRect t="-1912" b="4155"/>
          <a:stretch/>
        </p:blipFill>
        <p:spPr>
          <a:xfrm>
            <a:off x="7193701" y="2073699"/>
            <a:ext cx="1943810" cy="1292144"/>
          </a:xfrm>
          <a:prstGeom prst="rect">
            <a:avLst/>
          </a:prstGeom>
        </p:spPr>
      </p:pic>
      <p:sp>
        <p:nvSpPr>
          <p:cNvPr id="18" name="TextBox 11"/>
          <p:cNvSpPr txBox="1">
            <a:spLocks noChangeArrowheads="1"/>
          </p:cNvSpPr>
          <p:nvPr/>
        </p:nvSpPr>
        <p:spPr bwMode="auto">
          <a:xfrm>
            <a:off x="942216" y="949721"/>
            <a:ext cx="6252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spcBef>
                <a:spcPts val="0"/>
              </a:spcBef>
              <a:spcAft>
                <a:spcPts val="450"/>
              </a:spcAft>
              <a:buNone/>
            </a:pPr>
            <a:r>
              <a:rPr lang="en-US" sz="1600" b="1" dirty="0" smtClean="0">
                <a:solidFill>
                  <a:srgbClr val="69BA2E"/>
                </a:solidFill>
              </a:rPr>
              <a:t>TOTAL AREA </a:t>
            </a:r>
            <a:r>
              <a:rPr lang="ru-RU" sz="1600" b="1" dirty="0" smtClean="0">
                <a:solidFill>
                  <a:srgbClr val="69BA2E"/>
                </a:solidFill>
              </a:rPr>
              <a:t>– 329</a:t>
            </a:r>
            <a:r>
              <a:rPr lang="en-US" sz="1600" b="1" dirty="0" smtClean="0">
                <a:solidFill>
                  <a:srgbClr val="69BA2E"/>
                </a:solidFill>
              </a:rPr>
              <a:t>, </a:t>
            </a:r>
            <a:r>
              <a:rPr lang="ru-RU" sz="1600" b="1" dirty="0" smtClean="0">
                <a:solidFill>
                  <a:srgbClr val="69BA2E"/>
                </a:solidFill>
              </a:rPr>
              <a:t>000 </a:t>
            </a:r>
            <a:r>
              <a:rPr lang="en-US" sz="1600" b="1" dirty="0" smtClean="0">
                <a:solidFill>
                  <a:srgbClr val="69BA2E"/>
                </a:solidFill>
              </a:rPr>
              <a:t>m</a:t>
            </a:r>
            <a:r>
              <a:rPr lang="ru-RU" sz="1600" b="1" baseline="30000" dirty="0" smtClean="0">
                <a:solidFill>
                  <a:srgbClr val="69BA2E"/>
                </a:solidFill>
              </a:rPr>
              <a:t>2</a:t>
            </a:r>
            <a:endParaRPr lang="ru-RU" sz="1600" baseline="30000" dirty="0">
              <a:solidFill>
                <a:srgbClr val="69BA2E"/>
              </a:solidFill>
            </a:endParaRPr>
          </a:p>
        </p:txBody>
      </p:sp>
      <p:pic>
        <p:nvPicPr>
          <p:cNvPr id="6" name="Рисунок 5"/>
          <p:cNvPicPr>
            <a:picLocks noChangeAspect="1"/>
          </p:cNvPicPr>
          <p:nvPr/>
        </p:nvPicPr>
        <p:blipFill>
          <a:blip r:embed="rId8"/>
          <a:stretch>
            <a:fillRect/>
          </a:stretch>
        </p:blipFill>
        <p:spPr>
          <a:xfrm>
            <a:off x="1015140" y="1347614"/>
            <a:ext cx="658220" cy="666448"/>
          </a:xfrm>
          <a:prstGeom prst="rect">
            <a:avLst/>
          </a:prstGeom>
        </p:spPr>
      </p:pic>
      <p:pic>
        <p:nvPicPr>
          <p:cNvPr id="7" name="Рисунок 6"/>
          <p:cNvPicPr>
            <a:picLocks noChangeAspect="1"/>
          </p:cNvPicPr>
          <p:nvPr/>
        </p:nvPicPr>
        <p:blipFill>
          <a:blip r:embed="rId9"/>
          <a:stretch>
            <a:fillRect/>
          </a:stretch>
        </p:blipFill>
        <p:spPr>
          <a:xfrm>
            <a:off x="2218914" y="1347614"/>
            <a:ext cx="658220" cy="658220"/>
          </a:xfrm>
          <a:prstGeom prst="rect">
            <a:avLst/>
          </a:prstGeom>
        </p:spPr>
      </p:pic>
      <p:pic>
        <p:nvPicPr>
          <p:cNvPr id="8" name="Рисунок 7"/>
          <p:cNvPicPr>
            <a:picLocks noChangeAspect="1"/>
          </p:cNvPicPr>
          <p:nvPr/>
        </p:nvPicPr>
        <p:blipFill>
          <a:blip r:embed="rId10"/>
          <a:stretch>
            <a:fillRect/>
          </a:stretch>
        </p:blipFill>
        <p:spPr>
          <a:xfrm>
            <a:off x="6184320" y="3599871"/>
            <a:ext cx="781636" cy="658220"/>
          </a:xfrm>
          <a:prstGeom prst="rect">
            <a:avLst/>
          </a:prstGeom>
        </p:spPr>
      </p:pic>
      <p:pic>
        <p:nvPicPr>
          <p:cNvPr id="9" name="Рисунок 8"/>
          <p:cNvPicPr>
            <a:picLocks noChangeAspect="1"/>
          </p:cNvPicPr>
          <p:nvPr/>
        </p:nvPicPr>
        <p:blipFill>
          <a:blip r:embed="rId11"/>
          <a:stretch>
            <a:fillRect/>
          </a:stretch>
        </p:blipFill>
        <p:spPr>
          <a:xfrm>
            <a:off x="4769303" y="1347614"/>
            <a:ext cx="658220" cy="658220"/>
          </a:xfrm>
          <a:prstGeom prst="rect">
            <a:avLst/>
          </a:prstGeom>
        </p:spPr>
      </p:pic>
      <p:pic>
        <p:nvPicPr>
          <p:cNvPr id="12" name="Рисунок 11"/>
          <p:cNvPicPr>
            <a:picLocks noChangeAspect="1"/>
          </p:cNvPicPr>
          <p:nvPr/>
        </p:nvPicPr>
        <p:blipFill>
          <a:blip r:embed="rId12"/>
          <a:stretch>
            <a:fillRect/>
          </a:stretch>
        </p:blipFill>
        <p:spPr>
          <a:xfrm>
            <a:off x="6123039" y="1347614"/>
            <a:ext cx="658220" cy="658220"/>
          </a:xfrm>
          <a:prstGeom prst="rect">
            <a:avLst/>
          </a:prstGeom>
        </p:spPr>
      </p:pic>
      <p:pic>
        <p:nvPicPr>
          <p:cNvPr id="13" name="Рисунок 12"/>
          <p:cNvPicPr>
            <a:picLocks noChangeAspect="1"/>
          </p:cNvPicPr>
          <p:nvPr/>
        </p:nvPicPr>
        <p:blipFill>
          <a:blip r:embed="rId13"/>
          <a:stretch>
            <a:fillRect/>
          </a:stretch>
        </p:blipFill>
        <p:spPr>
          <a:xfrm>
            <a:off x="1007005" y="2441550"/>
            <a:ext cx="658221" cy="649993"/>
          </a:xfrm>
          <a:prstGeom prst="rect">
            <a:avLst/>
          </a:prstGeom>
        </p:spPr>
      </p:pic>
      <p:pic>
        <p:nvPicPr>
          <p:cNvPr id="21" name="Рисунок 20"/>
          <p:cNvPicPr>
            <a:picLocks noChangeAspect="1"/>
          </p:cNvPicPr>
          <p:nvPr/>
        </p:nvPicPr>
        <p:blipFill>
          <a:blip r:embed="rId14"/>
          <a:stretch>
            <a:fillRect/>
          </a:stretch>
        </p:blipFill>
        <p:spPr>
          <a:xfrm>
            <a:off x="2196174" y="2441550"/>
            <a:ext cx="682904" cy="649993"/>
          </a:xfrm>
          <a:prstGeom prst="rect">
            <a:avLst/>
          </a:prstGeom>
        </p:spPr>
      </p:pic>
      <p:pic>
        <p:nvPicPr>
          <p:cNvPr id="22" name="Рисунок 21"/>
          <p:cNvPicPr>
            <a:picLocks noChangeAspect="1"/>
          </p:cNvPicPr>
          <p:nvPr/>
        </p:nvPicPr>
        <p:blipFill>
          <a:blip r:embed="rId15"/>
          <a:stretch>
            <a:fillRect/>
          </a:stretch>
        </p:blipFill>
        <p:spPr>
          <a:xfrm>
            <a:off x="3444056" y="2441550"/>
            <a:ext cx="649992" cy="658220"/>
          </a:xfrm>
          <a:prstGeom prst="rect">
            <a:avLst/>
          </a:prstGeom>
        </p:spPr>
      </p:pic>
      <p:pic>
        <p:nvPicPr>
          <p:cNvPr id="23" name="Рисунок 22"/>
          <p:cNvPicPr>
            <a:picLocks noChangeAspect="1"/>
          </p:cNvPicPr>
          <p:nvPr/>
        </p:nvPicPr>
        <p:blipFill>
          <a:blip r:embed="rId16"/>
          <a:stretch>
            <a:fillRect/>
          </a:stretch>
        </p:blipFill>
        <p:spPr>
          <a:xfrm>
            <a:off x="6182001" y="2441550"/>
            <a:ext cx="658220" cy="658220"/>
          </a:xfrm>
          <a:prstGeom prst="rect">
            <a:avLst/>
          </a:prstGeom>
        </p:spPr>
      </p:pic>
      <p:pic>
        <p:nvPicPr>
          <p:cNvPr id="25" name="Рисунок 24"/>
          <p:cNvPicPr>
            <a:picLocks noChangeAspect="1"/>
          </p:cNvPicPr>
          <p:nvPr/>
        </p:nvPicPr>
        <p:blipFill>
          <a:blip r:embed="rId17"/>
          <a:stretch>
            <a:fillRect/>
          </a:stretch>
        </p:blipFill>
        <p:spPr>
          <a:xfrm>
            <a:off x="4769304" y="2441550"/>
            <a:ext cx="687986" cy="685119"/>
          </a:xfrm>
          <a:prstGeom prst="rect">
            <a:avLst/>
          </a:prstGeom>
        </p:spPr>
      </p:pic>
      <p:pic>
        <p:nvPicPr>
          <p:cNvPr id="26" name="Рисунок 25"/>
          <p:cNvPicPr>
            <a:picLocks noChangeAspect="1"/>
          </p:cNvPicPr>
          <p:nvPr/>
        </p:nvPicPr>
        <p:blipFill>
          <a:blip r:embed="rId18"/>
          <a:stretch>
            <a:fillRect/>
          </a:stretch>
        </p:blipFill>
        <p:spPr>
          <a:xfrm>
            <a:off x="1007005" y="3604449"/>
            <a:ext cx="658220" cy="658220"/>
          </a:xfrm>
          <a:prstGeom prst="rect">
            <a:avLst/>
          </a:prstGeom>
        </p:spPr>
      </p:pic>
      <p:pic>
        <p:nvPicPr>
          <p:cNvPr id="27" name="Рисунок 26"/>
          <p:cNvPicPr>
            <a:picLocks noChangeAspect="1"/>
          </p:cNvPicPr>
          <p:nvPr/>
        </p:nvPicPr>
        <p:blipFill>
          <a:blip r:embed="rId19"/>
          <a:stretch>
            <a:fillRect/>
          </a:stretch>
        </p:blipFill>
        <p:spPr>
          <a:xfrm>
            <a:off x="2196748" y="3604449"/>
            <a:ext cx="691132" cy="641765"/>
          </a:xfrm>
          <a:prstGeom prst="rect">
            <a:avLst/>
          </a:prstGeom>
        </p:spPr>
      </p:pic>
      <p:pic>
        <p:nvPicPr>
          <p:cNvPr id="28" name="Рисунок 27"/>
          <p:cNvPicPr>
            <a:picLocks noChangeAspect="1"/>
          </p:cNvPicPr>
          <p:nvPr/>
        </p:nvPicPr>
        <p:blipFill>
          <a:blip r:embed="rId20"/>
          <a:stretch>
            <a:fillRect/>
          </a:stretch>
        </p:blipFill>
        <p:spPr>
          <a:xfrm>
            <a:off x="3438431" y="3604449"/>
            <a:ext cx="658220" cy="658220"/>
          </a:xfrm>
          <a:prstGeom prst="rect">
            <a:avLst/>
          </a:prstGeom>
        </p:spPr>
      </p:pic>
      <p:pic>
        <p:nvPicPr>
          <p:cNvPr id="29" name="Рисунок 28"/>
          <p:cNvPicPr>
            <a:picLocks noChangeAspect="1"/>
          </p:cNvPicPr>
          <p:nvPr/>
        </p:nvPicPr>
        <p:blipFill>
          <a:blip r:embed="rId21"/>
          <a:stretch>
            <a:fillRect/>
          </a:stretch>
        </p:blipFill>
        <p:spPr>
          <a:xfrm>
            <a:off x="4811545" y="3604449"/>
            <a:ext cx="658221" cy="649993"/>
          </a:xfrm>
          <a:prstGeom prst="rect">
            <a:avLst/>
          </a:prstGeom>
        </p:spPr>
      </p:pic>
      <p:sp>
        <p:nvSpPr>
          <p:cNvPr id="37" name="TextBox 11"/>
          <p:cNvSpPr txBox="1">
            <a:spLocks noChangeArrowheads="1"/>
          </p:cNvSpPr>
          <p:nvPr/>
        </p:nvSpPr>
        <p:spPr bwMode="auto">
          <a:xfrm>
            <a:off x="705540" y="2016477"/>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a:solidFill>
                  <a:srgbClr val="69BA2E"/>
                </a:solidFill>
              </a:rPr>
              <a:t>29</a:t>
            </a:r>
          </a:p>
          <a:p>
            <a:pPr marL="0" indent="0" algn="ctr">
              <a:spcBef>
                <a:spcPts val="0"/>
              </a:spcBef>
              <a:buNone/>
            </a:pPr>
            <a:r>
              <a:rPr lang="en-US" sz="1000" dirty="0" smtClean="0"/>
              <a:t>university buildings</a:t>
            </a:r>
            <a:endParaRPr lang="ru-RU" sz="1000" dirty="0"/>
          </a:p>
        </p:txBody>
      </p:sp>
      <p:sp>
        <p:nvSpPr>
          <p:cNvPr id="38" name="TextBox 11"/>
          <p:cNvSpPr txBox="1">
            <a:spLocks noChangeArrowheads="1"/>
          </p:cNvSpPr>
          <p:nvPr/>
        </p:nvSpPr>
        <p:spPr bwMode="auto">
          <a:xfrm>
            <a:off x="1898916" y="2016477"/>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15</a:t>
            </a:r>
            <a:endParaRPr lang="ru-RU" sz="1200" b="1" dirty="0">
              <a:solidFill>
                <a:srgbClr val="69BA2E"/>
              </a:solidFill>
            </a:endParaRPr>
          </a:p>
          <a:p>
            <a:pPr marL="0" indent="0" algn="ctr">
              <a:spcBef>
                <a:spcPts val="0"/>
              </a:spcBef>
              <a:buNone/>
            </a:pPr>
            <a:r>
              <a:rPr lang="en-US" sz="1000" dirty="0" smtClean="0"/>
              <a:t>hostels</a:t>
            </a:r>
            <a:endParaRPr lang="ru-RU" sz="1000" dirty="0"/>
          </a:p>
        </p:txBody>
      </p:sp>
      <p:sp>
        <p:nvSpPr>
          <p:cNvPr id="39" name="TextBox 11"/>
          <p:cNvSpPr txBox="1">
            <a:spLocks noChangeArrowheads="1"/>
          </p:cNvSpPr>
          <p:nvPr/>
        </p:nvSpPr>
        <p:spPr bwMode="auto">
          <a:xfrm>
            <a:off x="5886869" y="4268734"/>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25</a:t>
            </a:r>
            <a:r>
              <a:rPr lang="ru-RU" sz="1000" dirty="0" smtClean="0"/>
              <a:t>-</a:t>
            </a:r>
            <a:r>
              <a:rPr lang="en-US" sz="1000" dirty="0"/>
              <a:t> meter swimming pool </a:t>
            </a:r>
            <a:endParaRPr lang="ru-RU" sz="1000" dirty="0"/>
          </a:p>
        </p:txBody>
      </p:sp>
      <p:sp>
        <p:nvSpPr>
          <p:cNvPr id="40" name="TextBox 11"/>
          <p:cNvSpPr txBox="1">
            <a:spLocks noChangeArrowheads="1"/>
          </p:cNvSpPr>
          <p:nvPr/>
        </p:nvSpPr>
        <p:spPr bwMode="auto">
          <a:xfrm>
            <a:off x="4230463" y="2016477"/>
            <a:ext cx="163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8</a:t>
            </a:r>
            <a:r>
              <a:rPr lang="en-US" sz="1200" b="1" dirty="0" smtClean="0">
                <a:solidFill>
                  <a:srgbClr val="69BA2E"/>
                </a:solidFill>
              </a:rPr>
              <a:t>, </a:t>
            </a:r>
            <a:r>
              <a:rPr lang="ru-RU" sz="1200" b="1" dirty="0" smtClean="0">
                <a:solidFill>
                  <a:srgbClr val="69BA2E"/>
                </a:solidFill>
              </a:rPr>
              <a:t>424 </a:t>
            </a:r>
            <a:r>
              <a:rPr lang="en-US" sz="1000" dirty="0"/>
              <a:t>m</a:t>
            </a:r>
            <a:r>
              <a:rPr lang="en-US" sz="1000" baseline="30000" dirty="0"/>
              <a:t>2</a:t>
            </a:r>
            <a:r>
              <a:rPr lang="en-US" sz="1000" dirty="0"/>
              <a:t> of sports facilities</a:t>
            </a:r>
            <a:endParaRPr lang="ru-RU" sz="1000" dirty="0"/>
          </a:p>
        </p:txBody>
      </p:sp>
      <p:sp>
        <p:nvSpPr>
          <p:cNvPr id="41" name="TextBox 11"/>
          <p:cNvSpPr txBox="1">
            <a:spLocks noChangeArrowheads="1"/>
          </p:cNvSpPr>
          <p:nvPr/>
        </p:nvSpPr>
        <p:spPr bwMode="auto">
          <a:xfrm>
            <a:off x="5803401" y="1965614"/>
            <a:ext cx="1277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a:t>International Culture Center</a:t>
            </a:r>
            <a:endParaRPr lang="ru-RU" sz="1000" dirty="0"/>
          </a:p>
        </p:txBody>
      </p:sp>
      <p:sp>
        <p:nvSpPr>
          <p:cNvPr id="42" name="TextBox 11"/>
          <p:cNvSpPr txBox="1">
            <a:spLocks noChangeArrowheads="1"/>
          </p:cNvSpPr>
          <p:nvPr/>
        </p:nvSpPr>
        <p:spPr bwMode="auto">
          <a:xfrm>
            <a:off x="705540" y="3067095"/>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7</a:t>
            </a:r>
            <a:r>
              <a:rPr lang="en-US" sz="1200" b="1" dirty="0" smtClean="0">
                <a:solidFill>
                  <a:srgbClr val="69BA2E"/>
                </a:solidFill>
              </a:rPr>
              <a:t>, </a:t>
            </a:r>
            <a:r>
              <a:rPr lang="ru-RU" sz="1200" b="1" dirty="0" smtClean="0">
                <a:solidFill>
                  <a:srgbClr val="69BA2E"/>
                </a:solidFill>
              </a:rPr>
              <a:t>500</a:t>
            </a:r>
            <a:endParaRPr lang="ru-RU" sz="1200" b="1" dirty="0">
              <a:solidFill>
                <a:srgbClr val="69BA2E"/>
              </a:solidFill>
            </a:endParaRPr>
          </a:p>
          <a:p>
            <a:pPr marL="0" indent="0" algn="ctr">
              <a:spcBef>
                <a:spcPts val="0"/>
              </a:spcBef>
              <a:buNone/>
            </a:pPr>
            <a:r>
              <a:rPr lang="en-US" sz="1000" dirty="0" smtClean="0"/>
              <a:t>computers</a:t>
            </a:r>
            <a:endParaRPr lang="ru-RU" sz="1000" dirty="0"/>
          </a:p>
        </p:txBody>
      </p:sp>
      <p:sp>
        <p:nvSpPr>
          <p:cNvPr id="43" name="TextBox 11"/>
          <p:cNvSpPr txBox="1">
            <a:spLocks noChangeArrowheads="1"/>
          </p:cNvSpPr>
          <p:nvPr/>
        </p:nvSpPr>
        <p:spPr bwMode="auto">
          <a:xfrm>
            <a:off x="1898916" y="3067095"/>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200</a:t>
            </a:r>
            <a:endParaRPr lang="ru-RU" sz="1200" b="1" dirty="0">
              <a:solidFill>
                <a:srgbClr val="69BA2E"/>
              </a:solidFill>
            </a:endParaRPr>
          </a:p>
          <a:p>
            <a:pPr marL="0" indent="0" algn="ctr">
              <a:spcBef>
                <a:spcPts val="0"/>
              </a:spcBef>
              <a:buNone/>
            </a:pPr>
            <a:r>
              <a:rPr lang="en-US" sz="1000" dirty="0" smtClean="0"/>
              <a:t>Wi-Fi zones</a:t>
            </a:r>
            <a:endParaRPr lang="ru-RU" sz="1000" dirty="0"/>
          </a:p>
        </p:txBody>
      </p:sp>
      <p:sp>
        <p:nvSpPr>
          <p:cNvPr id="44" name="TextBox 11"/>
          <p:cNvSpPr txBox="1">
            <a:spLocks noChangeArrowheads="1"/>
          </p:cNvSpPr>
          <p:nvPr/>
        </p:nvSpPr>
        <p:spPr bwMode="auto">
          <a:xfrm>
            <a:off x="3125238" y="3067095"/>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15</a:t>
            </a:r>
            <a:endParaRPr lang="ru-RU" sz="1200" b="1" dirty="0">
              <a:solidFill>
                <a:srgbClr val="69BA2E"/>
              </a:solidFill>
            </a:endParaRPr>
          </a:p>
          <a:p>
            <a:pPr marL="0" indent="0" algn="ctr">
              <a:spcBef>
                <a:spcPts val="0"/>
              </a:spcBef>
              <a:buNone/>
            </a:pPr>
            <a:r>
              <a:rPr lang="en-US" sz="1000" dirty="0"/>
              <a:t>NGOs</a:t>
            </a:r>
            <a:endParaRPr lang="ru-RU" sz="1000" dirty="0"/>
          </a:p>
        </p:txBody>
      </p:sp>
      <p:sp>
        <p:nvSpPr>
          <p:cNvPr id="45" name="TextBox 11"/>
          <p:cNvSpPr txBox="1">
            <a:spLocks noChangeArrowheads="1"/>
          </p:cNvSpPr>
          <p:nvPr/>
        </p:nvSpPr>
        <p:spPr bwMode="auto">
          <a:xfrm>
            <a:off x="4090478" y="3067095"/>
            <a:ext cx="20325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a:t>TPU Library containing over </a:t>
            </a:r>
            <a:endParaRPr lang="en-US" sz="1000" dirty="0" smtClean="0"/>
          </a:p>
          <a:p>
            <a:pPr marL="0" indent="0" algn="ctr">
              <a:spcBef>
                <a:spcPts val="0"/>
              </a:spcBef>
              <a:buNone/>
            </a:pPr>
            <a:r>
              <a:rPr lang="en-US" sz="1200" b="1" dirty="0" smtClean="0">
                <a:solidFill>
                  <a:srgbClr val="69BA2E"/>
                </a:solidFill>
              </a:rPr>
              <a:t>2.6</a:t>
            </a:r>
            <a:r>
              <a:rPr lang="en-US" sz="1000" dirty="0" smtClean="0"/>
              <a:t> </a:t>
            </a:r>
            <a:r>
              <a:rPr lang="en-US" sz="1000" dirty="0" err="1"/>
              <a:t>mln</a:t>
            </a:r>
            <a:r>
              <a:rPr lang="en-US" sz="1000" dirty="0"/>
              <a:t> books</a:t>
            </a:r>
            <a:endParaRPr lang="ru-RU" sz="1000" dirty="0"/>
          </a:p>
        </p:txBody>
      </p:sp>
      <p:sp>
        <p:nvSpPr>
          <p:cNvPr id="46" name="TextBox 11"/>
          <p:cNvSpPr txBox="1">
            <a:spLocks noChangeArrowheads="1"/>
          </p:cNvSpPr>
          <p:nvPr/>
        </p:nvSpPr>
        <p:spPr bwMode="auto">
          <a:xfrm>
            <a:off x="5866178" y="3016232"/>
            <a:ext cx="12774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9</a:t>
            </a:r>
            <a:endParaRPr lang="ru-RU" sz="1200" b="1" dirty="0">
              <a:solidFill>
                <a:srgbClr val="69BA2E"/>
              </a:solidFill>
            </a:endParaRPr>
          </a:p>
          <a:p>
            <a:pPr marL="0" indent="0" algn="ctr">
              <a:spcBef>
                <a:spcPts val="0"/>
              </a:spcBef>
              <a:buNone/>
            </a:pPr>
            <a:r>
              <a:rPr lang="en-US" sz="1000" dirty="0"/>
              <a:t>sports clubs</a:t>
            </a:r>
            <a:endParaRPr lang="ru-RU" sz="1000" dirty="0"/>
          </a:p>
        </p:txBody>
      </p:sp>
      <p:sp>
        <p:nvSpPr>
          <p:cNvPr id="47" name="TextBox 11"/>
          <p:cNvSpPr txBox="1">
            <a:spLocks noChangeArrowheads="1"/>
          </p:cNvSpPr>
          <p:nvPr/>
        </p:nvSpPr>
        <p:spPr bwMode="auto">
          <a:xfrm>
            <a:off x="659242" y="4271486"/>
            <a:ext cx="14922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200" b="1" dirty="0" smtClean="0">
                <a:solidFill>
                  <a:srgbClr val="69BA2E"/>
                </a:solidFill>
              </a:rPr>
              <a:t>400</a:t>
            </a:r>
            <a:r>
              <a:rPr lang="ru-RU" sz="1000" dirty="0" smtClean="0"/>
              <a:t>-</a:t>
            </a:r>
            <a:r>
              <a:rPr lang="en-US" sz="1000" dirty="0" smtClean="0"/>
              <a:t>meter-long </a:t>
            </a:r>
            <a:r>
              <a:rPr lang="en-US" sz="1000" dirty="0"/>
              <a:t>athletic facility of the Olympic standard</a:t>
            </a:r>
            <a:endParaRPr lang="ru-RU" sz="1000" dirty="0"/>
          </a:p>
        </p:txBody>
      </p:sp>
      <p:sp>
        <p:nvSpPr>
          <p:cNvPr id="48" name="TextBox 11"/>
          <p:cNvSpPr txBox="1">
            <a:spLocks noChangeArrowheads="1"/>
          </p:cNvSpPr>
          <p:nvPr/>
        </p:nvSpPr>
        <p:spPr bwMode="auto">
          <a:xfrm>
            <a:off x="1898916" y="4271486"/>
            <a:ext cx="12774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smtClean="0"/>
              <a:t>skiing lodge</a:t>
            </a:r>
            <a:endParaRPr lang="ru-RU" sz="1000" dirty="0"/>
          </a:p>
        </p:txBody>
      </p:sp>
      <p:sp>
        <p:nvSpPr>
          <p:cNvPr id="49" name="TextBox 11"/>
          <p:cNvSpPr txBox="1">
            <a:spLocks noChangeArrowheads="1"/>
          </p:cNvSpPr>
          <p:nvPr/>
        </p:nvSpPr>
        <p:spPr bwMode="auto">
          <a:xfrm>
            <a:off x="3125238" y="4271486"/>
            <a:ext cx="1277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smtClean="0"/>
              <a:t>artificial football </a:t>
            </a:r>
            <a:r>
              <a:rPr lang="en-US" sz="1000" dirty="0"/>
              <a:t>pitch</a:t>
            </a:r>
            <a:endParaRPr lang="ru-RU" sz="1000" dirty="0"/>
          </a:p>
        </p:txBody>
      </p:sp>
      <p:sp>
        <p:nvSpPr>
          <p:cNvPr id="50" name="TextBox 11"/>
          <p:cNvSpPr txBox="1">
            <a:spLocks noChangeArrowheads="1"/>
          </p:cNvSpPr>
          <p:nvPr/>
        </p:nvSpPr>
        <p:spPr bwMode="auto">
          <a:xfrm>
            <a:off x="4452864" y="4271486"/>
            <a:ext cx="13505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ru-RU" sz="1000" dirty="0" err="1" smtClean="0"/>
              <a:t>rock</a:t>
            </a:r>
            <a:r>
              <a:rPr lang="ru-RU" sz="1000" dirty="0" smtClean="0"/>
              <a:t> </a:t>
            </a:r>
            <a:r>
              <a:rPr lang="ru-RU" sz="1000" dirty="0" err="1" smtClean="0"/>
              <a:t>climbing</a:t>
            </a:r>
            <a:r>
              <a:rPr lang="ru-RU" sz="1000" dirty="0" smtClean="0"/>
              <a:t> </a:t>
            </a:r>
            <a:r>
              <a:rPr lang="ru-RU" sz="1000" dirty="0" err="1"/>
              <a:t>facility</a:t>
            </a:r>
            <a:endParaRPr lang="ru-RU" sz="1000" dirty="0"/>
          </a:p>
        </p:txBody>
      </p:sp>
      <p:sp>
        <p:nvSpPr>
          <p:cNvPr id="51" name="TextBox 11"/>
          <p:cNvSpPr txBox="1">
            <a:spLocks noChangeArrowheads="1"/>
          </p:cNvSpPr>
          <p:nvPr/>
        </p:nvSpPr>
        <p:spPr bwMode="auto">
          <a:xfrm>
            <a:off x="3123587" y="2062643"/>
            <a:ext cx="12774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har char="•"/>
              <a:tabLst>
                <a:tab pos="266700" algn="l"/>
              </a:tabLst>
              <a:defRPr sz="2700">
                <a:solidFill>
                  <a:schemeClr val="tx1"/>
                </a:solidFill>
                <a:latin typeface="Arial" panose="020B0604020202020204" pitchFamily="34" charset="0"/>
              </a:defRPr>
            </a:lvl1pPr>
            <a:lvl2pPr marL="552450" indent="-285750">
              <a:spcBef>
                <a:spcPct val="20000"/>
              </a:spcBef>
              <a:buChar char="–"/>
              <a:tabLst>
                <a:tab pos="266700" algn="l"/>
              </a:tabLst>
              <a:defRPr sz="2400">
                <a:solidFill>
                  <a:schemeClr val="tx1"/>
                </a:solidFill>
                <a:latin typeface="Arial" panose="020B0604020202020204" pitchFamily="34" charset="0"/>
              </a:defRPr>
            </a:lvl2pPr>
            <a:lvl3pPr marL="1143000" indent="-228600">
              <a:spcBef>
                <a:spcPct val="20000"/>
              </a:spcBef>
              <a:buChar char="•"/>
              <a:tabLst>
                <a:tab pos="266700" algn="l"/>
              </a:tabLst>
              <a:defRPr sz="2000">
                <a:solidFill>
                  <a:schemeClr val="tx1"/>
                </a:solidFill>
                <a:latin typeface="Arial" panose="020B0604020202020204" pitchFamily="34" charset="0"/>
              </a:defRPr>
            </a:lvl3pPr>
            <a:lvl4pPr marL="1600200" indent="-228600">
              <a:spcBef>
                <a:spcPct val="20000"/>
              </a:spcBef>
              <a:buChar char="–"/>
              <a:tabLst>
                <a:tab pos="266700" algn="l"/>
              </a:tabLst>
              <a:defRPr sz="1700">
                <a:solidFill>
                  <a:schemeClr val="tx1"/>
                </a:solidFill>
                <a:latin typeface="Arial" panose="020B0604020202020204" pitchFamily="34" charset="0"/>
              </a:defRPr>
            </a:lvl4pPr>
            <a:lvl5pPr marL="2057400" indent="-228600">
              <a:spcBef>
                <a:spcPct val="20000"/>
              </a:spcBef>
              <a:buChar char="»"/>
              <a:tabLst>
                <a:tab pos="266700" algn="l"/>
              </a:tabLst>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1700">
                <a:solidFill>
                  <a:schemeClr val="tx1"/>
                </a:solidFill>
                <a:latin typeface="Arial" panose="020B0604020202020204" pitchFamily="34" charset="0"/>
              </a:defRPr>
            </a:lvl9pPr>
          </a:lstStyle>
          <a:p>
            <a:pPr marL="0" indent="0" algn="ctr">
              <a:spcBef>
                <a:spcPts val="0"/>
              </a:spcBef>
              <a:buNone/>
            </a:pPr>
            <a:r>
              <a:rPr lang="en-US" sz="1000" dirty="0" smtClean="0"/>
              <a:t>Science Park</a:t>
            </a:r>
            <a:endParaRPr lang="ru-RU" sz="1000" dirty="0"/>
          </a:p>
        </p:txBody>
      </p:sp>
      <p:sp>
        <p:nvSpPr>
          <p:cNvPr id="57" name="Прямоугольник 56"/>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7</a:t>
            </a:r>
            <a:endParaRPr lang="ru-RU" sz="1200"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4088961907"/>
              </p:ext>
            </p:extLst>
          </p:nvPr>
        </p:nvGraphicFramePr>
        <p:xfrm>
          <a:off x="3347864" y="1297737"/>
          <a:ext cx="753127" cy="751446"/>
        </p:xfrm>
        <a:graphic>
          <a:graphicData uri="http://schemas.openxmlformats.org/presentationml/2006/ole">
            <mc:AlternateContent xmlns:mc="http://schemas.openxmlformats.org/markup-compatibility/2006">
              <mc:Choice xmlns:v="urn:schemas-microsoft-com:vml" Requires="v">
                <p:oleObj spid="_x0000_s1109" name="CorelDRAW" r:id="rId22" imgW="711318" imgH="709485" progId="CorelDraw.Graphic.17">
                  <p:embed/>
                </p:oleObj>
              </mc:Choice>
              <mc:Fallback>
                <p:oleObj name="CorelDRAW" r:id="rId22" imgW="711318" imgH="709485" progId="CorelDraw.Graphic.17">
                  <p:embed/>
                  <p:pic>
                    <p:nvPicPr>
                      <p:cNvPr id="0" name=""/>
                      <p:cNvPicPr/>
                      <p:nvPr/>
                    </p:nvPicPr>
                    <p:blipFill>
                      <a:blip r:embed="rId23"/>
                      <a:stretch>
                        <a:fillRect/>
                      </a:stretch>
                    </p:blipFill>
                    <p:spPr>
                      <a:xfrm>
                        <a:off x="3347864" y="1297737"/>
                        <a:ext cx="753127" cy="751446"/>
                      </a:xfrm>
                      <a:prstGeom prst="rect">
                        <a:avLst/>
                      </a:prstGeom>
                    </p:spPr>
                  </p:pic>
                </p:oleObj>
              </mc:Fallback>
            </mc:AlternateContent>
          </a:graphicData>
        </a:graphic>
      </p:graphicFrame>
    </p:spTree>
    <p:extLst>
      <p:ext uri="{BB962C8B-B14F-4D97-AF65-F5344CB8AC3E}">
        <p14:creationId xmlns:p14="http://schemas.microsoft.com/office/powerpoint/2010/main" val="495738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Podl_osnova_bez_LOGO_obechn.jpg"/>
          <p:cNvPicPr>
            <a:picLocks noChangeAspect="1"/>
          </p:cNvPicPr>
          <p:nvPr/>
        </p:nvPicPr>
        <p:blipFill>
          <a:blip r:embed="rId3" cstate="print"/>
          <a:stretch>
            <a:fillRect/>
          </a:stretch>
        </p:blipFill>
        <p:spPr>
          <a:xfrm>
            <a:off x="0" y="0"/>
            <a:ext cx="9135879" cy="5143500"/>
          </a:xfrm>
          <a:prstGeom prst="rect">
            <a:avLst/>
          </a:prstGeom>
        </p:spPr>
      </p:pic>
      <p:sp>
        <p:nvSpPr>
          <p:cNvPr id="8" name="TextBox 7"/>
          <p:cNvSpPr txBox="1"/>
          <p:nvPr/>
        </p:nvSpPr>
        <p:spPr>
          <a:xfrm>
            <a:off x="4567939" y="1187230"/>
            <a:ext cx="4464496" cy="461665"/>
          </a:xfrm>
          <a:prstGeom prst="rect">
            <a:avLst/>
          </a:prstGeom>
          <a:noFill/>
        </p:spPr>
        <p:txBody>
          <a:bodyPr wrap="square" lIns="91440" tIns="45720" rIns="91440" bIns="45720" rtlCol="0">
            <a:spAutoFit/>
          </a:bodyPr>
          <a:lstStyle/>
          <a:p>
            <a:pPr>
              <a:spcAft>
                <a:spcPts val="1200"/>
              </a:spcAft>
              <a:buClr>
                <a:schemeClr val="tx1"/>
              </a:buClr>
            </a:pPr>
            <a:r>
              <a:rPr lang="en-US" sz="2400" b="1" dirty="0" smtClean="0">
                <a:solidFill>
                  <a:srgbClr val="69BA2E"/>
                </a:solidFill>
                <a:latin typeface="+mj-lt"/>
                <a:ea typeface="Verdana" panose="020B0604030504040204" pitchFamily="34" charset="0"/>
                <a:cs typeface="Verdana" panose="020B0604030504040204" pitchFamily="34" charset="0"/>
              </a:rPr>
              <a:t>TRIANGLE </a:t>
            </a:r>
            <a:r>
              <a:rPr lang="en-US" sz="2400" b="1" dirty="0">
                <a:solidFill>
                  <a:srgbClr val="69BA2E"/>
                </a:solidFill>
                <a:latin typeface="+mj-lt"/>
                <a:ea typeface="Verdana" panose="020B0604030504040204" pitchFamily="34" charset="0"/>
                <a:cs typeface="Verdana" panose="020B0604030504040204" pitchFamily="34" charset="0"/>
              </a:rPr>
              <a:t>OF </a:t>
            </a:r>
            <a:r>
              <a:rPr lang="en-US" sz="2400" b="1" dirty="0" smtClean="0">
                <a:solidFill>
                  <a:srgbClr val="69BA2E"/>
                </a:solidFill>
                <a:latin typeface="+mj-lt"/>
                <a:ea typeface="Verdana" panose="020B0604030504040204" pitchFamily="34" charset="0"/>
                <a:cs typeface="Verdana" panose="020B0604030504040204" pitchFamily="34" charset="0"/>
              </a:rPr>
              <a:t>INNOVATIONS</a:t>
            </a:r>
            <a:r>
              <a:rPr lang="en-US" sz="2400" dirty="0" smtClean="0">
                <a:solidFill>
                  <a:srgbClr val="69BA2E"/>
                </a:solidFill>
                <a:latin typeface="Verdana" panose="020B0604030504040204" pitchFamily="34" charset="0"/>
                <a:ea typeface="Verdana" panose="020B0604030504040204" pitchFamily="34" charset="0"/>
                <a:cs typeface="Verdana" panose="020B0604030504040204" pitchFamily="34" charset="0"/>
              </a:rPr>
              <a:t> </a:t>
            </a:r>
            <a:endParaRPr lang="en-US" sz="2400" dirty="0">
              <a:solidFill>
                <a:srgbClr val="69BA2E"/>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Прямоугольник 10"/>
          <p:cNvSpPr/>
          <p:nvPr/>
        </p:nvSpPr>
        <p:spPr>
          <a:xfrm>
            <a:off x="8712968" y="4731992"/>
            <a:ext cx="395536" cy="276999"/>
          </a:xfrm>
          <a:prstGeom prst="rect">
            <a:avLst/>
          </a:prstGeom>
        </p:spPr>
        <p:txBody>
          <a:bodyPr wrap="square" lIns="91440" tIns="45720" rIns="91440" bIns="45720">
            <a:spAutoFit/>
          </a:bodyPr>
          <a:lstStyle/>
          <a:p>
            <a:pPr algn="ctr" defTabSz="771523"/>
            <a:r>
              <a:rPr lang="ru-RU" sz="1200" dirty="0" smtClean="0"/>
              <a:t>8</a:t>
            </a:r>
            <a:endParaRPr lang="ru-RU" sz="1200" dirty="0"/>
          </a:p>
        </p:txBody>
      </p:sp>
      <p:sp>
        <p:nvSpPr>
          <p:cNvPr id="9" name="Rectangle 2"/>
          <p:cNvSpPr>
            <a:spLocks noGrp="1" noChangeArrowheads="1"/>
          </p:cNvSpPr>
          <p:nvPr>
            <p:ph type="title"/>
          </p:nvPr>
        </p:nvSpPr>
        <p:spPr>
          <a:xfrm>
            <a:off x="3281557" y="305375"/>
            <a:ext cx="3954741" cy="466175"/>
          </a:xfrm>
        </p:spPr>
        <p:txBody>
          <a:bodyPr>
            <a:noAutofit/>
          </a:bodyPr>
          <a:lstStyle/>
          <a:p>
            <a:pPr algn="l"/>
            <a:r>
              <a:rPr lang="en-US" sz="2400" b="1" dirty="0" smtClean="0">
                <a:solidFill>
                  <a:srgbClr val="69BA2E"/>
                </a:solidFill>
                <a:ea typeface="Verdana" panose="020B0604030504040204" pitchFamily="34" charset="0"/>
                <a:cs typeface="Verdana" panose="020B0604030504040204" pitchFamily="34" charset="0"/>
              </a:rPr>
              <a:t>TPU </a:t>
            </a:r>
            <a:r>
              <a:rPr lang="ru-RU" sz="2400" b="1" dirty="0">
                <a:solidFill>
                  <a:srgbClr val="69BA2E"/>
                </a:solidFill>
                <a:ea typeface="Verdana" panose="020B0604030504040204" pitchFamily="34" charset="0"/>
                <a:cs typeface="Verdana" panose="020B0604030504040204" pitchFamily="34" charset="0"/>
              </a:rPr>
              <a:t>2020 </a:t>
            </a:r>
            <a:r>
              <a:rPr lang="en-US" sz="2400" b="1" dirty="0" smtClean="0">
                <a:solidFill>
                  <a:srgbClr val="69BA2E"/>
                </a:solidFill>
                <a:ea typeface="Verdana" panose="020B0604030504040204" pitchFamily="34" charset="0"/>
                <a:cs typeface="Verdana" panose="020B0604030504040204" pitchFamily="34" charset="0"/>
              </a:rPr>
              <a:t>Target Model</a:t>
            </a:r>
            <a:endParaRPr lang="ru-RU" sz="2400" b="1" dirty="0">
              <a:solidFill>
                <a:srgbClr val="69BA2E"/>
              </a:solidFill>
              <a:ea typeface="Verdana" panose="020B0604030504040204" pitchFamily="34" charset="0"/>
              <a:cs typeface="Verdana" panose="020B0604030504040204" pitchFamily="34" charset="0"/>
            </a:endParaRPr>
          </a:p>
        </p:txBody>
      </p:sp>
      <p:sp>
        <p:nvSpPr>
          <p:cNvPr id="17" name="TextBox 16"/>
          <p:cNvSpPr txBox="1"/>
          <p:nvPr/>
        </p:nvSpPr>
        <p:spPr>
          <a:xfrm>
            <a:off x="5076056" y="1779662"/>
            <a:ext cx="3600400" cy="1969770"/>
          </a:xfrm>
          <a:prstGeom prst="rect">
            <a:avLst/>
          </a:prstGeom>
          <a:noFill/>
        </p:spPr>
        <p:txBody>
          <a:bodyPr wrap="square" lIns="91440" tIns="45720" rIns="91440" bIns="45720" rtlCol="0">
            <a:spAutoFit/>
          </a:bodyPr>
          <a:lstStyle/>
          <a:p>
            <a:pPr marL="358773" indent="-358773">
              <a:spcAft>
                <a:spcPts val="600"/>
              </a:spcAft>
              <a:buClr>
                <a:schemeClr val="tx1"/>
              </a:buClr>
              <a:buFont typeface="Wingdings" pitchFamily="2" charset="2"/>
              <a:buChar char="§"/>
              <a:tabLst>
                <a:tab pos="358773" algn="l"/>
              </a:tabLst>
            </a:pPr>
            <a:r>
              <a:rPr lang="en-US" sz="1400" dirty="0" smtClean="0">
                <a:latin typeface="Arial" panose="020B0604020202020204" pitchFamily="34" charset="0"/>
                <a:ea typeface="Verdana" panose="020B0604030504040204" pitchFamily="34" charset="0"/>
                <a:cs typeface="Arial" panose="020B0604020202020204" pitchFamily="34" charset="0"/>
              </a:rPr>
              <a:t>unique </a:t>
            </a:r>
            <a:r>
              <a:rPr lang="en-US" sz="1400" dirty="0">
                <a:latin typeface="Arial" panose="020B0604020202020204" pitchFamily="34" charset="0"/>
                <a:ea typeface="Verdana" panose="020B0604030504040204" pitchFamily="34" charset="0"/>
                <a:cs typeface="Arial" panose="020B0604020202020204" pitchFamily="34" charset="0"/>
              </a:rPr>
              <a:t>integrated approach to research, engineering and </a:t>
            </a:r>
            <a:r>
              <a:rPr lang="en-US" sz="1400" dirty="0" smtClean="0">
                <a:latin typeface="Arial" panose="020B0604020202020204" pitchFamily="34" charset="0"/>
                <a:ea typeface="Verdana" panose="020B0604030504040204" pitchFamily="34" charset="0"/>
                <a:cs typeface="Arial" panose="020B0604020202020204" pitchFamily="34" charset="0"/>
              </a:rPr>
              <a:t>entrepreneurship</a:t>
            </a:r>
            <a:endParaRPr lang="ru-RU" sz="1400" dirty="0" smtClean="0">
              <a:latin typeface="Arial" panose="020B0604020202020204" pitchFamily="34" charset="0"/>
              <a:ea typeface="Verdana" panose="020B0604030504040204" pitchFamily="34" charset="0"/>
              <a:cs typeface="Arial" panose="020B0604020202020204" pitchFamily="34" charset="0"/>
            </a:endParaRPr>
          </a:p>
          <a:p>
            <a:pPr marL="358773" indent="-358773">
              <a:spcAft>
                <a:spcPts val="600"/>
              </a:spcAft>
              <a:buClr>
                <a:schemeClr val="tx1"/>
              </a:buClr>
              <a:buFont typeface="Wingdings" pitchFamily="2" charset="2"/>
              <a:buChar char="§"/>
              <a:tabLst>
                <a:tab pos="358773" algn="l"/>
              </a:tabLst>
            </a:pPr>
            <a:r>
              <a:rPr lang="en-US" sz="1400" dirty="0" smtClean="0">
                <a:latin typeface="Arial" panose="020B0604020202020204" pitchFamily="34" charset="0"/>
                <a:ea typeface="Verdana" panose="020B0604030504040204" pitchFamily="34" charset="0"/>
                <a:cs typeface="Arial" panose="020B0604020202020204" pitchFamily="34" charset="0"/>
              </a:rPr>
              <a:t>focus </a:t>
            </a:r>
            <a:r>
              <a:rPr lang="en-US" sz="1400" dirty="0">
                <a:latin typeface="Arial" panose="020B0604020202020204" pitchFamily="34" charset="0"/>
                <a:ea typeface="Verdana" panose="020B0604030504040204" pitchFamily="34" charset="0"/>
                <a:cs typeface="Arial" panose="020B0604020202020204" pitchFamily="34" charset="0"/>
              </a:rPr>
              <a:t>on Asia thus ensuring innovations and training of engineering and scientific </a:t>
            </a:r>
            <a:r>
              <a:rPr lang="en-US" sz="1400" dirty="0" smtClean="0">
                <a:latin typeface="Arial" panose="020B0604020202020204" pitchFamily="34" charset="0"/>
                <a:ea typeface="Verdana" panose="020B0604030504040204" pitchFamily="34" charset="0"/>
                <a:cs typeface="Arial" panose="020B0604020202020204" pitchFamily="34" charset="0"/>
              </a:rPr>
              <a:t>elite</a:t>
            </a:r>
          </a:p>
          <a:p>
            <a:pPr marL="358773" indent="-358773">
              <a:spcAft>
                <a:spcPts val="600"/>
              </a:spcAft>
              <a:buClr>
                <a:schemeClr val="tx1"/>
              </a:buClr>
              <a:buFont typeface="Wingdings" pitchFamily="2" charset="2"/>
              <a:buChar char="§"/>
              <a:tabLst>
                <a:tab pos="358773" algn="l"/>
              </a:tabLst>
            </a:pPr>
            <a:r>
              <a:rPr lang="en-US" sz="1400" dirty="0" smtClean="0">
                <a:latin typeface="Arial" panose="020B0604020202020204" pitchFamily="34" charset="0"/>
                <a:ea typeface="Verdana" panose="020B0604030504040204" pitchFamily="34" charset="0"/>
                <a:cs typeface="Arial" panose="020B0604020202020204" pitchFamily="34" charset="0"/>
              </a:rPr>
              <a:t>equidistance </a:t>
            </a:r>
            <a:r>
              <a:rPr lang="en-US" sz="1400" dirty="0">
                <a:latin typeface="Arial" panose="020B0604020202020204" pitchFamily="34" charset="0"/>
                <a:ea typeface="Verdana" panose="020B0604030504040204" pitchFamily="34" charset="0"/>
                <a:cs typeface="Arial" panose="020B0604020202020204" pitchFamily="34" charset="0"/>
              </a:rPr>
              <a:t>from geographical centers of Russia, Asia and </a:t>
            </a:r>
            <a:r>
              <a:rPr lang="en-US" sz="1400" dirty="0" smtClean="0">
                <a:latin typeface="Arial" panose="020B0604020202020204" pitchFamily="34" charset="0"/>
                <a:ea typeface="Verdana" panose="020B0604030504040204" pitchFamily="34" charset="0"/>
                <a:cs typeface="Arial" panose="020B0604020202020204" pitchFamily="34" charset="0"/>
              </a:rPr>
              <a:t>Eurasia</a:t>
            </a:r>
            <a:endParaRPr lang="ru-RU" sz="1400" dirty="0">
              <a:latin typeface="Arial" panose="020B0604020202020204" pitchFamily="34" charset="0"/>
              <a:ea typeface="Verdana" panose="020B0604030504040204" pitchFamily="34" charset="0"/>
              <a:cs typeface="Arial" panose="020B0604020202020204" pitchFamily="34" charset="0"/>
            </a:endParaRPr>
          </a:p>
        </p:txBody>
      </p:sp>
      <p:pic>
        <p:nvPicPr>
          <p:cNvPr id="2" name="Рисунок 1"/>
          <p:cNvPicPr>
            <a:picLocks noChangeAspect="1"/>
          </p:cNvPicPr>
          <p:nvPr/>
        </p:nvPicPr>
        <p:blipFill>
          <a:blip r:embed="rId4"/>
          <a:stretch>
            <a:fillRect/>
          </a:stretch>
        </p:blipFill>
        <p:spPr>
          <a:xfrm>
            <a:off x="908923" y="1062689"/>
            <a:ext cx="4027604" cy="3453277"/>
          </a:xfrm>
          <a:prstGeom prst="rect">
            <a:avLst/>
          </a:prstGeom>
        </p:spPr>
      </p:pic>
      <p:pic>
        <p:nvPicPr>
          <p:cNvPr id="4" name="Рисунок 3"/>
          <p:cNvPicPr>
            <a:picLocks noChangeAspect="1"/>
          </p:cNvPicPr>
          <p:nvPr/>
        </p:nvPicPr>
        <p:blipFill>
          <a:blip r:embed="rId5"/>
          <a:stretch>
            <a:fillRect/>
          </a:stretch>
        </p:blipFill>
        <p:spPr>
          <a:xfrm>
            <a:off x="3281557" y="4569758"/>
            <a:ext cx="5394899" cy="53039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71525" rtl="0" eaLnBrk="1" fontAlgn="base" latinLnBrk="0" hangingPunct="1">
          <a:lnSpc>
            <a:spcPct val="100000"/>
          </a:lnSpc>
          <a:spcBef>
            <a:spcPct val="0"/>
          </a:spcBef>
          <a:spcAft>
            <a:spcPct val="0"/>
          </a:spcAft>
          <a:buClrTx/>
          <a:buSzTx/>
          <a:buFontTx/>
          <a:buNone/>
          <a:tabLst/>
          <a:defRPr kumimoji="0" lang="ru-RU"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71525" rtl="0" eaLnBrk="1" fontAlgn="base" latinLnBrk="0" hangingPunct="1">
          <a:lnSpc>
            <a:spcPct val="100000"/>
          </a:lnSpc>
          <a:spcBef>
            <a:spcPct val="0"/>
          </a:spcBef>
          <a:spcAft>
            <a:spcPct val="0"/>
          </a:spcAft>
          <a:buClrTx/>
          <a:buSzTx/>
          <a:buFontTx/>
          <a:buNone/>
          <a:tabLst/>
          <a:defRPr kumimoji="0" lang="ru-RU" sz="15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28501</TotalTime>
  <Words>2666</Words>
  <Application>Microsoft Office PowerPoint</Application>
  <PresentationFormat>Экран (16:9)</PresentationFormat>
  <Paragraphs>415</Paragraphs>
  <Slides>30</Slides>
  <Notes>10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3</vt:i4>
      </vt:variant>
      <vt:variant>
        <vt:lpstr>Внедренные серверы OLE</vt:lpstr>
      </vt:variant>
      <vt:variant>
        <vt:i4>1</vt:i4>
      </vt:variant>
      <vt:variant>
        <vt:lpstr>Заголовки слайдов</vt:lpstr>
      </vt:variant>
      <vt:variant>
        <vt:i4>30</vt:i4>
      </vt:variant>
    </vt:vector>
  </HeadingPairs>
  <TitlesOfParts>
    <vt:vector size="39" baseType="lpstr">
      <vt:lpstr>Arial</vt:lpstr>
      <vt:lpstr>Calibri</vt:lpstr>
      <vt:lpstr>Tahoma</vt:lpstr>
      <vt:lpstr>Verdana</vt:lpstr>
      <vt:lpstr>Wingdings</vt:lpstr>
      <vt:lpstr>Тема Office</vt:lpstr>
      <vt:lpstr>Оформление по умолчанию</vt:lpstr>
      <vt:lpstr>2_Тема Office</vt:lpstr>
      <vt:lpstr>CorelDRAW</vt:lpstr>
      <vt:lpstr>Презентация PowerPoint</vt:lpstr>
      <vt:lpstr>TPU Historical Background</vt:lpstr>
      <vt:lpstr>TPU Achievements</vt:lpstr>
      <vt:lpstr>TPU Achievements</vt:lpstr>
      <vt:lpstr>Презентация PowerPoint</vt:lpstr>
      <vt:lpstr>Презентация PowerPoint</vt:lpstr>
      <vt:lpstr>Презентация PowerPoint</vt:lpstr>
      <vt:lpstr>Презентация PowerPoint</vt:lpstr>
      <vt:lpstr>TPU 2020 Target Model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pk</dc:creator>
  <cp:lastModifiedBy>Сдельников Виталий Андреевич</cp:lastModifiedBy>
  <cp:revision>1340</cp:revision>
  <cp:lastPrinted>2018-03-23T09:43:17Z</cp:lastPrinted>
  <dcterms:created xsi:type="dcterms:W3CDTF">2014-09-01T10:01:09Z</dcterms:created>
  <dcterms:modified xsi:type="dcterms:W3CDTF">2019-07-03T03:33:44Z</dcterms:modified>
</cp:coreProperties>
</file>