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Sales</a:t>
            </a:r>
            <a:endParaRPr lang="ru-RU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80BF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2-406C-8AA6-C97ECEF99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E2-406C-8AA6-C97ECEF992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2-406C-8AA6-C97ECEF992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E2-406C-8AA6-C97ECEF992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2-406C-8AA6-C97ECEF992BE}"/>
              </c:ext>
            </c:extLst>
          </c:dPt>
          <c:dLbls>
            <c:dLbl>
              <c:idx val="0"/>
              <c:layout>
                <c:manualLayout>
                  <c:x val="-0.24253748209414847"/>
                  <c:y val="-8.544698632067014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Calibri" pitchFamily="34" charset="0"/>
                        <a:cs typeface="Calibri" pitchFamily="34" charset="0"/>
                      </a:rPr>
                      <a:t>Value</a:t>
                    </a:r>
                    <a:endParaRPr lang="en-US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2-406C-8AA6-C97ECEF992BE}"/>
                </c:ext>
              </c:extLst>
            </c:dLbl>
            <c:dLbl>
              <c:idx val="1"/>
              <c:layout>
                <c:manualLayout>
                  <c:x val="0.1785304357145574"/>
                  <c:y val="-0.106977327484444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  <a:cs typeface="Calibri" pitchFamily="34" charset="0"/>
                      </a:rPr>
                      <a:t>Cell range</a:t>
                    </a:r>
                    <a:endParaRPr lang="en-US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E2-406C-8AA6-C97ECEF992BE}"/>
                </c:ext>
              </c:extLst>
            </c:dLbl>
            <c:dLbl>
              <c:idx val="2"/>
              <c:layout>
                <c:manualLayout>
                  <c:x val="0.17721854082221819"/>
                  <c:y val="5.5738950778786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itchFamily="34" charset="0"/>
                        <a:cs typeface="Calibri" pitchFamily="34" charset="0"/>
                      </a:rPr>
                      <a:t>Cell range</a:t>
                    </a:r>
                    <a:endParaRPr lang="en-US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E2-406C-8AA6-C97ECEF992BE}"/>
                </c:ext>
              </c:extLst>
            </c:dLbl>
            <c:dLbl>
              <c:idx val="3"/>
              <c:layout>
                <c:manualLayout>
                  <c:x val="0.13512035848500278"/>
                  <c:y val="0.122570087018913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latin typeface="Calibri" pitchFamily="34" charset="0"/>
                        <a:cs typeface="Calibri" pitchFamily="34" charset="0"/>
                      </a:rPr>
                      <a:t>Cell ran</a:t>
                    </a:r>
                    <a:r>
                      <a:rPr lang="en-US" dirty="0" smtClean="0"/>
                      <a:t>ge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E2-406C-8AA6-C97ECEF992BE}"/>
                </c:ext>
              </c:extLst>
            </c:dLbl>
            <c:dLbl>
              <c:idx val="4"/>
              <c:layout>
                <c:manualLayout>
                  <c:x val="3.7250530067272775E-2"/>
                  <c:y val="0.131821611116161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Cell </a:t>
                    </a:r>
                    <a:r>
                      <a:rPr lang="en-US" dirty="0" smtClean="0">
                        <a:latin typeface="Calibri" pitchFamily="34" charset="0"/>
                        <a:cs typeface="Calibri" pitchFamily="34" charset="0"/>
                      </a:rPr>
                      <a:t>range</a:t>
                    </a:r>
                    <a:endParaRPr lang="en-US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E2-406C-8AA6-C97ECEF99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Kv. 1</c:v>
                </c:pt>
                <c:pt idx="1">
                  <c:v>Kv. 2</c:v>
                </c:pt>
                <c:pt idx="2">
                  <c:v>Kv. 3</c:v>
                </c:pt>
                <c:pt idx="3">
                  <c:v>Kv. 4</c:v>
                </c:pt>
                <c:pt idx="4">
                  <c:v>kv.5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2-406C-8AA6-C97ECEF99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53481963347448E-2"/>
          <c:y val="4.0382015927580436E-2"/>
          <c:w val="0.85096731239448875"/>
          <c:h val="0.78444741725283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Range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D-4494-B8D4-7FA559EDAB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Range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D-4494-B8D4-7FA559ED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82400"/>
        <c:axId val="44583936"/>
      </c:barChart>
      <c:catAx>
        <c:axId val="445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83936"/>
        <c:crosses val="autoZero"/>
        <c:auto val="1"/>
        <c:lblAlgn val="ctr"/>
        <c:lblOffset val="100"/>
        <c:noMultiLvlLbl val="0"/>
      </c:catAx>
      <c:valAx>
        <c:axId val="4458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Chart name</a:t>
            </a:r>
            <a:endParaRPr lang="ru-RU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Range 1</c:v>
                </c:pt>
              </c:strCache>
            </c:strRef>
          </c:tx>
          <c:spPr>
            <a:solidFill>
              <a:srgbClr val="80BF44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dd/mm/yyyy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1-4028-BCAE-EA74F50067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Range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dd/mm/yyyy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1-4028-BCAE-EA74F50067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Лист1!$A$2:$A$6</c:f>
              <c:numCache>
                <c:formatCode>dd/mm/yyyy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5</c:v>
                </c:pt>
                <c:pt idx="3">
                  <c:v>22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1-4028-BCAE-EA74F5006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35264"/>
        <c:axId val="44636800"/>
      </c:areaChart>
      <c:dateAx>
        <c:axId val="4463526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36800"/>
        <c:crosses val="autoZero"/>
        <c:auto val="1"/>
        <c:lblOffset val="100"/>
        <c:baseTimeUnit val="days"/>
      </c:dateAx>
      <c:valAx>
        <c:axId val="446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35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34528105797652"/>
          <c:y val="0.90244198689836486"/>
          <c:w val="0.42130921012323908"/>
          <c:h val="5.0588491318716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109011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26600" y="3350880"/>
            <a:ext cx="109011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2660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1272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112640" y="107820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798320" y="107820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26600" y="335088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112640" y="335088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7798320" y="335088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26600" y="1078200"/>
            <a:ext cx="1090116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109011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23800" y="569880"/>
            <a:ext cx="10702440" cy="365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2660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26600" y="1078200"/>
            <a:ext cx="1090116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1272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26600" y="3350880"/>
            <a:ext cx="109011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109011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26600" y="3350880"/>
            <a:ext cx="109011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2660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1272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112640" y="107820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7798320" y="107820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26600" y="335088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112640" y="335088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7798320" y="3350880"/>
            <a:ext cx="35100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109011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23800" y="569880"/>
            <a:ext cx="10702440" cy="3654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2660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12720" y="335088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2660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12720" y="1078200"/>
            <a:ext cx="53197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26600" y="3350880"/>
            <a:ext cx="109011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>
          <a:xfrm flipH="1" flipV="1">
            <a:off x="0" y="781560"/>
            <a:ext cx="2183040" cy="360"/>
          </a:xfrm>
          <a:prstGeom prst="line">
            <a:avLst/>
          </a:prstGeom>
          <a:ln w="93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426600" y="1122480"/>
            <a:ext cx="1095120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181080">
              <a:lnSpc>
                <a:spcPct val="90000"/>
              </a:lnSpc>
            </a:pPr>
            <a:r>
              <a:rPr lang="ru-RU" sz="6000" b="1" strike="noStrike" spc="-1">
                <a:solidFill>
                  <a:srgbClr val="0076FB"/>
                </a:solidFill>
                <a:latin typeface="Calibri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11378520" y="781560"/>
            <a:ext cx="813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E043426-E100-46E4-92EE-A0FCBD55A7AE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 flipH="1" flipV="1">
            <a:off x="0" y="781560"/>
            <a:ext cx="2183040" cy="360"/>
          </a:xfrm>
          <a:prstGeom prst="line">
            <a:avLst/>
          </a:prstGeom>
          <a:ln w="93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23800" y="569880"/>
            <a:ext cx="10702440" cy="788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1080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6600" y="1078200"/>
            <a:ext cx="10901160" cy="43509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76FB"/>
              </a:buClr>
              <a:buFont typeface="Wingdings" charset="2"/>
              <a:buChar char="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76FB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76FB"/>
              </a:buClr>
              <a:buFont typeface="Wingdings" charset="2"/>
              <a:buChar char="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76FB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76FB"/>
              </a:buClr>
              <a:buFont typeface="Wingdings" charset="2"/>
              <a:buChar char="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378520" y="781560"/>
            <a:ext cx="813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1F4D5CB4-B023-40FC-9319-B60E8324D469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35"/>
          <p:cNvPicPr/>
          <p:nvPr/>
        </p:nvPicPr>
        <p:blipFill>
          <a:blip r:embed="rId2" cstate="print"/>
          <a:srcRect l="4615" t="138" r="14528"/>
          <a:stretch/>
        </p:blipFill>
        <p:spPr>
          <a:xfrm>
            <a:off x="0" y="0"/>
            <a:ext cx="12182040" cy="685764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457200" y="2152440"/>
            <a:ext cx="10699920" cy="2267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en-US" sz="2800" b="1" strike="noStrike" spc="-1" dirty="0" smtClean="0">
                <a:solidFill>
                  <a:srgbClr val="FFFFFF"/>
                </a:solidFill>
                <a:latin typeface="Calibri"/>
              </a:rPr>
              <a:t>How to work with TPU branded  PPP template</a:t>
            </a:r>
            <a:r>
              <a:rPr dirty="0"/>
              <a:t/>
            </a:r>
            <a:br>
              <a:rPr dirty="0"/>
            </a:br>
            <a:r>
              <a:rPr lang="en-US" sz="7200" b="1" strike="noStrike" spc="-1" dirty="0" smtClean="0">
                <a:solidFill>
                  <a:srgbClr val="FFFFFF"/>
                </a:solidFill>
                <a:latin typeface="Calibri"/>
              </a:rPr>
              <a:t>GUIDELINES</a:t>
            </a:r>
            <a:endParaRPr lang="ru-RU" sz="7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0509840" y="5487480"/>
            <a:ext cx="1321200" cy="483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240" tIns="48240" rIns="48240" bIns="4824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40" b="1" strike="noStrike" spc="420">
                <a:solidFill>
                  <a:srgbClr val="FFFFFF"/>
                </a:solidFill>
                <a:latin typeface="Calibri"/>
                <a:ea typeface="PFBeauSansPro-Bold"/>
              </a:rPr>
              <a:t>tpu.ru</a:t>
            </a:r>
            <a:endParaRPr lang="ru-RU" sz="2540" b="0" strike="noStrike" spc="-1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759960" y="438012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759960" y="5435280"/>
            <a:ext cx="521640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1600" b="0" strike="noStrike" spc="-1" dirty="0" smtClean="0">
                <a:solidFill>
                  <a:srgbClr val="FFFFFF"/>
                </a:solidFill>
                <a:latin typeface="Calibri"/>
              </a:rPr>
              <a:t>Designed for TPU students and employees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85" name="Рисунок 12"/>
          <p:cNvPicPr/>
          <p:nvPr/>
        </p:nvPicPr>
        <p:blipFill>
          <a:blip r:embed="rId3" cstate="print"/>
          <a:stretch/>
        </p:blipFill>
        <p:spPr>
          <a:xfrm>
            <a:off x="759960" y="1132560"/>
            <a:ext cx="1992600" cy="464400"/>
          </a:xfrm>
          <a:prstGeom prst="rect">
            <a:avLst/>
          </a:prstGeom>
          <a:ln>
            <a:noFill/>
          </a:ln>
        </p:spPr>
      </p:pic>
      <p:sp>
        <p:nvSpPr>
          <p:cNvPr id="86" name="CustomShape 5"/>
          <p:cNvSpPr/>
          <p:nvPr/>
        </p:nvSpPr>
        <p:spPr>
          <a:xfrm>
            <a:off x="759960" y="6069240"/>
            <a:ext cx="1872000" cy="33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80BF44"/>
                </a:solidFill>
                <a:latin typeface="Calibri"/>
              </a:rPr>
              <a:t>14 </a:t>
            </a:r>
            <a:r>
              <a:rPr lang="en-US" sz="1600" b="0" strike="noStrike" spc="-1" dirty="0" smtClean="0">
                <a:solidFill>
                  <a:srgbClr val="80BF44"/>
                </a:solidFill>
                <a:latin typeface="Calibri"/>
              </a:rPr>
              <a:t>December </a:t>
            </a:r>
            <a:r>
              <a:rPr lang="ru-RU" sz="1600" b="0" strike="noStrike" spc="-1" dirty="0" smtClean="0">
                <a:solidFill>
                  <a:srgbClr val="80BF44"/>
                </a:solidFill>
                <a:latin typeface="Calibri"/>
              </a:rPr>
              <a:t>2020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pc="-1" dirty="0">
                <a:solidFill>
                  <a:srgbClr val="000000"/>
                </a:solidFill>
                <a:latin typeface="Calibri"/>
              </a:rPr>
              <a:t>HOW TO DESIGN A PRESENTATION?</a:t>
            </a:r>
          </a:p>
        </p:txBody>
      </p:sp>
      <p:sp>
        <p:nvSpPr>
          <p:cNvPr id="194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0FFBB5C-9E5B-477F-9141-90A0213486A7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10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731520" y="2255040"/>
            <a:ext cx="2496240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This template provides several variants of „standard slides“ including titles and subtitles as well.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It is acceptable to join different variants of standard slides in one presentation.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73152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Standard Slides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843840" y="201024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Рисунок 9"/>
          <p:cNvPicPr/>
          <p:nvPr/>
        </p:nvPicPr>
        <p:blipFill>
          <a:blip r:embed="rId2" cstate="print"/>
          <a:stretch/>
        </p:blipFill>
        <p:spPr>
          <a:xfrm>
            <a:off x="3773160" y="1495800"/>
            <a:ext cx="3988440" cy="223488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99" name="Рисунок 2"/>
          <p:cNvPicPr/>
          <p:nvPr/>
        </p:nvPicPr>
        <p:blipFill>
          <a:blip r:embed="rId3" cstate="print"/>
          <a:stretch/>
        </p:blipFill>
        <p:spPr>
          <a:xfrm>
            <a:off x="5536800" y="2032920"/>
            <a:ext cx="3988440" cy="223488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00" name="Рисунок 10"/>
          <p:cNvPicPr/>
          <p:nvPr/>
        </p:nvPicPr>
        <p:blipFill>
          <a:blip r:embed="rId4" cstate="print"/>
          <a:stretch/>
        </p:blipFill>
        <p:spPr>
          <a:xfrm>
            <a:off x="7170840" y="2893680"/>
            <a:ext cx="3988440" cy="223488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grpSp>
        <p:nvGrpSpPr>
          <p:cNvPr id="201" name="Group 6"/>
          <p:cNvGrpSpPr/>
          <p:nvPr/>
        </p:nvGrpSpPr>
        <p:grpSpPr>
          <a:xfrm>
            <a:off x="737280" y="4189320"/>
            <a:ext cx="4062960" cy="1074240"/>
            <a:chOff x="737280" y="4189320"/>
            <a:chExt cx="4062960" cy="1074240"/>
          </a:xfrm>
        </p:grpSpPr>
        <p:sp>
          <p:nvSpPr>
            <p:cNvPr id="202" name="CustomShape 7"/>
            <p:cNvSpPr/>
            <p:nvPr/>
          </p:nvSpPr>
          <p:spPr>
            <a:xfrm>
              <a:off x="1293480" y="4308480"/>
              <a:ext cx="3423600" cy="57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  <a:spcAft>
                  <a:spcPts val="601"/>
                </a:spcAft>
              </a:pPr>
              <a:r>
                <a:rPr lang="ru-RU" sz="1800" b="1" strike="noStrike" spc="-1" dirty="0" err="1">
                  <a:solidFill>
                    <a:srgbClr val="000000"/>
                  </a:solidFill>
                  <a:latin typeface="Calibri"/>
                </a:rPr>
                <a:t>The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Calibri"/>
                </a:rPr>
                <a:t>standard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Calibri"/>
                </a:rPr>
                <a:t>slides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Calibri"/>
                </a:rPr>
                <a:t>can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Calibri"/>
                </a:rPr>
                <a:t>be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Calibri"/>
                </a:rPr>
                <a:t>selected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1800" b="1" strike="noStrike" spc="-1" dirty="0" err="1">
                  <a:solidFill>
                    <a:srgbClr val="000000"/>
                  </a:solidFill>
                  <a:latin typeface="Calibri"/>
                </a:rPr>
                <a:t>in</a:t>
              </a:r>
              <a:r>
                <a:rPr lang="ru-RU" sz="1800" b="1" strike="noStrike" spc="-1" dirty="0">
                  <a:solidFill>
                    <a:srgbClr val="000000"/>
                  </a:solidFill>
                  <a:latin typeface="Calibri"/>
                </a:rPr>
                <a:t>: </a:t>
              </a:r>
              <a:endParaRPr lang="ru-RU" sz="1800" b="0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Calibri"/>
                </a:rPr>
                <a:t>MENU → </a:t>
              </a:r>
              <a:r>
                <a:rPr lang="ru-RU" sz="1400" b="0" strike="noStrike" spc="-1" dirty="0" err="1">
                  <a:solidFill>
                    <a:srgbClr val="000000"/>
                  </a:solidFill>
                  <a:latin typeface="Calibri"/>
                </a:rPr>
                <a:t>Main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Calibri"/>
                </a:rPr>
                <a:t> → </a:t>
              </a:r>
              <a:r>
                <a:rPr lang="ru-RU" sz="1400" b="0" strike="noStrike" spc="-1" dirty="0" err="1">
                  <a:solidFill>
                    <a:srgbClr val="000000"/>
                  </a:solidFill>
                  <a:latin typeface="Calibri"/>
                </a:rPr>
                <a:t>Create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1400" b="0" strike="noStrike" spc="-1" dirty="0" err="1">
                  <a:solidFill>
                    <a:srgbClr val="000000"/>
                  </a:solidFill>
                  <a:latin typeface="Calibri"/>
                </a:rPr>
                <a:t>slide</a:t>
              </a:r>
              <a:endParaRPr lang="ru-RU" sz="1400" b="0" strike="noStrike" spc="-1" dirty="0">
                <a:latin typeface="Arial"/>
              </a:endParaRPr>
            </a:p>
          </p:txBody>
        </p:sp>
        <p:pic>
          <p:nvPicPr>
            <p:cNvPr id="203" name="Рисунок 16"/>
            <p:cNvPicPr/>
            <p:nvPr/>
          </p:nvPicPr>
          <p:blipFill>
            <a:blip r:embed="rId5" cstate="print"/>
            <a:stretch/>
          </p:blipFill>
          <p:spPr>
            <a:xfrm>
              <a:off x="857520" y="4308480"/>
              <a:ext cx="385200" cy="385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4" name="CustomShape 8"/>
            <p:cNvSpPr/>
            <p:nvPr/>
          </p:nvSpPr>
          <p:spPr>
            <a:xfrm>
              <a:off x="737280" y="4189320"/>
              <a:ext cx="4062960" cy="1074240"/>
            </a:xfrm>
            <a:prstGeom prst="rect">
              <a:avLst/>
            </a:prstGeom>
            <a:noFill/>
            <a:ln w="19080">
              <a:solidFill>
                <a:srgbClr val="80BF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5" name="CustomShape 9"/>
          <p:cNvSpPr/>
          <p:nvPr/>
        </p:nvSpPr>
        <p:spPr>
          <a:xfrm>
            <a:off x="5536800" y="5420520"/>
            <a:ext cx="56894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The standard slides are available in white, black, and with graphics in light and dark backgrounds. 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ru-RU" sz="3000" b="1" strike="noStrike" spc="-1">
                <a:solidFill>
                  <a:srgbClr val="000000"/>
                </a:solidFill>
                <a:latin typeface="Calibri"/>
              </a:rPr>
              <a:t>HOW TO DESIGN A PRESENTATION?</a:t>
            </a:r>
            <a:endParaRPr lang="ru-RU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B75F6F6-009F-493D-84A9-84CFC2B960BE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11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731520" y="2255040"/>
            <a:ext cx="2940480" cy="372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The information of each slide can be presented and formated in different ways.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However, there are the key recommendations to be followed: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73152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Standard Slides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843840" y="201024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1" name="Рисунок 8"/>
          <p:cNvPicPr/>
          <p:nvPr/>
        </p:nvPicPr>
        <p:blipFill>
          <a:blip r:embed="rId2" cstate="print"/>
          <a:stretch/>
        </p:blipFill>
        <p:spPr>
          <a:xfrm>
            <a:off x="3773160" y="1495800"/>
            <a:ext cx="3862080" cy="216396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12" name="Рисунок 7"/>
          <p:cNvPicPr/>
          <p:nvPr/>
        </p:nvPicPr>
        <p:blipFill>
          <a:blip r:embed="rId3" cstate="print"/>
          <a:stretch/>
        </p:blipFill>
        <p:spPr>
          <a:xfrm>
            <a:off x="5847840" y="2577960"/>
            <a:ext cx="3862080" cy="216396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13" name="Рисунок 6"/>
          <p:cNvPicPr/>
          <p:nvPr/>
        </p:nvPicPr>
        <p:blipFill>
          <a:blip r:embed="rId4" cstate="print"/>
          <a:stretch/>
        </p:blipFill>
        <p:spPr>
          <a:xfrm>
            <a:off x="7922520" y="3908520"/>
            <a:ext cx="3862080" cy="216396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14" name="CustomShape 6"/>
          <p:cNvSpPr/>
          <p:nvPr/>
        </p:nvSpPr>
        <p:spPr>
          <a:xfrm>
            <a:off x="731520" y="3738600"/>
            <a:ext cx="2787120" cy="125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endParaRPr lang="ru-RU" sz="18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Avoid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arranging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images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texts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close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slide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margins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Make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sure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there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space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images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text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Avoid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arranging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images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texts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close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slide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title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or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subtitles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ru-RU" sz="3000" b="1" strike="noStrike" spc="-1">
                <a:solidFill>
                  <a:srgbClr val="000000"/>
                </a:solidFill>
                <a:latin typeface="Calibri"/>
              </a:rPr>
              <a:t>HOW TO DESIGN A PRESENTATION?</a:t>
            </a:r>
            <a:endParaRPr lang="ru-RU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83DF5C0C-D389-42F5-8941-E3314551581E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12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731520" y="2255040"/>
            <a:ext cx="2496240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There are two Quote templates designed.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73152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Quotations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843840" y="201024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6"/>
          <p:cNvSpPr/>
          <p:nvPr/>
        </p:nvSpPr>
        <p:spPr>
          <a:xfrm>
            <a:off x="731520" y="2900160"/>
            <a:ext cx="3041280" cy="2820240"/>
          </a:xfrm>
          <a:prstGeom prst="rect">
            <a:avLst/>
          </a:prstGeom>
          <a:noFill/>
          <a:ln w="19080">
            <a:solidFill>
              <a:srgbClr val="80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7"/>
          <p:cNvSpPr/>
          <p:nvPr/>
        </p:nvSpPr>
        <p:spPr>
          <a:xfrm>
            <a:off x="1376640" y="3019320"/>
            <a:ext cx="22744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backspark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not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available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Quote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template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allows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you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not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limit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length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quote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used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Quote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template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also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available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Support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Template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where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you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can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copy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paste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your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presentation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backspark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available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here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).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22" name="Рисунок 12"/>
          <p:cNvPicPr/>
          <p:nvPr/>
        </p:nvPicPr>
        <p:blipFill>
          <a:blip r:embed="rId2" cstate="print"/>
          <a:stretch/>
        </p:blipFill>
        <p:spPr>
          <a:xfrm>
            <a:off x="843840" y="3019320"/>
            <a:ext cx="385200" cy="38520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"/>
          <p:cNvPicPr/>
          <p:nvPr/>
        </p:nvPicPr>
        <p:blipFill>
          <a:blip r:embed="rId3" cstate="print"/>
          <a:stretch/>
        </p:blipFill>
        <p:spPr>
          <a:xfrm>
            <a:off x="4597200" y="1495800"/>
            <a:ext cx="4981680" cy="2801880"/>
          </a:xfrm>
          <a:prstGeom prst="rect">
            <a:avLst/>
          </a:prstGeom>
          <a:ln>
            <a:noFill/>
          </a:ln>
          <a:effectLst>
            <a:outerShdw blurRad="127000" dist="50760" dir="5400000" algn="t" rotWithShape="0">
              <a:srgbClr val="000000">
                <a:alpha val="70000"/>
              </a:srgbClr>
            </a:outerShdw>
          </a:effectLst>
        </p:spPr>
      </p:pic>
      <p:pic>
        <p:nvPicPr>
          <p:cNvPr id="224" name="Рисунок 4"/>
          <p:cNvPicPr/>
          <p:nvPr/>
        </p:nvPicPr>
        <p:blipFill>
          <a:blip r:embed="rId4" cstate="print"/>
          <a:stretch/>
        </p:blipFill>
        <p:spPr>
          <a:xfrm>
            <a:off x="6553080" y="3404880"/>
            <a:ext cx="4981680" cy="2801880"/>
          </a:xfrm>
          <a:prstGeom prst="rect">
            <a:avLst/>
          </a:prstGeom>
          <a:ln>
            <a:noFill/>
          </a:ln>
          <a:effectLst>
            <a:outerShdw blurRad="127000" dist="50760" dir="5400000" algn="t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ru-RU" sz="3000" b="1" strike="noStrike" spc="-1" dirty="0">
                <a:solidFill>
                  <a:srgbClr val="000000"/>
                </a:solidFill>
                <a:latin typeface="Calibri"/>
              </a:rPr>
              <a:t>HOW TO DESIGN A PRESENTATION?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00B9CC48-B1BE-4E2E-9495-9E93A337E9B7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13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731520" y="2625480"/>
            <a:ext cx="257256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There are several variants of divider slides designed to indicate the sections in presentation.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You can choose the same variant for all dividers in your presentation or  use different divider slides in their due sequence.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73152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Divider Slides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843840" y="232128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0" name="Рисунок 4"/>
          <p:cNvPicPr/>
          <p:nvPr/>
        </p:nvPicPr>
        <p:blipFill>
          <a:blip r:embed="rId2" cstate="print"/>
          <a:stretch/>
        </p:blipFill>
        <p:spPr>
          <a:xfrm>
            <a:off x="3544920" y="1495800"/>
            <a:ext cx="4620240" cy="2598840"/>
          </a:xfrm>
          <a:prstGeom prst="rect">
            <a:avLst/>
          </a:prstGeom>
          <a:ln>
            <a:noFill/>
          </a:ln>
          <a:effectLst>
            <a:outerShdw blurRad="127000" dist="507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31" name="Рисунок 6"/>
          <p:cNvPicPr/>
          <p:nvPr/>
        </p:nvPicPr>
        <p:blipFill>
          <a:blip r:embed="rId3" cstate="print"/>
          <a:stretch/>
        </p:blipFill>
        <p:spPr>
          <a:xfrm>
            <a:off x="5123880" y="2832480"/>
            <a:ext cx="4620240" cy="259884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32" name="Рисунок 5"/>
          <p:cNvPicPr/>
          <p:nvPr/>
        </p:nvPicPr>
        <p:blipFill>
          <a:blip r:embed="rId4" cstate="print"/>
          <a:stretch/>
        </p:blipFill>
        <p:spPr>
          <a:xfrm>
            <a:off x="7063560" y="3589920"/>
            <a:ext cx="4620240" cy="2598840"/>
          </a:xfrm>
          <a:prstGeom prst="rect">
            <a:avLst/>
          </a:prstGeom>
          <a:ln>
            <a:noFill/>
          </a:ln>
          <a:effectLst>
            <a:outerShdw blurRad="127000" dist="5076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ru-RU" sz="3000" b="1" strike="noStrike" spc="-1" dirty="0">
                <a:solidFill>
                  <a:srgbClr val="000000"/>
                </a:solidFill>
                <a:latin typeface="Calibri"/>
              </a:rPr>
              <a:t>HOW TO DESIGN A PRESENTATION?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24FF3E5-4AF3-4F62-850E-BC1B10E96C6F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14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731520" y="2253960"/>
            <a:ext cx="2842560" cy="63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Aviod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impersonalisation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!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Present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contact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'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full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name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position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You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can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replace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data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one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contant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another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one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reasonable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present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no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more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than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two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contacts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to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avoid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overloading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your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audience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73152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Contacts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843840" y="195516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6"/>
          <p:cNvSpPr/>
          <p:nvPr/>
        </p:nvSpPr>
        <p:spPr>
          <a:xfrm>
            <a:off x="1287720" y="5171760"/>
            <a:ext cx="223776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The icons of networks are available in Support Template for copying.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39" name="Рисунок 11"/>
          <p:cNvPicPr/>
          <p:nvPr/>
        </p:nvPicPr>
        <p:blipFill>
          <a:blip r:embed="rId2" cstate="print"/>
          <a:stretch/>
        </p:blipFill>
        <p:spPr>
          <a:xfrm>
            <a:off x="851760" y="5171760"/>
            <a:ext cx="385200" cy="385200"/>
          </a:xfrm>
          <a:prstGeom prst="rect">
            <a:avLst/>
          </a:prstGeom>
          <a:ln>
            <a:noFill/>
          </a:ln>
        </p:spPr>
      </p:pic>
      <p:sp>
        <p:nvSpPr>
          <p:cNvPr id="240" name="CustomShape 7"/>
          <p:cNvSpPr/>
          <p:nvPr/>
        </p:nvSpPr>
        <p:spPr>
          <a:xfrm>
            <a:off x="731520" y="5052960"/>
            <a:ext cx="7075080" cy="1319760"/>
          </a:xfrm>
          <a:prstGeom prst="rect">
            <a:avLst/>
          </a:prstGeom>
          <a:noFill/>
          <a:ln w="19080">
            <a:solidFill>
              <a:srgbClr val="80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8"/>
          <p:cNvSpPr/>
          <p:nvPr/>
        </p:nvSpPr>
        <p:spPr>
          <a:xfrm>
            <a:off x="4696560" y="5171760"/>
            <a:ext cx="224460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The Contacts Template including photos are available in Support Template as well.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42" name="Рисунок 18"/>
          <p:cNvPicPr/>
          <p:nvPr/>
        </p:nvPicPr>
        <p:blipFill>
          <a:blip r:embed="rId2" cstate="print"/>
          <a:stretch/>
        </p:blipFill>
        <p:spPr>
          <a:xfrm>
            <a:off x="4163400" y="5171760"/>
            <a:ext cx="385200" cy="38520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2"/>
          <p:cNvPicPr/>
          <p:nvPr/>
        </p:nvPicPr>
        <p:blipFill>
          <a:blip r:embed="rId3" cstate="print"/>
          <a:stretch/>
        </p:blipFill>
        <p:spPr>
          <a:xfrm>
            <a:off x="3927960" y="1495800"/>
            <a:ext cx="3765960" cy="211824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44" name="Рисунок 6"/>
          <p:cNvPicPr/>
          <p:nvPr/>
        </p:nvPicPr>
        <p:blipFill>
          <a:blip r:embed="rId4" cstate="print"/>
          <a:stretch/>
        </p:blipFill>
        <p:spPr>
          <a:xfrm>
            <a:off x="6166080" y="2731320"/>
            <a:ext cx="3764880" cy="211752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ru-RU" sz="3000" b="1" spc="-1" dirty="0" smtClean="0">
                <a:solidFill>
                  <a:srgbClr val="000000"/>
                </a:solidFill>
                <a:latin typeface="Calibri"/>
              </a:rPr>
              <a:t>HOW TO DESIGN A PRESENTATION?</a:t>
            </a:r>
            <a:endParaRPr lang="ru-RU" sz="3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E66733D-2368-4328-AE64-AA458C78FFCE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15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3103560" y="5167080"/>
            <a:ext cx="6940800" cy="12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Calibri Light"/>
              <a:buAutoNum type="arabicPeriod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Click on the image on the slide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→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Format tab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→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Crop button</a:t>
            </a:r>
            <a:r>
              <a:rPr dirty="0" smtClean="0"/>
              <a:t/>
            </a:r>
            <a:br>
              <a:rPr dirty="0" smtClean="0"/>
            </a:b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1200" dirty="0" smtClean="0"/>
              <a:t>not rather icon – the "crop” text under it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) → </a:t>
            </a:r>
            <a:r>
              <a:rPr lang="en-US" sz="1200" dirty="0" smtClean="0"/>
              <a:t>Proportions</a:t>
            </a:r>
            <a:r>
              <a:rPr lang="en-US" sz="1400" dirty="0" smtClean="0"/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&gt; 1:1</a:t>
            </a:r>
            <a:endParaRPr lang="ru-RU" sz="1400" b="0" strike="noStrike" spc="-1" dirty="0" smtClean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        </a:t>
            </a:r>
            <a:r>
              <a:rPr lang="en-US" sz="1400" dirty="0" smtClean="0"/>
              <a:t> </a:t>
            </a:r>
            <a:r>
              <a:rPr lang="en-US" sz="1200" dirty="0" smtClean="0"/>
              <a:t>Done! We have a square, now we will make a circle.</a:t>
            </a:r>
            <a:endParaRPr lang="ru-RU" sz="1200" b="0" strike="noStrike" spc="-1" dirty="0" smtClean="0">
              <a:latin typeface="Arial"/>
            </a:endParaRPr>
          </a:p>
          <a:p>
            <a:pPr marL="343080" lvl="0" indent="-34272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Calibri Light"/>
              <a:buAutoNum type="arabicPeriod" startAt="2"/>
            </a:pPr>
            <a:r>
              <a:rPr lang="en-US" sz="1200" dirty="0" smtClean="0"/>
              <a:t>Click on the image on the slide → Format tab → Crop button</a:t>
            </a:r>
            <a:br>
              <a:rPr lang="en-US" sz="1200" dirty="0" smtClean="0"/>
            </a:br>
            <a:r>
              <a:rPr lang="en-US" sz="1200" dirty="0" smtClean="0"/>
              <a:t>(not rather icon – the "crop” text under it) → Crop to fit → Oval</a:t>
            </a:r>
            <a:endParaRPr lang="ru-RU" sz="1200" dirty="0" smtClean="0"/>
          </a:p>
        </p:txBody>
      </p:sp>
      <p:sp>
        <p:nvSpPr>
          <p:cNvPr id="248" name="CustomShape 4"/>
          <p:cNvSpPr/>
          <p:nvPr/>
        </p:nvSpPr>
        <p:spPr>
          <a:xfrm>
            <a:off x="73152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latin typeface="Calibri"/>
              </a:rPr>
              <a:t>Contacts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843840" y="195516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0" name="Рисунок 11"/>
          <p:cNvPicPr/>
          <p:nvPr/>
        </p:nvPicPr>
        <p:blipFill>
          <a:blip r:embed="rId2" cstate="print"/>
          <a:stretch/>
        </p:blipFill>
        <p:spPr>
          <a:xfrm>
            <a:off x="851760" y="5171760"/>
            <a:ext cx="385200" cy="385200"/>
          </a:xfrm>
          <a:prstGeom prst="rect">
            <a:avLst/>
          </a:prstGeom>
          <a:ln>
            <a:noFill/>
          </a:ln>
        </p:spPr>
      </p:pic>
      <p:sp>
        <p:nvSpPr>
          <p:cNvPr id="251" name="CustomShape 6"/>
          <p:cNvSpPr/>
          <p:nvPr/>
        </p:nvSpPr>
        <p:spPr>
          <a:xfrm>
            <a:off x="731520" y="5052960"/>
            <a:ext cx="9506520" cy="1548360"/>
          </a:xfrm>
          <a:prstGeom prst="rect">
            <a:avLst/>
          </a:prstGeom>
          <a:noFill/>
          <a:ln w="19080">
            <a:solidFill>
              <a:srgbClr val="80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7"/>
          <p:cNvSpPr/>
          <p:nvPr/>
        </p:nvSpPr>
        <p:spPr>
          <a:xfrm>
            <a:off x="1357920" y="5167080"/>
            <a:ext cx="1876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To make photos round: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731520" y="2253960"/>
            <a:ext cx="4288320" cy="175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There are different types of slides that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have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been created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 </a:t>
            </a:r>
            <a:br>
              <a:rPr lang="en-US" sz="1400" dirty="0" smtClean="0">
                <a:latin typeface="Calibri" pitchFamily="34" charset="0"/>
                <a:cs typeface="Calibri" pitchFamily="34" charset="0"/>
              </a:rPr>
            </a:br>
            <a:r>
              <a:rPr lang="en-US" sz="1400" dirty="0" smtClean="0">
                <a:latin typeface="Calibri" pitchFamily="34" charset="0"/>
                <a:cs typeface="Calibri" pitchFamily="34" charset="0"/>
              </a:rPr>
              <a:t>You can use them to present a contact person, a speaker, an expert, an author, etc.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You can choose from the layouts without photos or with square or round photos.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In the help template, you will find an example of the "Contact" slide design with a photo.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254" name="Рисунок 5"/>
          <p:cNvPicPr/>
          <p:nvPr/>
        </p:nvPicPr>
        <p:blipFill>
          <a:blip r:embed="rId3" cstate="print"/>
          <a:stretch/>
        </p:blipFill>
        <p:spPr>
          <a:xfrm>
            <a:off x="5022360" y="1491480"/>
            <a:ext cx="4113720" cy="231372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255" name="Рисунок 4"/>
          <p:cNvPicPr/>
          <p:nvPr/>
        </p:nvPicPr>
        <p:blipFill>
          <a:blip r:embed="rId4" cstate="print"/>
          <a:stretch/>
        </p:blipFill>
        <p:spPr>
          <a:xfrm>
            <a:off x="7778520" y="2535840"/>
            <a:ext cx="4113720" cy="231372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56" name="CustomShape 9"/>
          <p:cNvSpPr/>
          <p:nvPr/>
        </p:nvSpPr>
        <p:spPr>
          <a:xfrm>
            <a:off x="5020200" y="4066200"/>
            <a:ext cx="2252880" cy="59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Please note that the fields "expert" and "author" are fillable</a:t>
            </a:r>
            <a:r>
              <a:rPr lang="en-US" sz="1400" dirty="0" smtClean="0"/>
              <a:t>. </a:t>
            </a:r>
            <a:endParaRPr lang="ru-RU" sz="1400" dirty="0"/>
          </a:p>
        </p:txBody>
      </p:sp>
      <p:sp>
        <p:nvSpPr>
          <p:cNvPr id="257" name="CustomShape 10"/>
          <p:cNvSpPr/>
          <p:nvPr/>
        </p:nvSpPr>
        <p:spPr>
          <a:xfrm rot="5400000">
            <a:off x="4328640" y="2406960"/>
            <a:ext cx="1939320" cy="4636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Line 11"/>
          <p:cNvSpPr/>
          <p:nvPr/>
        </p:nvSpPr>
        <p:spPr>
          <a:xfrm flipH="1" flipV="1">
            <a:off x="5122080" y="4032720"/>
            <a:ext cx="994680" cy="3960"/>
          </a:xfrm>
          <a:prstGeom prst="line">
            <a:avLst/>
          </a:prstGeom>
          <a:ln w="5724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12"/>
          <p:cNvSpPr/>
          <p:nvPr/>
        </p:nvSpPr>
        <p:spPr>
          <a:xfrm flipV="1">
            <a:off x="5122440" y="3609000"/>
            <a:ext cx="175320" cy="423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bg1">
                <a:lumMod val="8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731520" y="4128480"/>
            <a:ext cx="4094280" cy="785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1" name="Рисунок 38"/>
          <p:cNvPicPr/>
          <p:nvPr/>
        </p:nvPicPr>
        <p:blipFill>
          <a:blip r:embed="rId5" cstate="print"/>
          <a:stretch/>
        </p:blipFill>
        <p:spPr>
          <a:xfrm>
            <a:off x="976320" y="4304520"/>
            <a:ext cx="385200" cy="342000"/>
          </a:xfrm>
          <a:prstGeom prst="rect">
            <a:avLst/>
          </a:prstGeom>
          <a:ln>
            <a:noFill/>
          </a:ln>
        </p:spPr>
      </p:pic>
      <p:sp>
        <p:nvSpPr>
          <p:cNvPr id="262" name="CustomShape 14"/>
          <p:cNvSpPr/>
          <p:nvPr/>
        </p:nvSpPr>
        <p:spPr>
          <a:xfrm>
            <a:off x="1526400" y="4222080"/>
            <a:ext cx="2787480" cy="59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spc="-1" dirty="0" smtClean="0">
                <a:solidFill>
                  <a:srgbClr val="FFFFFF"/>
                </a:solidFill>
                <a:latin typeface="Calibri"/>
              </a:rPr>
              <a:t>The photo </a:t>
            </a:r>
            <a:r>
              <a:rPr lang="en-US" sz="1400" b="0" strike="noStrike" spc="-1" dirty="0" smtClean="0">
                <a:solidFill>
                  <a:srgbClr val="FFFFFF"/>
                </a:solidFill>
                <a:latin typeface="Calibri"/>
              </a:rPr>
              <a:t>must be big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1400" b="0" strike="noStrike" spc="-1" dirty="0" smtClean="0">
                <a:solidFill>
                  <a:srgbClr val="FFFFFF"/>
                </a:solidFill>
                <a:latin typeface="Calibri"/>
              </a:rPr>
              <a:t>i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ru-RU" sz="1400" b="0" strike="noStrike" spc="-1" dirty="0">
                <a:solidFill>
                  <a:srgbClr val="FFFFFF"/>
                </a:solidFill>
                <a:latin typeface="Calibri"/>
              </a:rPr>
              <a:t>е. </a:t>
            </a:r>
            <a:r>
              <a:rPr lang="en-US" sz="1400" b="0" strike="noStrike" spc="-1" dirty="0" smtClean="0">
                <a:solidFill>
                  <a:srgbClr val="FFFFFF"/>
                </a:solidFill>
                <a:latin typeface="Calibri"/>
              </a:rPr>
              <a:t>face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alibri"/>
              </a:rPr>
              <a:t>+ </a:t>
            </a:r>
            <a:r>
              <a:rPr lang="en-US" sz="1400" b="0" strike="noStrike" spc="-1" dirty="0" smtClean="0">
                <a:solidFill>
                  <a:srgbClr val="FFFFFF"/>
                </a:solidFill>
                <a:latin typeface="Calibri"/>
              </a:rPr>
              <a:t>neck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alibri"/>
              </a:rPr>
              <a:t>+ </a:t>
            </a:r>
            <a:r>
              <a:rPr lang="en-US" sz="1400" b="0" strike="noStrike" spc="-1" dirty="0" smtClean="0">
                <a:solidFill>
                  <a:srgbClr val="FFFFFF"/>
                </a:solidFill>
                <a:latin typeface="Calibri"/>
              </a:rPr>
              <a:t>shoulders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alibri"/>
              </a:rPr>
              <a:t>). 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CHARTS AND TABLES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78363" y="781628"/>
            <a:ext cx="813637" cy="365125"/>
          </a:xfrm>
          <a:prstGeom prst="rect">
            <a:avLst/>
          </a:prstGeom>
        </p:spPr>
        <p:txBody>
          <a:bodyPr/>
          <a:lstStyle/>
          <a:p>
            <a:fld id="{3FB01171-4708-4AD9-BE15-8E46DD0D33DE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09370" y="1136197"/>
            <a:ext cx="89190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09370" y="1136197"/>
            <a:ext cx="89190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13313" y="2616653"/>
            <a:ext cx="89190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74714163"/>
              </p:ext>
            </p:extLst>
          </p:nvPr>
        </p:nvGraphicFramePr>
        <p:xfrm>
          <a:off x="478972" y="1531255"/>
          <a:ext cx="3650343" cy="452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611954" y="1720626"/>
            <a:ext cx="49384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smtClean="0"/>
              <a:t>Chart and table format </a:t>
            </a:r>
            <a:endParaRPr lang="ru-RU" sz="40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91274" y="3003497"/>
            <a:ext cx="6977271" cy="1233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Use </a:t>
            </a:r>
            <a:r>
              <a:rPr lang="en-US" sz="1600" dirty="0" smtClean="0"/>
              <a:t>the recommended colors when making charts. </a:t>
            </a:r>
            <a:endParaRPr lang="ru-RU" sz="1600" dirty="0" smtClean="0">
              <a:cs typeface="Arial" panose="020B0604020202020204" pitchFamily="34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The </a:t>
            </a:r>
            <a:r>
              <a:rPr lang="en-US" sz="1600" dirty="0" smtClean="0"/>
              <a:t>location of the arcs in a pie chart should go from the largest value to the smallest. </a:t>
            </a:r>
            <a:endParaRPr lang="ru-RU" sz="1600" dirty="0" smtClean="0">
              <a:cs typeface="Arial" panose="020B0604020202020204" pitchFamily="34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Do </a:t>
            </a:r>
            <a:r>
              <a:rPr lang="en-US" sz="1600" dirty="0" smtClean="0"/>
              <a:t>not use 3-D charts.</a:t>
            </a:r>
            <a:endParaRPr lang="ru-RU" sz="1600" dirty="0" smtClean="0">
              <a:cs typeface="Arial" panose="020B0604020202020204" pitchFamily="34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Use </a:t>
            </a:r>
            <a:r>
              <a:rPr lang="en-US" sz="1600" b="1" dirty="0" smtClean="0"/>
              <a:t>Calibri 20–40 pt (bold) font</a:t>
            </a:r>
            <a:r>
              <a:rPr lang="en-US" sz="1600" dirty="0" smtClean="0"/>
              <a:t>, center alignment for the chart/table title, and  Calibri 12–18 pt for captions. </a:t>
            </a:r>
            <a:endParaRPr lang="ru-RU" sz="1600" dirty="0" smtClean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Title and captions should always contrast with the background. </a:t>
            </a:r>
            <a:endParaRPr lang="ru-RU" sz="1600" dirty="0" smtClean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 chart/table title must not duplicate the slide title.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It </a:t>
            </a:r>
            <a:r>
              <a:rPr lang="en-US" sz="1600" dirty="0" smtClean="0"/>
              <a:t>is advisable to add textual explanations to charts and tables. Place them on the right or below a chart/table.</a:t>
            </a:r>
            <a:r>
              <a:rPr lang="ru-RU" sz="1600" dirty="0" smtClean="0">
                <a:cs typeface="Arial" panose="020B0604020202020204" pitchFamily="34" charset="0"/>
              </a:rPr>
              <a:t/>
            </a:r>
            <a:br>
              <a:rPr lang="ru-RU" sz="1600" dirty="0" smtClean="0">
                <a:cs typeface="Arial" panose="020B0604020202020204" pitchFamily="34" charset="0"/>
              </a:rPr>
            </a:b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Examples of charts design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E4F3031E-69A6-46DA-848E-86B529E94121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17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4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5"/>
          <p:cNvSpPr/>
          <p:nvPr/>
        </p:nvSpPr>
        <p:spPr>
          <a:xfrm>
            <a:off x="3113280" y="261648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6"/>
          <p:cNvSpPr/>
          <p:nvPr/>
        </p:nvSpPr>
        <p:spPr>
          <a:xfrm>
            <a:off x="681480" y="1732320"/>
            <a:ext cx="3622680" cy="6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Chart name</a:t>
            </a:r>
            <a:endParaRPr lang="ru-RU" sz="2400" b="0" strike="noStrike" spc="-1" dirty="0">
              <a:latin typeface="Arial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9824990"/>
              </p:ext>
            </p:extLst>
          </p:nvPr>
        </p:nvGraphicFramePr>
        <p:xfrm>
          <a:off x="616858" y="2228457"/>
          <a:ext cx="3751942" cy="386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7666059"/>
              </p:ext>
            </p:extLst>
          </p:nvPr>
        </p:nvGraphicFramePr>
        <p:xfrm>
          <a:off x="5375920" y="1628800"/>
          <a:ext cx="5364611" cy="439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2779200"/>
            <a:ext cx="12191760" cy="407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TextShape 2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Examples of tables design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TextShape 3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1FFABB8B-5891-4501-B370-BF051D671C13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18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5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84" name="Table 6"/>
          <p:cNvGraphicFramePr/>
          <p:nvPr/>
        </p:nvGraphicFramePr>
        <p:xfrm>
          <a:off x="862200" y="2102400"/>
          <a:ext cx="3834360" cy="2238480"/>
        </p:xfrm>
        <a:graphic>
          <a:graphicData uri="http://schemas.openxmlformats.org/drawingml/2006/table">
            <a:tbl>
              <a:tblPr/>
              <a:tblGrid>
                <a:gridCol w="12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80BF44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6480">
                      <a:solidFill>
                        <a:srgbClr val="80BF44"/>
                      </a:solidFill>
                    </a:lnB>
                    <a:solidFill>
                      <a:srgbClr val="80BF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6480">
                      <a:solidFill>
                        <a:srgbClr val="80BF44"/>
                      </a:solidFill>
                    </a:lnB>
                    <a:solidFill>
                      <a:srgbClr val="80BF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FFFFFF"/>
                      </a:solidFill>
                    </a:lnL>
                    <a:lnR w="6480">
                      <a:solidFill>
                        <a:srgbClr val="80BF44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6480">
                      <a:solidFill>
                        <a:srgbClr val="80BF44"/>
                      </a:solidFill>
                    </a:lnB>
                    <a:solidFill>
                      <a:srgbClr val="80B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E6F2DA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2880">
                      <a:solidFill>
                        <a:srgbClr val="E6F2DA"/>
                      </a:solidFill>
                    </a:lnB>
                    <a:solidFill>
                      <a:srgbClr val="CCE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E6F2DA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E6F2DA"/>
                      </a:solidFill>
                    </a:lnR>
                    <a:lnT w="2880">
                      <a:solidFill>
                        <a:srgbClr val="E6F2DA"/>
                      </a:solidFill>
                    </a:lnT>
                    <a:lnB w="2880">
                      <a:solidFill>
                        <a:srgbClr val="E6F2DA"/>
                      </a:solidFill>
                    </a:lnB>
                    <a:solidFill>
                      <a:srgbClr val="CCE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E6F2DA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E6F2DA"/>
                      </a:solidFill>
                    </a:lnR>
                    <a:lnT w="2880">
                      <a:solidFill>
                        <a:srgbClr val="E6F2DA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CCE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E6F2DA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5" name="CustomShape 7"/>
          <p:cNvSpPr/>
          <p:nvPr/>
        </p:nvSpPr>
        <p:spPr>
          <a:xfrm>
            <a:off x="862200" y="1521000"/>
            <a:ext cx="3834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Variant 1</a:t>
            </a:r>
            <a:endParaRPr lang="ru-RU" sz="2400" b="0" strike="noStrike" spc="-1" dirty="0">
              <a:latin typeface="Arial"/>
            </a:endParaRPr>
          </a:p>
        </p:txBody>
      </p:sp>
      <p:graphicFrame>
        <p:nvGraphicFramePr>
          <p:cNvPr id="286" name="Table 8"/>
          <p:cNvGraphicFramePr/>
          <p:nvPr/>
        </p:nvGraphicFramePr>
        <p:xfrm>
          <a:off x="5559120" y="2102400"/>
          <a:ext cx="3834360" cy="2238480"/>
        </p:xfrm>
        <a:graphic>
          <a:graphicData uri="http://schemas.openxmlformats.org/drawingml/2006/table">
            <a:tbl>
              <a:tblPr/>
              <a:tblGrid>
                <a:gridCol w="12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noFill/>
                    </a:lnL>
                    <a:lnR w="12240">
                      <a:solidFill>
                        <a:srgbClr val="A6A6A6"/>
                      </a:solidFill>
                    </a:lnR>
                    <a:lnT w="2880">
                      <a:noFill/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  <a:r>
                        <a:rPr lang="en-US" sz="1400" b="1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12240">
                      <a:solidFill>
                        <a:srgbClr val="A6A6A6"/>
                      </a:solidFill>
                    </a:lnR>
                    <a:lnT w="2880">
                      <a:noFill/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2880">
                      <a:noFill/>
                    </a:lnR>
                    <a:lnT w="2880">
                      <a:noFill/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noFill/>
                    </a:lnL>
                    <a:lnR w="12240">
                      <a:solidFill>
                        <a:srgbClr val="A6A6A6"/>
                      </a:solidFill>
                    </a:lnR>
                    <a:lnT w="12240">
                      <a:solidFill>
                        <a:srgbClr val="A6A6A6"/>
                      </a:solidFill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12240">
                      <a:solidFill>
                        <a:srgbClr val="A6A6A6"/>
                      </a:solidFill>
                    </a:lnR>
                    <a:lnT w="12240">
                      <a:solidFill>
                        <a:srgbClr val="A6A6A6"/>
                      </a:solidFill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2880">
                      <a:noFill/>
                    </a:lnR>
                    <a:lnT w="12240">
                      <a:solidFill>
                        <a:srgbClr val="A6A6A6"/>
                      </a:solidFill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noFill/>
                    </a:lnL>
                    <a:lnR w="12240">
                      <a:solidFill>
                        <a:srgbClr val="A6A6A6"/>
                      </a:solidFill>
                    </a:lnR>
                    <a:lnT w="12240">
                      <a:solidFill>
                        <a:srgbClr val="A6A6A6"/>
                      </a:solidFill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12240">
                      <a:solidFill>
                        <a:srgbClr val="A6A6A6"/>
                      </a:solidFill>
                    </a:lnR>
                    <a:lnT w="12240">
                      <a:solidFill>
                        <a:srgbClr val="A6A6A6"/>
                      </a:solidFill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2880">
                      <a:noFill/>
                    </a:lnR>
                    <a:lnT w="12240">
                      <a:solidFill>
                        <a:srgbClr val="A6A6A6"/>
                      </a:solidFill>
                    </a:lnT>
                    <a:lnB w="12240">
                      <a:solidFill>
                        <a:srgbClr val="A6A6A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  <a:r>
                        <a:rPr lang="en-US" sz="1400" b="0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noFill/>
                    </a:lnL>
                    <a:lnR w="12240">
                      <a:solidFill>
                        <a:srgbClr val="A6A6A6"/>
                      </a:solidFill>
                    </a:lnR>
                    <a:lnT w="12240">
                      <a:solidFill>
                        <a:srgbClr val="A6A6A6"/>
                      </a:solidFill>
                    </a:lnT>
                    <a:lnB w="288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12240">
                      <a:solidFill>
                        <a:srgbClr val="A6A6A6"/>
                      </a:solidFill>
                    </a:lnR>
                    <a:lnT w="12240">
                      <a:solidFill>
                        <a:srgbClr val="A6A6A6"/>
                      </a:solidFill>
                    </a:lnT>
                    <a:lnB w="288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6A6A6"/>
                      </a:solidFill>
                    </a:lnL>
                    <a:lnR w="2880">
                      <a:noFill/>
                    </a:lnR>
                    <a:lnT w="12240">
                      <a:solidFill>
                        <a:srgbClr val="A6A6A6"/>
                      </a:solidFill>
                    </a:lnT>
                    <a:lnB w="288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" name="CustomShape 9"/>
          <p:cNvSpPr/>
          <p:nvPr/>
        </p:nvSpPr>
        <p:spPr>
          <a:xfrm>
            <a:off x="5559120" y="1521000"/>
            <a:ext cx="3834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Variant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</a:rPr>
              <a:t>2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TextShape 2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FFFFFF"/>
                </a:solidFill>
                <a:latin typeface="Calibri"/>
              </a:rPr>
              <a:t>Examples of tables design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8DD5203-8BEB-4715-9570-F46C9BF65A99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19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5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6"/>
          <p:cNvSpPr/>
          <p:nvPr/>
        </p:nvSpPr>
        <p:spPr>
          <a:xfrm>
            <a:off x="3113280" y="261648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94" name="Table 7"/>
          <p:cNvGraphicFramePr/>
          <p:nvPr/>
        </p:nvGraphicFramePr>
        <p:xfrm>
          <a:off x="862200" y="2102400"/>
          <a:ext cx="3834360" cy="2238480"/>
        </p:xfrm>
        <a:graphic>
          <a:graphicData uri="http://schemas.openxmlformats.org/drawingml/2006/table">
            <a:tbl>
              <a:tblPr/>
              <a:tblGrid>
                <a:gridCol w="12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80BF44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6480">
                      <a:solidFill>
                        <a:srgbClr val="80BF44"/>
                      </a:solidFill>
                    </a:lnB>
                    <a:solidFill>
                      <a:srgbClr val="80BF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FFFFFF"/>
                      </a:solidFill>
                    </a:lnL>
                    <a:lnR w="2880">
                      <a:solidFill>
                        <a:srgbClr val="FFFFFF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6480">
                      <a:solidFill>
                        <a:srgbClr val="80BF44"/>
                      </a:solidFill>
                    </a:lnB>
                    <a:solidFill>
                      <a:srgbClr val="80BF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FFFFFF"/>
                      </a:solidFill>
                    </a:lnL>
                    <a:lnR w="6480">
                      <a:solidFill>
                        <a:srgbClr val="80BF44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6480">
                      <a:solidFill>
                        <a:srgbClr val="80BF44"/>
                      </a:solidFill>
                    </a:lnB>
                    <a:solidFill>
                      <a:srgbClr val="80B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E6F2DA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2880">
                      <a:solidFill>
                        <a:srgbClr val="E6F2DA"/>
                      </a:solidFill>
                    </a:lnB>
                    <a:solidFill>
                      <a:srgbClr val="191F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E6F2DA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080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6480">
                      <a:solidFill>
                        <a:srgbClr val="80BF44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080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Range</a:t>
                      </a:r>
                      <a:r>
                        <a:rPr lang="en-US" sz="1400" b="0" strike="noStrike" spc="-1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E6F2DA"/>
                      </a:solidFill>
                    </a:lnR>
                    <a:lnT w="2880">
                      <a:solidFill>
                        <a:srgbClr val="E6F2DA"/>
                      </a:solidFill>
                    </a:lnT>
                    <a:lnB w="2880">
                      <a:solidFill>
                        <a:srgbClr val="E6F2DA"/>
                      </a:solidFill>
                    </a:lnB>
                    <a:solidFill>
                      <a:srgbClr val="191F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E6F2DA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0E17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0E17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E6F2DA"/>
                      </a:solidFill>
                    </a:lnR>
                    <a:lnT w="2880">
                      <a:solidFill>
                        <a:srgbClr val="E6F2DA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191F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61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E6F2DA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080D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2880">
                      <a:solidFill>
                        <a:srgbClr val="A6A6A6"/>
                      </a:solidFill>
                    </a:lnL>
                    <a:lnR w="2880">
                      <a:solidFill>
                        <a:srgbClr val="A6A6A6"/>
                      </a:solidFill>
                    </a:lnR>
                    <a:lnT w="2880">
                      <a:solidFill>
                        <a:srgbClr val="A6A6A6"/>
                      </a:solidFill>
                    </a:lnT>
                    <a:lnB w="2880">
                      <a:solidFill>
                        <a:srgbClr val="A6A6A6"/>
                      </a:solidFill>
                    </a:lnB>
                    <a:solidFill>
                      <a:srgbClr val="080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5" name="CustomShape 8"/>
          <p:cNvSpPr/>
          <p:nvPr/>
        </p:nvSpPr>
        <p:spPr>
          <a:xfrm>
            <a:off x="862200" y="1525680"/>
            <a:ext cx="1807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Variant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2400" b="1" strike="noStrike" spc="-1" dirty="0">
                <a:solidFill>
                  <a:srgbClr val="FFFFFF"/>
                </a:solidFill>
                <a:latin typeface="Calibri"/>
              </a:rPr>
              <a:t>1</a:t>
            </a:r>
            <a:endParaRPr lang="ru-RU" sz="2400" b="0" strike="noStrike" spc="-1" dirty="0">
              <a:latin typeface="Arial"/>
            </a:endParaRPr>
          </a:p>
        </p:txBody>
      </p:sp>
      <p:graphicFrame>
        <p:nvGraphicFramePr>
          <p:cNvPr id="296" name="Table 9"/>
          <p:cNvGraphicFramePr/>
          <p:nvPr/>
        </p:nvGraphicFramePr>
        <p:xfrm>
          <a:off x="5529600" y="2102400"/>
          <a:ext cx="3834360" cy="2238480"/>
        </p:xfrm>
        <a:graphic>
          <a:graphicData uri="http://schemas.openxmlformats.org/drawingml/2006/table">
            <a:tbl>
              <a:tblPr/>
              <a:tblGrid>
                <a:gridCol w="12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noFill/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Category </a:t>
                      </a: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Range</a:t>
                      </a:r>
                      <a:r>
                        <a:rPr lang="en-US" sz="1400" b="0" strike="noStrike" spc="-1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Range</a:t>
                      </a:r>
                      <a:r>
                        <a:rPr lang="en-US" sz="1400" b="0" strike="noStrike" spc="-1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solidFill>
                        <a:srgbClr val="BFBFB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Range </a:t>
                      </a: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61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solidFill>
                        <a:srgbClr val="BFBFBF"/>
                      </a:solidFill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BFBFBF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BFBFBF"/>
                      </a:solidFill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" name="CustomShape 10"/>
          <p:cNvSpPr/>
          <p:nvPr/>
        </p:nvSpPr>
        <p:spPr>
          <a:xfrm>
            <a:off x="5457240" y="1525680"/>
            <a:ext cx="18590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Variant 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Calibri"/>
              </a:rPr>
              <a:t>2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6670800" y="4762440"/>
            <a:ext cx="5022000" cy="1478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2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TOOLKIT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3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3D101A6F-336A-47A4-8D25-5199A3D096AE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2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1589040" y="3813480"/>
            <a:ext cx="443736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Templates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</a:rPr>
              <a:t>PowerPoint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dirty="0"/>
              <a:t/>
            </a:r>
            <a:br>
              <a:rPr dirty="0"/>
            </a:br>
            <a:r>
              <a:rPr lang="ru-RU" sz="3200" b="1" strike="noStrike" spc="-1" dirty="0">
                <a:solidFill>
                  <a:srgbClr val="80BF44"/>
                </a:solidFill>
                <a:latin typeface="Calibri"/>
              </a:rPr>
              <a:t>16:9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in dark and light backgrounds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546200" y="1633680"/>
            <a:ext cx="285948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Guidelines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for planning PowerPoint presentation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7367400" y="4887720"/>
            <a:ext cx="408312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1400" spc="-1" dirty="0" smtClean="0">
                <a:solidFill>
                  <a:srgbClr val="FFFFFF"/>
                </a:solidFill>
                <a:latin typeface="Calibri"/>
              </a:rPr>
              <a:t>The files are  saved in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alibri"/>
              </a:rPr>
              <a:t>  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 err="1">
                <a:solidFill>
                  <a:srgbClr val="FFFFFF"/>
                </a:solidFill>
                <a:latin typeface="Calibri"/>
              </a:rPr>
              <a:t>pptx</a:t>
            </a:r>
            <a:r>
              <a:rPr lang="ru-RU" sz="2400" b="1" strike="noStrike" spc="-1" dirty="0">
                <a:solidFill>
                  <a:srgbClr val="FFFFFF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FFFFFF"/>
                </a:solidFill>
                <a:latin typeface="Calibri"/>
              </a:rPr>
              <a:t>Power</a:t>
            </a:r>
            <a:r>
              <a:rPr lang="ru-RU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FFFFFF"/>
                </a:solidFill>
                <a:latin typeface="Calibri"/>
              </a:rPr>
              <a:t>Point</a:t>
            </a:r>
            <a:r>
              <a:rPr lang="ru-RU" sz="2400" b="1" strike="noStrike" spc="-1" dirty="0">
                <a:solidFill>
                  <a:srgbClr val="FFFFFF"/>
                </a:solidFill>
                <a:latin typeface="Calibri"/>
              </a:rPr>
              <a:t>)</a:t>
            </a:r>
            <a:r>
              <a:rPr lang="ru-RU" sz="1400" b="0" strike="noStrike" spc="-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1400" b="0" strike="noStrike" spc="-1" dirty="0" smtClean="0">
                <a:solidFill>
                  <a:srgbClr val="FFFFFF"/>
                </a:solidFill>
                <a:latin typeface="Calibri"/>
              </a:rPr>
              <a:t>which allows you to make  all  necessary adjustments and corrections to the presentation and save different versions of the file.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93" name="CustomShape 7"/>
          <p:cNvSpPr/>
          <p:nvPr/>
        </p:nvSpPr>
        <p:spPr>
          <a:xfrm>
            <a:off x="601560" y="1313640"/>
            <a:ext cx="1298880" cy="10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4799"/>
              </a:spcAft>
            </a:pPr>
            <a:r>
              <a:rPr lang="ru-RU" sz="7200" b="1" strike="noStrike" spc="-1">
                <a:solidFill>
                  <a:srgbClr val="0076FB"/>
                </a:solidFill>
                <a:latin typeface="Arial"/>
              </a:rPr>
              <a:t>1.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94" name="CustomShape 8"/>
          <p:cNvSpPr/>
          <p:nvPr/>
        </p:nvSpPr>
        <p:spPr>
          <a:xfrm>
            <a:off x="601560" y="3688920"/>
            <a:ext cx="1298880" cy="10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4799"/>
              </a:spcAft>
            </a:pPr>
            <a:r>
              <a:rPr lang="ru-RU" sz="7200" b="1" strike="noStrike" spc="-1">
                <a:solidFill>
                  <a:srgbClr val="004EA4"/>
                </a:solidFill>
                <a:latin typeface="Arial"/>
              </a:rPr>
              <a:t>2.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95" name="CustomShape 9"/>
          <p:cNvSpPr/>
          <p:nvPr/>
        </p:nvSpPr>
        <p:spPr>
          <a:xfrm>
            <a:off x="7367400" y="1467360"/>
            <a:ext cx="408312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A support template </a:t>
            </a:r>
            <a:r>
              <a:rPr lang="en-US" sz="1400" spc="-1" dirty="0">
                <a:solidFill>
                  <a:srgbClr val="000000"/>
                </a:solidFill>
                <a:latin typeface="Calibri"/>
              </a:rPr>
              <a:t>that contains slide 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“design elements” </a:t>
            </a:r>
            <a:r>
              <a:rPr lang="en-US" sz="1400" spc="-1" dirty="0">
                <a:solidFill>
                  <a:srgbClr val="000000"/>
                </a:solidFill>
                <a:latin typeface="Calibri"/>
              </a:rPr>
              <a:t>and 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some slide layouts that </a:t>
            </a:r>
            <a:r>
              <a:rPr lang="en-US" sz="1400" spc="-1" dirty="0">
                <a:solidFill>
                  <a:srgbClr val="000000"/>
                </a:solidFill>
                <a:latin typeface="Calibri"/>
              </a:rPr>
              <a:t>you can copy into your new presentation, thereby speeding up 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preparation. SUPPORT TEMPLATE is </a:t>
            </a:r>
            <a:r>
              <a:rPr lang="en-US" sz="1400" spc="-1" dirty="0">
                <a:solidFill>
                  <a:srgbClr val="000000"/>
                </a:solidFill>
                <a:latin typeface="Calibri"/>
              </a:rPr>
              <a:t>not the file in which the presentation is created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.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96" name="CustomShape 10"/>
          <p:cNvSpPr/>
          <p:nvPr/>
        </p:nvSpPr>
        <p:spPr>
          <a:xfrm>
            <a:off x="6379920" y="1313640"/>
            <a:ext cx="1298880" cy="10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4799"/>
              </a:spcAft>
            </a:pPr>
            <a:r>
              <a:rPr lang="ru-RU" sz="7200" b="1" strike="noStrike" spc="-1">
                <a:solidFill>
                  <a:srgbClr val="0076FB"/>
                </a:solidFill>
                <a:latin typeface="Arial"/>
              </a:rPr>
              <a:t>3.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97" name="CustomShape 11"/>
          <p:cNvSpPr/>
          <p:nvPr/>
        </p:nvSpPr>
        <p:spPr>
          <a:xfrm>
            <a:off x="4121640" y="4762440"/>
            <a:ext cx="2417400" cy="12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b="1" strike="noStrike" spc="-1" dirty="0" smtClean="0">
                <a:solidFill>
                  <a:srgbClr val="000000"/>
                </a:solidFill>
                <a:latin typeface="Calibri"/>
              </a:rPr>
              <a:t>The first 4 slides contain general facts about the university.</a:t>
            </a:r>
          </a:p>
          <a:p>
            <a:pPr>
              <a:lnSpc>
                <a:spcPct val="80000"/>
              </a:lnSpc>
            </a:pPr>
            <a:r>
              <a:rPr lang="en-US" sz="1600" b="1" strike="noStrike" spc="-1" dirty="0" smtClean="0">
                <a:solidFill>
                  <a:srgbClr val="000000"/>
                </a:solidFill>
                <a:latin typeface="Calibri"/>
              </a:rPr>
              <a:t>Delete the slides, 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600" b="1" strike="noStrike" spc="-1" dirty="0" smtClean="0">
                <a:solidFill>
                  <a:srgbClr val="000000"/>
                </a:solidFill>
                <a:latin typeface="Calibri"/>
              </a:rPr>
              <a:t>f you don’t need them.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98" name="Рисунок 2"/>
          <p:cNvPicPr/>
          <p:nvPr/>
        </p:nvPicPr>
        <p:blipFill>
          <a:blip r:embed="rId2" cstate="print"/>
          <a:stretch/>
        </p:blipFill>
        <p:spPr>
          <a:xfrm>
            <a:off x="1621440" y="2387520"/>
            <a:ext cx="2165040" cy="1217520"/>
          </a:xfrm>
          <a:prstGeom prst="rect">
            <a:avLst/>
          </a:prstGeom>
          <a:ln>
            <a:noFill/>
          </a:ln>
          <a:effectLst>
            <a:outerShdw blurRad="127000" dist="38160" dir="5400000" algn="t" rotWithShape="0">
              <a:schemeClr val="tx1">
                <a:alpha val="70000"/>
              </a:schemeClr>
            </a:outerShdw>
          </a:effectLst>
        </p:spPr>
      </p:pic>
      <p:pic>
        <p:nvPicPr>
          <p:cNvPr id="99" name="Рисунок 5"/>
          <p:cNvPicPr/>
          <p:nvPr/>
        </p:nvPicPr>
        <p:blipFill>
          <a:blip r:embed="rId3" cstate="print"/>
          <a:stretch/>
        </p:blipFill>
        <p:spPr>
          <a:xfrm>
            <a:off x="7475400" y="3204360"/>
            <a:ext cx="2165040" cy="1217520"/>
          </a:xfrm>
          <a:prstGeom prst="rect">
            <a:avLst/>
          </a:prstGeom>
          <a:ln>
            <a:noFill/>
          </a:ln>
          <a:effectLst>
            <a:outerShdw blurRad="127000" dist="38160" dir="5400000" algn="t" rotWithShape="0">
              <a:srgbClr val="000000">
                <a:alpha val="70000"/>
              </a:srgbClr>
            </a:outerShdw>
          </a:effectLst>
        </p:spPr>
      </p:pic>
      <p:pic>
        <p:nvPicPr>
          <p:cNvPr id="100" name="Рисунок 15"/>
          <p:cNvPicPr/>
          <p:nvPr/>
        </p:nvPicPr>
        <p:blipFill>
          <a:blip r:embed="rId4" cstate="print"/>
          <a:stretch/>
        </p:blipFill>
        <p:spPr>
          <a:xfrm>
            <a:off x="6915960" y="4974120"/>
            <a:ext cx="385200" cy="34200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7"/>
          <p:cNvPicPr/>
          <p:nvPr/>
        </p:nvPicPr>
        <p:blipFill>
          <a:blip r:embed="rId5" cstate="print"/>
          <a:stretch/>
        </p:blipFill>
        <p:spPr>
          <a:xfrm>
            <a:off x="1642680" y="4787280"/>
            <a:ext cx="2165040" cy="121752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200" b="1" dirty="0" smtClean="0"/>
              <a:t>TRANSITIONS AND ANIMATION</a:t>
            </a:r>
            <a:endParaRPr lang="ru-RU" sz="3200" dirty="0"/>
          </a:p>
        </p:txBody>
      </p:sp>
      <p:sp>
        <p:nvSpPr>
          <p:cNvPr id="299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656E3D4-DA9F-4FBF-83BA-58EF1305D033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20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4"/>
          <p:cNvSpPr/>
          <p:nvPr/>
        </p:nvSpPr>
        <p:spPr>
          <a:xfrm>
            <a:off x="2409480" y="1136160"/>
            <a:ext cx="89186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"/>
          <p:cNvSpPr/>
          <p:nvPr/>
        </p:nvSpPr>
        <p:spPr>
          <a:xfrm>
            <a:off x="695400" y="1268760"/>
            <a:ext cx="5862960" cy="13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animation is a very important part of a presentation delivered live or online as a slide show.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800" b="1" strike="noStrike" spc="-1" dirty="0" smtClean="0">
                <a:solidFill>
                  <a:srgbClr val="80BF44"/>
                </a:solidFill>
                <a:latin typeface="Calibri"/>
              </a:rPr>
              <a:t>Transition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is the effect we see when flipping through slides. There are many of them (see PowerPoint → top menu → "Transitions"). You can set the speed, add sound, and customize transition effects. 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 dirty="0" smtClean="0">
              <a:latin typeface="Arial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Complex transitions should be generally avoided. It is recommended to use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"shift", "opening", and "flow"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 Other transitions are also possible but they should correspond to the topic of a presentation – origami dove transitions do not suit a science/business presentation.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7122600" y="1260000"/>
            <a:ext cx="4417920" cy="13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800" b="1" strike="noStrike" spc="-1" dirty="0" smtClean="0">
                <a:solidFill>
                  <a:srgbClr val="80BF44"/>
                </a:solidFill>
                <a:latin typeface="Calibri"/>
              </a:rPr>
              <a:t>ANIMATION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is the appearance, disappearance, change, and movement of objects. Animation helps to change size and color</a:t>
            </a:r>
            <a:r>
              <a:rPr lang="en-US" sz="1400" dirty="0" smtClean="0"/>
              <a:t>. </a:t>
            </a:r>
            <a:endParaRPr lang="ru-RU" sz="1400" dirty="0" smtClean="0"/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It is important to remember that this is not a cartoon but, rather, a tool for conveying information. Animation may and should be used.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" name="CustomShape 7"/>
          <p:cNvSpPr/>
          <p:nvPr/>
        </p:nvSpPr>
        <p:spPr>
          <a:xfrm>
            <a:off x="2535480" y="4062600"/>
            <a:ext cx="4273920" cy="12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Calibri Light"/>
              <a:buAutoNum type="arabicPeriod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Select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slide you want to add a transition to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→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In the Transitions tab, select a transition effect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→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Select a transition to see how it will look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 smtClean="0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Calibri Light"/>
              <a:buAutoNum type="arabicPeriod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Click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Effect Options button to select the direction and type of a transition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→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Click the Preview button to see how the transition looks like.</a:t>
            </a:r>
            <a:endParaRPr lang="ru-RU" sz="1400" b="0" strike="noStrike" spc="-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5" name="Рисунок 16"/>
          <p:cNvPicPr/>
          <p:nvPr/>
        </p:nvPicPr>
        <p:blipFill>
          <a:blip r:embed="rId2" cstate="print"/>
          <a:stretch/>
        </p:blipFill>
        <p:spPr>
          <a:xfrm>
            <a:off x="851760" y="4067280"/>
            <a:ext cx="385200" cy="385200"/>
          </a:xfrm>
          <a:prstGeom prst="rect">
            <a:avLst/>
          </a:prstGeom>
          <a:ln>
            <a:noFill/>
          </a:ln>
        </p:spPr>
      </p:pic>
      <p:sp>
        <p:nvSpPr>
          <p:cNvPr id="306" name="CustomShape 8"/>
          <p:cNvSpPr/>
          <p:nvPr/>
        </p:nvSpPr>
        <p:spPr>
          <a:xfrm>
            <a:off x="731520" y="3948120"/>
            <a:ext cx="6077520" cy="2334600"/>
          </a:xfrm>
          <a:prstGeom prst="rect">
            <a:avLst/>
          </a:prstGeom>
          <a:noFill/>
          <a:ln w="19080">
            <a:solidFill>
              <a:srgbClr val="80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9"/>
          <p:cNvSpPr/>
          <p:nvPr/>
        </p:nvSpPr>
        <p:spPr>
          <a:xfrm>
            <a:off x="1271464" y="4077072"/>
            <a:ext cx="1599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To add a transition: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" name="CustomShape 10"/>
          <p:cNvSpPr/>
          <p:nvPr/>
        </p:nvSpPr>
        <p:spPr>
          <a:xfrm>
            <a:off x="1360800" y="5886360"/>
            <a:ext cx="4873320" cy="2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dirty="0" smtClean="0"/>
              <a:t>To remove a transition, select Transitions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→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None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09" name="CustomShape 11"/>
          <p:cNvSpPr/>
          <p:nvPr/>
        </p:nvSpPr>
        <p:spPr>
          <a:xfrm>
            <a:off x="7749000" y="3831840"/>
            <a:ext cx="3891960" cy="12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lvl="0" indent="-34272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Calibri Light"/>
              <a:buAutoNum type="arabicPeriod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Select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text or object where you want to add animation. </a:t>
            </a:r>
            <a:endParaRPr lang="ru-RU" sz="1400" b="0" strike="noStrike" spc="-1" dirty="0">
              <a:latin typeface="Calibri" pitchFamily="34" charset="0"/>
              <a:cs typeface="Calibri" pitchFamily="34" charset="0"/>
            </a:endParaRPr>
          </a:p>
          <a:p>
            <a:pPr marL="343080" lvl="0" indent="-34272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Calibri Light"/>
              <a:buAutoNum type="arabicPeriod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Open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Animation tab and select an animation effect. → Click the Effect Options button and select the desired option.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Calibri Light"/>
              <a:buAutoNum type="arabicPeriod"/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310" name="Рисунок 25"/>
          <p:cNvPicPr/>
          <p:nvPr/>
        </p:nvPicPr>
        <p:blipFill>
          <a:blip r:embed="rId2" cstate="print"/>
          <a:stretch/>
        </p:blipFill>
        <p:spPr>
          <a:xfrm>
            <a:off x="7243200" y="2899800"/>
            <a:ext cx="385200" cy="385200"/>
          </a:xfrm>
          <a:prstGeom prst="rect">
            <a:avLst/>
          </a:prstGeom>
          <a:ln>
            <a:noFill/>
          </a:ln>
        </p:spPr>
      </p:pic>
      <p:sp>
        <p:nvSpPr>
          <p:cNvPr id="311" name="CustomShape 12"/>
          <p:cNvSpPr/>
          <p:nvPr/>
        </p:nvSpPr>
        <p:spPr>
          <a:xfrm>
            <a:off x="7122600" y="2781000"/>
            <a:ext cx="4611600" cy="3501720"/>
          </a:xfrm>
          <a:prstGeom prst="rect">
            <a:avLst/>
          </a:prstGeom>
          <a:noFill/>
          <a:ln w="19080">
            <a:solidFill>
              <a:srgbClr val="80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13"/>
          <p:cNvSpPr/>
          <p:nvPr/>
        </p:nvSpPr>
        <p:spPr>
          <a:xfrm>
            <a:off x="7749000" y="2895120"/>
            <a:ext cx="38919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r>
              <a:rPr lang="en-US" b="1" dirty="0" smtClean="0"/>
              <a:t>To add animation effects to a text, images, shapes, or other objects in your presentation: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200" b="1" dirty="0" smtClean="0"/>
              <a:t>RULES FOR WORKING WITH ICONS</a:t>
            </a:r>
            <a:endParaRPr lang="ru-RU" sz="3200" dirty="0"/>
          </a:p>
        </p:txBody>
      </p:sp>
      <p:sp>
        <p:nvSpPr>
          <p:cNvPr id="314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4E2A501-A2D8-4405-971B-A1774755DC0C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21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731520" y="1495800"/>
            <a:ext cx="2496240" cy="139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You can use a set of branded icons in your presentation</a:t>
            </a:r>
            <a:r>
              <a:rPr lang="en-US" sz="1400" dirty="0" smtClean="0"/>
              <a:t>. </a:t>
            </a:r>
            <a:endParaRPr lang="ru-RU" sz="1400" dirty="0" smtClean="0"/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You can find them in the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Help Template.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These icons are presented in three colors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white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black and green.</a:t>
            </a:r>
            <a:endParaRPr lang="ru-RU" sz="1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 dirty="0">
              <a:latin typeface="Arial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size of the icons can be changed (but not more than 120%) without distorting the proportions.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6" name="Рисунок 5"/>
          <p:cNvPicPr/>
          <p:nvPr/>
        </p:nvPicPr>
        <p:blipFill>
          <a:blip r:embed="rId2" cstate="print"/>
          <a:stretch/>
        </p:blipFill>
        <p:spPr>
          <a:xfrm>
            <a:off x="7063560" y="3589920"/>
            <a:ext cx="4620240" cy="2598840"/>
          </a:xfrm>
          <a:prstGeom prst="rect">
            <a:avLst/>
          </a:prstGeom>
          <a:ln>
            <a:noFill/>
          </a:ln>
          <a:effectLst>
            <a:outerShdw blurRad="127000" dist="507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317" name="Рисунок 9"/>
          <p:cNvPicPr/>
          <p:nvPr/>
        </p:nvPicPr>
        <p:blipFill>
          <a:blip r:embed="rId3" cstate="print"/>
          <a:stretch/>
        </p:blipFill>
        <p:spPr>
          <a:xfrm>
            <a:off x="3544920" y="1495800"/>
            <a:ext cx="4620240" cy="2598840"/>
          </a:xfrm>
          <a:prstGeom prst="rect">
            <a:avLst/>
          </a:prstGeom>
          <a:ln>
            <a:noFill/>
          </a:ln>
          <a:effectLst>
            <a:outerShdw blurRad="127000" dist="50760" algn="ctr" rotWithShape="0">
              <a:srgbClr val="000000">
                <a:alpha val="70000"/>
              </a:srgbClr>
            </a:outerShdw>
          </a:effectLst>
        </p:spPr>
      </p:pic>
      <p:pic>
        <p:nvPicPr>
          <p:cNvPr id="318" name="Рисунок 7"/>
          <p:cNvPicPr/>
          <p:nvPr/>
        </p:nvPicPr>
        <p:blipFill>
          <a:blip r:embed="rId4" cstate="print"/>
          <a:stretch/>
        </p:blipFill>
        <p:spPr>
          <a:xfrm>
            <a:off x="5298480" y="2343960"/>
            <a:ext cx="4631760" cy="2605320"/>
          </a:xfrm>
          <a:prstGeom prst="rect">
            <a:avLst/>
          </a:prstGeom>
          <a:ln>
            <a:noFill/>
          </a:ln>
          <a:effectLst>
            <a:outerShdw blurRad="127000" dist="50760" algn="ctr" rotWithShape="0">
              <a:srgbClr val="000000">
                <a:alpha val="70000"/>
              </a:srgbClr>
            </a:outerShdw>
          </a:effectLst>
        </p:spPr>
      </p:pic>
      <p:pic>
        <p:nvPicPr>
          <p:cNvPr id="319" name="Рисунок 8"/>
          <p:cNvPicPr/>
          <p:nvPr/>
        </p:nvPicPr>
        <p:blipFill>
          <a:blip r:embed="rId5" cstate="print"/>
          <a:stretch/>
        </p:blipFill>
        <p:spPr>
          <a:xfrm>
            <a:off x="6567480" y="3589920"/>
            <a:ext cx="5127840" cy="2884320"/>
          </a:xfrm>
          <a:prstGeom prst="rect">
            <a:avLst/>
          </a:prstGeom>
          <a:ln>
            <a:noFill/>
          </a:ln>
          <a:effectLst>
            <a:outerShdw blurRad="127000" dist="5076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US" sz="2800" b="1" dirty="0" smtClean="0"/>
              <a:t>RULES FOR WORKING WITH IMAGES</a:t>
            </a:r>
            <a:endParaRPr lang="ru-RU" sz="2800" dirty="0"/>
          </a:p>
        </p:txBody>
      </p:sp>
      <p:sp>
        <p:nvSpPr>
          <p:cNvPr id="321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5AD77FC-F5E3-4010-B299-CB3888274B5A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22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731520" y="1495800"/>
            <a:ext cx="3050280" cy="139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Use high resolution photos in your presentation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23" name="Рисунок 2"/>
          <p:cNvPicPr/>
          <p:nvPr/>
        </p:nvPicPr>
        <p:blipFill>
          <a:blip r:embed="rId2" cstate="print"/>
          <a:stretch/>
        </p:blipFill>
        <p:spPr>
          <a:xfrm>
            <a:off x="731520" y="2112120"/>
            <a:ext cx="2915280" cy="1938600"/>
          </a:xfrm>
          <a:prstGeom prst="rect">
            <a:avLst/>
          </a:prstGeom>
          <a:ln>
            <a:noFill/>
          </a:ln>
        </p:spPr>
      </p:pic>
      <p:sp>
        <p:nvSpPr>
          <p:cNvPr id="324" name="CustomShape 4"/>
          <p:cNvSpPr/>
          <p:nvPr/>
        </p:nvSpPr>
        <p:spPr>
          <a:xfrm>
            <a:off x="4201920" y="1495800"/>
            <a:ext cx="3507480" cy="4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Do not change photo’s proportions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distortion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).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731520" y="4402800"/>
            <a:ext cx="2862720" cy="7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lvl="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Do not use somebody else’s photos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without notifying the copyright holder.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26" name="CustomShape 6"/>
          <p:cNvSpPr/>
          <p:nvPr/>
        </p:nvSpPr>
        <p:spPr>
          <a:xfrm>
            <a:off x="4201920" y="3640680"/>
            <a:ext cx="3507480" cy="97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Do not use too many photos on the slide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Do not use photos with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«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watermarks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».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400" b="0" strike="noStrike" spc="-1" dirty="0">
              <a:latin typeface="Arial"/>
            </a:endParaRPr>
          </a:p>
        </p:txBody>
      </p:sp>
      <p:grpSp>
        <p:nvGrpSpPr>
          <p:cNvPr id="327" name="Group 7"/>
          <p:cNvGrpSpPr/>
          <p:nvPr/>
        </p:nvGrpSpPr>
        <p:grpSpPr>
          <a:xfrm>
            <a:off x="4330800" y="2165040"/>
            <a:ext cx="3226680" cy="1125000"/>
            <a:chOff x="4330800" y="2165040"/>
            <a:chExt cx="3226680" cy="1125000"/>
          </a:xfrm>
        </p:grpSpPr>
        <p:pic>
          <p:nvPicPr>
            <p:cNvPr id="328" name="Рисунок 4"/>
            <p:cNvPicPr/>
            <p:nvPr/>
          </p:nvPicPr>
          <p:blipFill>
            <a:blip r:embed="rId3" cstate="print"/>
            <a:stretch/>
          </p:blipFill>
          <p:spPr>
            <a:xfrm>
              <a:off x="4330800" y="2165400"/>
              <a:ext cx="3226320" cy="1124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9" name="Line 8"/>
            <p:cNvSpPr/>
            <p:nvPr/>
          </p:nvSpPr>
          <p:spPr>
            <a:xfrm>
              <a:off x="4330800" y="2165040"/>
              <a:ext cx="3226680" cy="1125000"/>
            </a:xfrm>
            <a:prstGeom prst="line">
              <a:avLst/>
            </a:prstGeom>
            <a:ln w="1908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" name="Line 9"/>
            <p:cNvSpPr/>
            <p:nvPr/>
          </p:nvSpPr>
          <p:spPr>
            <a:xfrm flipV="1">
              <a:off x="4330800" y="2165040"/>
              <a:ext cx="3226680" cy="1125000"/>
            </a:xfrm>
            <a:prstGeom prst="line">
              <a:avLst/>
            </a:prstGeom>
            <a:ln w="1908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1" name="Line 10"/>
          <p:cNvSpPr/>
          <p:nvPr/>
        </p:nvSpPr>
        <p:spPr>
          <a:xfrm>
            <a:off x="731160" y="2116440"/>
            <a:ext cx="2915640" cy="193464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Line 11"/>
          <p:cNvSpPr/>
          <p:nvPr/>
        </p:nvSpPr>
        <p:spPr>
          <a:xfrm flipV="1">
            <a:off x="678600" y="2112120"/>
            <a:ext cx="2968200" cy="193896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3" name="Group 12"/>
          <p:cNvGrpSpPr/>
          <p:nvPr/>
        </p:nvGrpSpPr>
        <p:grpSpPr>
          <a:xfrm>
            <a:off x="8021520" y="1592640"/>
            <a:ext cx="3689640" cy="4746960"/>
            <a:chOff x="8021520" y="1592640"/>
            <a:chExt cx="3689640" cy="4746960"/>
          </a:xfrm>
        </p:grpSpPr>
        <p:pic>
          <p:nvPicPr>
            <p:cNvPr id="334" name="Рисунок 29"/>
            <p:cNvPicPr/>
            <p:nvPr/>
          </p:nvPicPr>
          <p:blipFill>
            <a:blip r:embed="rId4" cstate="print"/>
            <a:stretch/>
          </p:blipFill>
          <p:spPr>
            <a:xfrm>
              <a:off x="8021880" y="1592640"/>
              <a:ext cx="3689280" cy="2381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5" name="Рисунок 33"/>
            <p:cNvPicPr/>
            <p:nvPr/>
          </p:nvPicPr>
          <p:blipFill>
            <a:blip r:embed="rId5" cstate="print"/>
            <a:stretch/>
          </p:blipFill>
          <p:spPr>
            <a:xfrm>
              <a:off x="8021880" y="4112280"/>
              <a:ext cx="3689280" cy="2227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6" name="Line 13"/>
            <p:cNvSpPr/>
            <p:nvPr/>
          </p:nvSpPr>
          <p:spPr>
            <a:xfrm>
              <a:off x="8021520" y="1592640"/>
              <a:ext cx="3689640" cy="2381760"/>
            </a:xfrm>
            <a:prstGeom prst="line">
              <a:avLst/>
            </a:prstGeom>
            <a:ln w="1908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" name="Line 14"/>
            <p:cNvSpPr/>
            <p:nvPr/>
          </p:nvSpPr>
          <p:spPr>
            <a:xfrm flipV="1">
              <a:off x="8021520" y="1592640"/>
              <a:ext cx="3689640" cy="2381760"/>
            </a:xfrm>
            <a:prstGeom prst="line">
              <a:avLst/>
            </a:prstGeom>
            <a:ln w="1908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8" name="Line 15"/>
            <p:cNvSpPr/>
            <p:nvPr/>
          </p:nvSpPr>
          <p:spPr>
            <a:xfrm>
              <a:off x="8021520" y="4111920"/>
              <a:ext cx="3689640" cy="2227680"/>
            </a:xfrm>
            <a:prstGeom prst="line">
              <a:avLst/>
            </a:prstGeom>
            <a:ln w="1908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9" name="Line 16"/>
            <p:cNvSpPr/>
            <p:nvPr/>
          </p:nvSpPr>
          <p:spPr>
            <a:xfrm flipV="1">
              <a:off x="8021520" y="4111920"/>
              <a:ext cx="3689640" cy="2227680"/>
            </a:xfrm>
            <a:prstGeom prst="line">
              <a:avLst/>
            </a:prstGeom>
            <a:ln w="1908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Useful Resources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21F5C19-B408-466F-946F-81B817A12A7D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23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601560" y="1599840"/>
            <a:ext cx="3025080" cy="41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</a:rPr>
              <a:t>Pictures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897120" y="226224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5"/>
          <p:cNvSpPr/>
          <p:nvPr/>
        </p:nvSpPr>
        <p:spPr>
          <a:xfrm>
            <a:off x="1191240" y="2718720"/>
            <a:ext cx="4373280" cy="26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Calibri"/>
              </a:rPr>
              <a:t>pixabay.com</a:t>
            </a:r>
            <a:endParaRPr lang="ru-RU" sz="2000" b="0" strike="noStrike" spc="-1">
              <a:latin typeface="Arial"/>
            </a:endParaRPr>
          </a:p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Calibri"/>
              </a:rPr>
              <a:t>pexels.com</a:t>
            </a:r>
            <a:endParaRPr lang="ru-RU" sz="2000" b="0" strike="noStrike" spc="-1">
              <a:latin typeface="Arial"/>
            </a:endParaRPr>
          </a:p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Calibri"/>
              </a:rPr>
              <a:t>unsplash.com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45" name="Рисунок 17"/>
          <p:cNvPicPr/>
          <p:nvPr/>
        </p:nvPicPr>
        <p:blipFill>
          <a:blip r:embed="rId2" cstate="print"/>
          <a:stretch/>
        </p:blipFill>
        <p:spPr>
          <a:xfrm>
            <a:off x="6248520" y="2572200"/>
            <a:ext cx="2165760" cy="1624320"/>
          </a:xfrm>
          <a:prstGeom prst="rect">
            <a:avLst/>
          </a:prstGeom>
          <a:ln>
            <a:noFill/>
          </a:ln>
        </p:spPr>
      </p:pic>
      <p:pic>
        <p:nvPicPr>
          <p:cNvPr id="346" name="Рисунок 18"/>
          <p:cNvPicPr/>
          <p:nvPr/>
        </p:nvPicPr>
        <p:blipFill>
          <a:blip r:embed="rId3" cstate="print"/>
          <a:stretch/>
        </p:blipFill>
        <p:spPr>
          <a:xfrm>
            <a:off x="803160" y="2692440"/>
            <a:ext cx="458640" cy="458640"/>
          </a:xfrm>
          <a:prstGeom prst="rect">
            <a:avLst/>
          </a:prstGeom>
          <a:ln>
            <a:noFill/>
          </a:ln>
        </p:spPr>
      </p:pic>
      <p:pic>
        <p:nvPicPr>
          <p:cNvPr id="347" name="Рисунок 19"/>
          <p:cNvPicPr/>
          <p:nvPr/>
        </p:nvPicPr>
        <p:blipFill>
          <a:blip r:embed="rId3" cstate="print"/>
          <a:stretch/>
        </p:blipFill>
        <p:spPr>
          <a:xfrm>
            <a:off x="803160" y="3557160"/>
            <a:ext cx="458640" cy="458640"/>
          </a:xfrm>
          <a:prstGeom prst="rect">
            <a:avLst/>
          </a:prstGeom>
          <a:ln>
            <a:noFill/>
          </a:ln>
        </p:spPr>
      </p:pic>
      <p:pic>
        <p:nvPicPr>
          <p:cNvPr id="348" name="Рисунок 20"/>
          <p:cNvPicPr/>
          <p:nvPr/>
        </p:nvPicPr>
        <p:blipFill>
          <a:blip r:embed="rId3" cstate="print"/>
          <a:stretch/>
        </p:blipFill>
        <p:spPr>
          <a:xfrm>
            <a:off x="803160" y="4425480"/>
            <a:ext cx="458640" cy="458640"/>
          </a:xfrm>
          <a:prstGeom prst="rect">
            <a:avLst/>
          </a:prstGeom>
          <a:ln>
            <a:noFill/>
          </a:ln>
        </p:spPr>
      </p:pic>
      <p:sp>
        <p:nvSpPr>
          <p:cNvPr id="349" name="CustomShape 6"/>
          <p:cNvSpPr/>
          <p:nvPr/>
        </p:nvSpPr>
        <p:spPr>
          <a:xfrm>
            <a:off x="3779280" y="1599840"/>
            <a:ext cx="3025080" cy="41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</a:rPr>
              <a:t>Icons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50" name="CustomShape 7"/>
          <p:cNvSpPr/>
          <p:nvPr/>
        </p:nvSpPr>
        <p:spPr>
          <a:xfrm>
            <a:off x="4074480" y="226224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8"/>
          <p:cNvSpPr/>
          <p:nvPr/>
        </p:nvSpPr>
        <p:spPr>
          <a:xfrm>
            <a:off x="4368960" y="2718720"/>
            <a:ext cx="1955520" cy="151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Calibri"/>
              </a:rPr>
              <a:t>flaticon.com</a:t>
            </a:r>
            <a:endParaRPr lang="ru-RU" sz="2000" b="0" strike="noStrike" spc="-1">
              <a:latin typeface="Arial"/>
            </a:endParaRPr>
          </a:p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Calibri"/>
              </a:rPr>
              <a:t>iconfinder.com</a:t>
            </a:r>
            <a:endParaRPr lang="ru-RU" sz="2000" b="0" strike="noStrike" spc="-1">
              <a:latin typeface="Arial"/>
            </a:endParaRPr>
          </a:p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Calibri"/>
              </a:rPr>
              <a:t>icons8.com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52" name="Рисунок 24"/>
          <p:cNvPicPr/>
          <p:nvPr/>
        </p:nvPicPr>
        <p:blipFill>
          <a:blip r:embed="rId3" cstate="print"/>
          <a:stretch/>
        </p:blipFill>
        <p:spPr>
          <a:xfrm>
            <a:off x="3980880" y="2692440"/>
            <a:ext cx="458640" cy="458640"/>
          </a:xfrm>
          <a:prstGeom prst="rect">
            <a:avLst/>
          </a:prstGeom>
          <a:ln>
            <a:noFill/>
          </a:ln>
        </p:spPr>
      </p:pic>
      <p:pic>
        <p:nvPicPr>
          <p:cNvPr id="353" name="Рисунок 25"/>
          <p:cNvPicPr/>
          <p:nvPr/>
        </p:nvPicPr>
        <p:blipFill>
          <a:blip r:embed="rId3" cstate="print"/>
          <a:stretch/>
        </p:blipFill>
        <p:spPr>
          <a:xfrm>
            <a:off x="3980880" y="3557160"/>
            <a:ext cx="458640" cy="45864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26"/>
          <p:cNvPicPr/>
          <p:nvPr/>
        </p:nvPicPr>
        <p:blipFill>
          <a:blip r:embed="rId3" cstate="print"/>
          <a:stretch/>
        </p:blipFill>
        <p:spPr>
          <a:xfrm>
            <a:off x="3980880" y="4411440"/>
            <a:ext cx="458640" cy="4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TOOLKIT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99CB03A-298B-4A6B-8585-815A846DDDBB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3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759960" y="1494360"/>
            <a:ext cx="3078360" cy="12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Emailing your presentation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2855640" y="1561680"/>
            <a:ext cx="344952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</a:rPr>
              <a:t>To send your presentation by email, it is recommended that you save your presentation in </a:t>
            </a:r>
            <a:r>
              <a:rPr lang="en-US" sz="2400" b="1" spc="-1" dirty="0">
                <a:solidFill>
                  <a:srgbClr val="80BF44"/>
                </a:solidFill>
                <a:latin typeface="Calibri"/>
              </a:rPr>
              <a:t>PDF </a:t>
            </a:r>
            <a:r>
              <a:rPr lang="en-US" sz="2400" b="1" spc="-1" dirty="0" smtClean="0">
                <a:solidFill>
                  <a:srgbClr val="80BF44"/>
                </a:solidFill>
                <a:latin typeface="Calibri"/>
              </a:rPr>
              <a:t>format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7395480" y="3773520"/>
            <a:ext cx="320148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</a:rPr>
              <a:t>This is the way to make your file more visually appealing, as well as prevent “unauthorized” adjustments, intentional/unintentional damage to information in the file.</a:t>
            </a:r>
          </a:p>
        </p:txBody>
      </p:sp>
      <p:grpSp>
        <p:nvGrpSpPr>
          <p:cNvPr id="107" name="Group 6"/>
          <p:cNvGrpSpPr/>
          <p:nvPr/>
        </p:nvGrpSpPr>
        <p:grpSpPr>
          <a:xfrm>
            <a:off x="6127920" y="1476000"/>
            <a:ext cx="4655520" cy="1927440"/>
            <a:chOff x="6127920" y="1476000"/>
            <a:chExt cx="4655520" cy="1927440"/>
          </a:xfrm>
        </p:grpSpPr>
        <p:sp>
          <p:nvSpPr>
            <p:cNvPr id="108" name="CustomShape 7"/>
            <p:cNvSpPr/>
            <p:nvPr/>
          </p:nvSpPr>
          <p:spPr>
            <a:xfrm>
              <a:off x="6127920" y="1476000"/>
              <a:ext cx="4655520" cy="1927440"/>
            </a:xfrm>
            <a:prstGeom prst="rect">
              <a:avLst/>
            </a:prstGeom>
            <a:solidFill>
              <a:schemeClr val="accent1"/>
            </a:solidFill>
            <a:ln w="190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8"/>
            <p:cNvSpPr/>
            <p:nvPr/>
          </p:nvSpPr>
          <p:spPr>
            <a:xfrm>
              <a:off x="6684480" y="1561680"/>
              <a:ext cx="3817440" cy="1841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  <a:spcAft>
                  <a:spcPts val="601"/>
                </a:spcAft>
              </a:pPr>
              <a:r>
                <a:rPr lang="en-US" b="1" spc="-1" dirty="0">
                  <a:solidFill>
                    <a:srgbClr val="FFFFFF"/>
                  </a:solidFill>
                  <a:latin typeface="Calibri"/>
                </a:rPr>
                <a:t>How to save </a:t>
              </a:r>
              <a:r>
                <a:rPr lang="en-US" b="1" spc="-1" dirty="0" smtClean="0">
                  <a:solidFill>
                    <a:srgbClr val="FFFFFF"/>
                  </a:solidFill>
                  <a:latin typeface="Calibri"/>
                </a:rPr>
                <a:t>as PDF</a:t>
              </a:r>
              <a:r>
                <a:rPr lang="ru-RU" sz="1800" b="1" strike="noStrike" spc="-1" dirty="0" smtClean="0">
                  <a:solidFill>
                    <a:srgbClr val="FFFFFF"/>
                  </a:solidFill>
                  <a:latin typeface="Calibri"/>
                </a:rPr>
                <a:t>?</a:t>
              </a:r>
              <a:endParaRPr lang="ru-RU" sz="1800" b="0" strike="noStrike" spc="-1" dirty="0">
                <a:latin typeface="Arial"/>
              </a:endParaRPr>
            </a:p>
            <a:p>
              <a:pPr marL="343080" indent="-342720">
                <a:lnSpc>
                  <a:spcPct val="90000"/>
                </a:lnSpc>
                <a:buClr>
                  <a:srgbClr val="FFFFFF"/>
                </a:buClr>
                <a:buFont typeface="Calibri Light"/>
                <a:buAutoNum type="arabicPeriod"/>
              </a:pPr>
              <a:r>
                <a:rPr lang="en-US" sz="1400" b="0" strike="noStrike" spc="-1" dirty="0" smtClean="0">
                  <a:solidFill>
                    <a:srgbClr val="FFFFFF"/>
                  </a:solidFill>
                  <a:latin typeface="Calibri"/>
                </a:rPr>
                <a:t>Open your presentation in .</a:t>
              </a:r>
              <a:r>
                <a:rPr lang="en-US" sz="1400" b="0" strike="noStrike" spc="-1" dirty="0" err="1" smtClean="0">
                  <a:solidFill>
                    <a:srgbClr val="FFFFFF"/>
                  </a:solidFill>
                  <a:latin typeface="Calibri"/>
                </a:rPr>
                <a:t>pptx</a:t>
              </a:r>
              <a:r>
                <a:rPr lang="en-US" sz="1400" b="0" strike="noStrike" spc="-1" dirty="0" smtClean="0">
                  <a:solidFill>
                    <a:srgbClr val="FFFFFF"/>
                  </a:solidFill>
                  <a:latin typeface="Calibri"/>
                </a:rPr>
                <a:t>  </a:t>
              </a:r>
            </a:p>
            <a:p>
              <a:pPr marL="343080" indent="-342720">
                <a:lnSpc>
                  <a:spcPct val="90000"/>
                </a:lnSpc>
                <a:buClr>
                  <a:srgbClr val="FFFFFF"/>
                </a:buClr>
                <a:buFont typeface="Calibri Light"/>
                <a:buAutoNum type="arabicPeriod"/>
              </a:pPr>
              <a:r>
                <a:rPr lang="en-US" sz="1400" b="0" strike="noStrike" spc="-1" dirty="0" smtClean="0">
                  <a:solidFill>
                    <a:srgbClr val="FFFFFF"/>
                  </a:solidFill>
                  <a:latin typeface="Calibri"/>
                </a:rPr>
                <a:t>Make all corrections required</a:t>
              </a:r>
              <a:endParaRPr lang="ru-RU" sz="1400" b="0" strike="noStrike" spc="-1" dirty="0">
                <a:latin typeface="Arial"/>
              </a:endParaRPr>
            </a:p>
            <a:p>
              <a:pPr marL="343080" indent="-342720">
                <a:lnSpc>
                  <a:spcPct val="90000"/>
                </a:lnSpc>
                <a:buClr>
                  <a:srgbClr val="FFFFFF"/>
                </a:buClr>
                <a:buFont typeface="Calibri Light"/>
                <a:buAutoNum type="arabicPeriod"/>
              </a:pPr>
              <a:r>
                <a:rPr lang="en-US" sz="1400" b="0" strike="noStrike" spc="-1" dirty="0" smtClean="0">
                  <a:solidFill>
                    <a:srgbClr val="FFFFFF"/>
                  </a:solidFill>
                  <a:latin typeface="Calibri"/>
                </a:rPr>
                <a:t>Click File</a:t>
              </a:r>
              <a:r>
                <a:rPr lang="ru-RU" sz="1400" b="0" strike="noStrike" spc="-1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ru-RU" sz="1400" b="0" strike="noStrike" spc="-1" dirty="0">
                  <a:solidFill>
                    <a:srgbClr val="FFFFFF"/>
                  </a:solidFill>
                  <a:latin typeface="Calibri"/>
                </a:rPr>
                <a:t>→ </a:t>
              </a:r>
              <a:r>
                <a:rPr lang="en-US" sz="1400" b="0" strike="noStrike" spc="-1" dirty="0" smtClean="0">
                  <a:solidFill>
                    <a:srgbClr val="FFFFFF"/>
                  </a:solidFill>
                  <a:latin typeface="Calibri"/>
                </a:rPr>
                <a:t>Save as</a:t>
              </a:r>
              <a:endParaRPr lang="ru-RU" sz="1400" b="0" strike="noStrike" spc="-1" dirty="0">
                <a:latin typeface="Arial"/>
              </a:endParaRPr>
            </a:p>
            <a:p>
              <a:pPr marL="343080" indent="-342720">
                <a:lnSpc>
                  <a:spcPct val="90000"/>
                </a:lnSpc>
                <a:buClr>
                  <a:srgbClr val="FFFFFF"/>
                </a:buClr>
                <a:buFont typeface="Calibri Light"/>
                <a:buAutoNum type="arabicPeriod"/>
              </a:pPr>
              <a:r>
                <a:rPr lang="en-US" sz="1400" spc="-1" dirty="0" smtClean="0">
                  <a:solidFill>
                    <a:srgbClr val="FFFFFF"/>
                  </a:solidFill>
                  <a:latin typeface="Calibri"/>
                </a:rPr>
                <a:t>Choose </a:t>
              </a:r>
              <a:r>
                <a:rPr lang="ru-RU" sz="1400" b="0" strike="noStrike" spc="-1" dirty="0" smtClean="0">
                  <a:solidFill>
                    <a:srgbClr val="FFFFFF"/>
                  </a:solidFill>
                  <a:latin typeface="Calibri"/>
                </a:rPr>
                <a:t>.</a:t>
              </a:r>
              <a:r>
                <a:rPr lang="ru-RU" sz="1400" b="0" strike="noStrike" spc="-1" dirty="0" err="1" smtClean="0">
                  <a:solidFill>
                    <a:srgbClr val="FFFFFF"/>
                  </a:solidFill>
                  <a:latin typeface="Calibri"/>
                </a:rPr>
                <a:t>pdf</a:t>
              </a:r>
              <a:endParaRPr lang="ru-RU" sz="1400" b="0" strike="noStrike" spc="-1" dirty="0">
                <a:latin typeface="Arial"/>
              </a:endParaRPr>
            </a:p>
            <a:p>
              <a:pPr marL="343080" indent="-342720">
                <a:lnSpc>
                  <a:spcPct val="90000"/>
                </a:lnSpc>
                <a:buClr>
                  <a:srgbClr val="FFFFFF"/>
                </a:buClr>
                <a:buFont typeface="Calibri Light"/>
                <a:buAutoNum type="arabicPeriod"/>
              </a:pPr>
              <a:r>
                <a:rPr lang="en-US" sz="1400" b="0" strike="noStrike" spc="-1" dirty="0" smtClean="0">
                  <a:solidFill>
                    <a:srgbClr val="FFFFFF"/>
                  </a:solidFill>
                  <a:latin typeface="Calibri"/>
                </a:rPr>
                <a:t>Click Save </a:t>
              </a:r>
            </a:p>
            <a:p>
              <a:pPr marL="343080" indent="-342720">
                <a:lnSpc>
                  <a:spcPct val="90000"/>
                </a:lnSpc>
                <a:buClr>
                  <a:srgbClr val="FFFFFF"/>
                </a:buClr>
                <a:buFont typeface="Calibri Light"/>
                <a:buAutoNum type="arabicPeriod"/>
              </a:pPr>
              <a:r>
                <a:rPr lang="en-US" sz="1400" b="0" strike="noStrike" spc="-1" dirty="0" smtClean="0">
                  <a:solidFill>
                    <a:srgbClr val="FFFFFF"/>
                  </a:solidFill>
                  <a:latin typeface="Calibri"/>
                </a:rPr>
                <a:t>You presentation is  converted into .pdf </a:t>
              </a:r>
              <a:endParaRPr lang="ru-RU" sz="1400" b="0" strike="noStrike" spc="-1" dirty="0">
                <a:latin typeface="Arial"/>
              </a:endParaRPr>
            </a:p>
          </p:txBody>
        </p:sp>
      </p:grpSp>
      <p:sp>
        <p:nvSpPr>
          <p:cNvPr id="110" name="CustomShape 9"/>
          <p:cNvSpPr/>
          <p:nvPr/>
        </p:nvSpPr>
        <p:spPr>
          <a:xfrm>
            <a:off x="843840" y="280080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1" name="Group 10"/>
          <p:cNvGrpSpPr/>
          <p:nvPr/>
        </p:nvGrpSpPr>
        <p:grpSpPr>
          <a:xfrm>
            <a:off x="843840" y="3403800"/>
            <a:ext cx="4178160" cy="3351960"/>
            <a:chOff x="843840" y="3403800"/>
            <a:chExt cx="4178160" cy="3351960"/>
          </a:xfrm>
        </p:grpSpPr>
        <p:pic>
          <p:nvPicPr>
            <p:cNvPr id="112" name="Рисунок 19"/>
            <p:cNvPicPr/>
            <p:nvPr/>
          </p:nvPicPr>
          <p:blipFill>
            <a:blip r:embed="rId2" cstate="print"/>
            <a:srcRect l="502" r="7795"/>
            <a:stretch/>
          </p:blipFill>
          <p:spPr>
            <a:xfrm>
              <a:off x="963000" y="3512160"/>
              <a:ext cx="3970080" cy="2435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Рисунок 12"/>
            <p:cNvPicPr/>
            <p:nvPr/>
          </p:nvPicPr>
          <p:blipFill>
            <a:blip r:embed="rId3" cstate="print"/>
            <a:stretch/>
          </p:blipFill>
          <p:spPr>
            <a:xfrm>
              <a:off x="843840" y="3403800"/>
              <a:ext cx="4178160" cy="3351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4" name="Рисунок 16"/>
          <p:cNvPicPr/>
          <p:nvPr/>
        </p:nvPicPr>
        <p:blipFill>
          <a:blip r:embed="rId4" cstate="print"/>
          <a:stretch/>
        </p:blipFill>
        <p:spPr>
          <a:xfrm>
            <a:off x="6441480" y="4149720"/>
            <a:ext cx="739440" cy="53172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7"/>
          <p:cNvPicPr/>
          <p:nvPr/>
        </p:nvPicPr>
        <p:blipFill>
          <a:blip r:embed="rId5" cstate="print"/>
          <a:stretch/>
        </p:blipFill>
        <p:spPr>
          <a:xfrm>
            <a:off x="6127920" y="3773520"/>
            <a:ext cx="378720" cy="27216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8"/>
          <p:cNvPicPr/>
          <p:nvPr/>
        </p:nvPicPr>
        <p:blipFill>
          <a:blip r:embed="rId6" cstate="print"/>
          <a:stretch/>
        </p:blipFill>
        <p:spPr>
          <a:xfrm>
            <a:off x="6248520" y="1599840"/>
            <a:ext cx="385200" cy="38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POWER POINT TEMPLATES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53D84A3C-E410-41CB-B9A0-EB6E93C43E0C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4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4758120" y="1960920"/>
            <a:ext cx="4877640" cy="41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1080">
              <a:lnSpc>
                <a:spcPct val="90000"/>
              </a:lnSpc>
              <a:spcAft>
                <a:spcPts val="4799"/>
              </a:spcAft>
            </a:pPr>
            <a:r>
              <a:rPr lang="ru-RU" sz="3200" b="1" strike="noStrike" spc="-1" dirty="0" smtClean="0">
                <a:solidFill>
                  <a:srgbClr val="80BF44"/>
                </a:solidFill>
                <a:latin typeface="Calibri"/>
              </a:rPr>
              <a:t>16:9</a:t>
            </a:r>
            <a:r>
              <a:rPr lang="ru-RU" sz="32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– </a:t>
            </a:r>
            <a:r>
              <a:rPr lang="en-US" sz="1800" b="1" strike="noStrike" spc="-1" dirty="0" smtClean="0">
                <a:solidFill>
                  <a:srgbClr val="000000"/>
                </a:solidFill>
                <a:latin typeface="Calibri"/>
              </a:rPr>
              <a:t>a widescreen aspect ratio </a:t>
            </a:r>
            <a:endParaRPr lang="ru-RU" sz="1800" b="0" strike="noStrike" spc="-1" dirty="0">
              <a:latin typeface="Arial"/>
            </a:endParaRPr>
          </a:p>
          <a:p>
            <a:pPr marL="181080">
              <a:lnSpc>
                <a:spcPct val="90000"/>
              </a:lnSpc>
              <a:spcAft>
                <a:spcPts val="4799"/>
              </a:spcAft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773240" y="2765520"/>
            <a:ext cx="4373280" cy="13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1080">
              <a:lnSpc>
                <a:spcPct val="90000"/>
              </a:lnSpc>
              <a:spcAft>
                <a:spcPts val="601"/>
              </a:spcAft>
            </a:pPr>
            <a:r>
              <a:rPr lang="en-US" b="1" spc="-1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1800" b="1" strike="noStrike" spc="-1" dirty="0" smtClean="0">
                <a:solidFill>
                  <a:srgbClr val="000000"/>
                </a:solidFill>
                <a:latin typeface="Calibri"/>
              </a:rPr>
              <a:t>ptimized for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</a:rPr>
              <a:t>: </a:t>
            </a:r>
            <a:endParaRPr lang="ru-RU" sz="1800" b="0" strike="noStrike" spc="-1" dirty="0">
              <a:latin typeface="Arial"/>
            </a:endParaRPr>
          </a:p>
          <a:p>
            <a:pPr marL="541440" indent="-3600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Emailing your PP presentation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;</a:t>
            </a:r>
            <a:endParaRPr lang="ru-RU" sz="1400" b="0" strike="noStrike" spc="-1" dirty="0">
              <a:latin typeface="Arial"/>
            </a:endParaRPr>
          </a:p>
          <a:p>
            <a:pPr marL="541440" indent="-3600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Delivering it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from the screens of modern computers / laptops / plasma displays.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5053320" y="248040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6"/>
          <p:cNvSpPr/>
          <p:nvPr/>
        </p:nvSpPr>
        <p:spPr>
          <a:xfrm>
            <a:off x="754200" y="1111320"/>
            <a:ext cx="11000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199"/>
              </a:spcAft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</a:rPr>
              <a:t>All Power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Calibri"/>
              </a:rPr>
              <a:t>Power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</a:rPr>
              <a:t> templates are provided in </a:t>
            </a:r>
            <a:r>
              <a:rPr lang="ru-RU" sz="3200" b="1" strike="noStrike" spc="-1" dirty="0" smtClean="0">
                <a:solidFill>
                  <a:srgbClr val="80BF44"/>
                </a:solidFill>
                <a:latin typeface="Calibri"/>
              </a:rPr>
              <a:t>16:9</a:t>
            </a:r>
            <a:r>
              <a:rPr lang="en-US" sz="3200" b="1" strike="noStrike" spc="-1" dirty="0" smtClean="0">
                <a:solidFill>
                  <a:srgbClr val="80BF44"/>
                </a:solidFill>
                <a:latin typeface="Calibri"/>
              </a:rPr>
              <a:t> </a:t>
            </a:r>
            <a:r>
              <a:rPr lang="en-US" sz="1600" spc="-1" dirty="0" smtClean="0">
                <a:solidFill>
                  <a:srgbClr val="000000"/>
                </a:solidFill>
                <a:latin typeface="Calibri"/>
              </a:rPr>
              <a:t>ratio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23" name="Рисунок 18"/>
          <p:cNvPicPr/>
          <p:nvPr/>
        </p:nvPicPr>
        <p:blipFill>
          <a:blip r:embed="rId2" cstate="print"/>
          <a:stretch/>
        </p:blipFill>
        <p:spPr>
          <a:xfrm>
            <a:off x="7052760" y="2700360"/>
            <a:ext cx="1306440" cy="31068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5"/>
          <p:cNvPicPr/>
          <p:nvPr/>
        </p:nvPicPr>
        <p:blipFill>
          <a:blip r:embed="rId3" cstate="print"/>
          <a:stretch/>
        </p:blipFill>
        <p:spPr>
          <a:xfrm>
            <a:off x="754200" y="1899720"/>
            <a:ext cx="3936600" cy="221436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FONTS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8D822C47-31F8-46C4-A23F-6E2ECF67F6E2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5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709560" y="1291680"/>
            <a:ext cx="437472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latin typeface="Calibri"/>
              </a:rPr>
              <a:t>Consider using 20-40 pts </a:t>
            </a:r>
            <a:r>
              <a:rPr lang="ru-RU" sz="2800" b="1" strike="noStrike" spc="-1" dirty="0" err="1" smtClean="0">
                <a:solidFill>
                  <a:srgbClr val="80BF44"/>
                </a:solidFill>
                <a:latin typeface="Calibri"/>
              </a:rPr>
              <a:t>Calibri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Calibri"/>
              </a:rPr>
              <a:t>for headings (bold). CAPITALIZATION is welcome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5607000" y="1358280"/>
            <a:ext cx="4270680" cy="1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Consider going no smaller than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14–20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pts </a:t>
            </a:r>
            <a:r>
              <a:rPr lang="en-US" sz="1400" b="1" strike="noStrike" spc="-1" dirty="0" smtClean="0">
                <a:solidFill>
                  <a:srgbClr val="000000"/>
                </a:solidFill>
                <a:latin typeface="Calibri"/>
              </a:rPr>
              <a:t>Calibri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 for the content text (normal)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Consider using </a:t>
            </a:r>
            <a:r>
              <a:rPr lang="en-US" sz="1400" b="1" strike="noStrike" spc="-1" dirty="0" smtClean="0">
                <a:solidFill>
                  <a:srgbClr val="000000"/>
                </a:solidFill>
                <a:latin typeface="Calibri"/>
              </a:rPr>
              <a:t>bold type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to highlight some words in the text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Consider using a dark background for the slide paired with a light color for the text and vice versa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47"/>
          <p:cNvPicPr/>
          <p:nvPr/>
        </p:nvPicPr>
        <p:blipFill>
          <a:blip r:embed="rId2" cstate="print"/>
          <a:stretch/>
        </p:blipFill>
        <p:spPr>
          <a:xfrm>
            <a:off x="4854960" y="1995120"/>
            <a:ext cx="2040840" cy="37418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30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pc="-1" dirty="0" smtClean="0">
                <a:solidFill>
                  <a:srgbClr val="000000"/>
                </a:solidFill>
                <a:latin typeface="Calibri"/>
              </a:rPr>
              <a:t>COLOR PALETTE FOR PP PRESENTATION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37B0C192-F07C-47A5-949A-33D68FEBF90D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6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709560" y="1291680"/>
            <a:ext cx="40888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latin typeface="Calibri"/>
              </a:rPr>
              <a:t>Recommended colors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879480" y="2499840"/>
            <a:ext cx="1176120" cy="469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2251080" y="2499840"/>
            <a:ext cx="1176120" cy="4694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6"/>
          <p:cNvSpPr/>
          <p:nvPr/>
        </p:nvSpPr>
        <p:spPr>
          <a:xfrm>
            <a:off x="2251080" y="3356640"/>
            <a:ext cx="1176120" cy="469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7"/>
          <p:cNvSpPr/>
          <p:nvPr/>
        </p:nvSpPr>
        <p:spPr>
          <a:xfrm>
            <a:off x="879480" y="5580000"/>
            <a:ext cx="1176120" cy="469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8"/>
          <p:cNvSpPr/>
          <p:nvPr/>
        </p:nvSpPr>
        <p:spPr>
          <a:xfrm>
            <a:off x="2247840" y="4661640"/>
            <a:ext cx="1176120" cy="469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9"/>
          <p:cNvSpPr/>
          <p:nvPr/>
        </p:nvSpPr>
        <p:spPr>
          <a:xfrm>
            <a:off x="2247840" y="5575320"/>
            <a:ext cx="1176120" cy="469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0"/>
          <p:cNvSpPr/>
          <p:nvPr/>
        </p:nvSpPr>
        <p:spPr>
          <a:xfrm>
            <a:off x="709560" y="1901160"/>
            <a:ext cx="3606480" cy="63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Presentations come with four 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primary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corporate colors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0" name="CustomShape 11"/>
          <p:cNvSpPr/>
          <p:nvPr/>
        </p:nvSpPr>
        <p:spPr>
          <a:xfrm>
            <a:off x="879480" y="2971800"/>
            <a:ext cx="117612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128   191   68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1" name="CustomShape 12"/>
          <p:cNvSpPr/>
          <p:nvPr/>
        </p:nvSpPr>
        <p:spPr>
          <a:xfrm>
            <a:off x="879480" y="3356640"/>
            <a:ext cx="1176120" cy="469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3"/>
          <p:cNvSpPr/>
          <p:nvPr/>
        </p:nvSpPr>
        <p:spPr>
          <a:xfrm>
            <a:off x="2247840" y="2971800"/>
            <a:ext cx="115380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0    0    0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3" name="CustomShape 14"/>
          <p:cNvSpPr/>
          <p:nvPr/>
        </p:nvSpPr>
        <p:spPr>
          <a:xfrm>
            <a:off x="848520" y="3835080"/>
            <a:ext cx="123804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255   255   255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4" name="CustomShape 15"/>
          <p:cNvSpPr/>
          <p:nvPr/>
        </p:nvSpPr>
        <p:spPr>
          <a:xfrm>
            <a:off x="2247840" y="3835080"/>
            <a:ext cx="117612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0  78  164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5" name="CustomShape 16"/>
          <p:cNvSpPr/>
          <p:nvPr/>
        </p:nvSpPr>
        <p:spPr>
          <a:xfrm>
            <a:off x="709560" y="4277880"/>
            <a:ext cx="3606480" cy="30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Other four colors can be used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6" name="CustomShape 17"/>
          <p:cNvSpPr/>
          <p:nvPr/>
        </p:nvSpPr>
        <p:spPr>
          <a:xfrm>
            <a:off x="2176560" y="5121360"/>
            <a:ext cx="131868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35  188  172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7" name="CustomShape 18"/>
          <p:cNvSpPr/>
          <p:nvPr/>
        </p:nvSpPr>
        <p:spPr>
          <a:xfrm>
            <a:off x="2176560" y="6049800"/>
            <a:ext cx="131868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247  237  106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8" name="CustomShape 19"/>
          <p:cNvSpPr/>
          <p:nvPr/>
        </p:nvSpPr>
        <p:spPr>
          <a:xfrm>
            <a:off x="879480" y="6051600"/>
            <a:ext cx="117612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249  175  25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9" name="CustomShape 20"/>
          <p:cNvSpPr/>
          <p:nvPr/>
        </p:nvSpPr>
        <p:spPr>
          <a:xfrm>
            <a:off x="879480" y="4651200"/>
            <a:ext cx="1176120" cy="469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21"/>
          <p:cNvSpPr/>
          <p:nvPr/>
        </p:nvSpPr>
        <p:spPr>
          <a:xfrm>
            <a:off x="876240" y="5129640"/>
            <a:ext cx="117612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0  118  251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1" name="CustomShape 22"/>
          <p:cNvSpPr/>
          <p:nvPr/>
        </p:nvSpPr>
        <p:spPr>
          <a:xfrm>
            <a:off x="4854960" y="2258280"/>
            <a:ext cx="2040840" cy="179640"/>
          </a:xfrm>
          <a:prstGeom prst="rect">
            <a:avLst/>
          </a:prstGeom>
          <a:noFill/>
          <a:ln w="1908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3"/>
          <p:cNvSpPr/>
          <p:nvPr/>
        </p:nvSpPr>
        <p:spPr>
          <a:xfrm>
            <a:off x="4854960" y="2466720"/>
            <a:ext cx="2040840" cy="742320"/>
          </a:xfrm>
          <a:prstGeom prst="rect">
            <a:avLst/>
          </a:prstGeom>
          <a:noFill/>
          <a:ln w="1908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24"/>
          <p:cNvSpPr/>
          <p:nvPr/>
        </p:nvSpPr>
        <p:spPr>
          <a:xfrm>
            <a:off x="4854960" y="3471480"/>
            <a:ext cx="2040840" cy="204480"/>
          </a:xfrm>
          <a:prstGeom prst="rect">
            <a:avLst/>
          </a:prstGeom>
          <a:noFill/>
          <a:ln w="1908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Line 25"/>
          <p:cNvSpPr/>
          <p:nvPr/>
        </p:nvSpPr>
        <p:spPr>
          <a:xfrm>
            <a:off x="4854600" y="3471120"/>
            <a:ext cx="2041200" cy="20484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26"/>
          <p:cNvSpPr/>
          <p:nvPr/>
        </p:nvSpPr>
        <p:spPr>
          <a:xfrm flipV="1">
            <a:off x="4854600" y="3471120"/>
            <a:ext cx="2041200" cy="20484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Line 27"/>
          <p:cNvSpPr/>
          <p:nvPr/>
        </p:nvSpPr>
        <p:spPr>
          <a:xfrm>
            <a:off x="6895800" y="2348280"/>
            <a:ext cx="169920" cy="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28"/>
          <p:cNvSpPr/>
          <p:nvPr/>
        </p:nvSpPr>
        <p:spPr>
          <a:xfrm>
            <a:off x="6895800" y="2837880"/>
            <a:ext cx="169920" cy="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Line 29"/>
          <p:cNvSpPr/>
          <p:nvPr/>
        </p:nvSpPr>
        <p:spPr>
          <a:xfrm>
            <a:off x="6895800" y="3573720"/>
            <a:ext cx="169920" cy="0"/>
          </a:xfrm>
          <a:prstGeom prst="line">
            <a:avLst/>
          </a:prstGeom>
          <a:ln w="190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30"/>
          <p:cNvSpPr/>
          <p:nvPr/>
        </p:nvSpPr>
        <p:spPr>
          <a:xfrm>
            <a:off x="7084440" y="2211840"/>
            <a:ext cx="360648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1" strike="noStrike" spc="-1" dirty="0" smtClean="0">
                <a:solidFill>
                  <a:srgbClr val="000000"/>
                </a:solidFill>
                <a:latin typeface="Calibri"/>
              </a:rPr>
              <a:t>Primary colors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0" name="CustomShape 31"/>
          <p:cNvSpPr/>
          <p:nvPr/>
        </p:nvSpPr>
        <p:spPr>
          <a:xfrm>
            <a:off x="7084440" y="2711880"/>
            <a:ext cx="360648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1" strike="noStrike" spc="-1" dirty="0" smtClean="0">
                <a:solidFill>
                  <a:srgbClr val="000000"/>
                </a:solidFill>
                <a:latin typeface="Calibri"/>
              </a:rPr>
              <a:t>Some more variations of primary colors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1" name="CustomShape 32"/>
          <p:cNvSpPr/>
          <p:nvPr/>
        </p:nvSpPr>
        <p:spPr>
          <a:xfrm>
            <a:off x="7084440" y="3447000"/>
            <a:ext cx="3606480" cy="2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1" strike="noStrike" spc="-1" dirty="0" smtClean="0">
                <a:solidFill>
                  <a:srgbClr val="000000"/>
                </a:solidFill>
                <a:latin typeface="Calibri"/>
              </a:rPr>
              <a:t>Avoid using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2" name="CustomShape 33"/>
          <p:cNvSpPr/>
          <p:nvPr/>
        </p:nvSpPr>
        <p:spPr>
          <a:xfrm>
            <a:off x="7084440" y="4303800"/>
            <a:ext cx="3606480" cy="9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In the Shape Fill and Shape Outline drop-down boxes, you can choose colors from the created color scheme.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BF44"/>
              </a:buClr>
              <a:buFont typeface="Wingdings" charset="2"/>
              <a:buChar char="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Avoid default colors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trike="noStrike" spc="-1" dirty="0" smtClean="0">
                <a:solidFill>
                  <a:srgbClr val="000000"/>
                </a:solidFill>
                <a:latin typeface="Calibri"/>
              </a:rPr>
              <a:t>HOW TO DESIGN A PRESENTATION</a:t>
            </a:r>
            <a:r>
              <a:rPr lang="ru-RU" sz="3000" b="1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1A816F42-6650-43E0-8903-801EF771F754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7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731520" y="1294200"/>
            <a:ext cx="4778280" cy="13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Presentation contains slide designs.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Design options are “embedde</a:t>
            </a:r>
            <a:r>
              <a:rPr lang="en-US" sz="1400" spc="-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" into the file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Design styles for dark and light backgrounds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dirty="0"/>
              <a:t/>
            </a:r>
            <a:br>
              <a:rPr dirty="0"/>
            </a:br>
            <a:r>
              <a:rPr lang="en-US" sz="1400" spc="-1" dirty="0">
                <a:solidFill>
                  <a:srgbClr val="000000"/>
                </a:solidFill>
                <a:latin typeface="Calibri"/>
              </a:rPr>
              <a:t>You can use both templates in one presentation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grpSp>
        <p:nvGrpSpPr>
          <p:cNvPr id="166" name="Group 4"/>
          <p:cNvGrpSpPr/>
          <p:nvPr/>
        </p:nvGrpSpPr>
        <p:grpSpPr>
          <a:xfrm>
            <a:off x="731520" y="3454200"/>
            <a:ext cx="4421880" cy="1056960"/>
            <a:chOff x="731520" y="3454200"/>
            <a:chExt cx="4421880" cy="1056960"/>
          </a:xfrm>
        </p:grpSpPr>
        <p:sp>
          <p:nvSpPr>
            <p:cNvPr id="167" name="CustomShape 5"/>
            <p:cNvSpPr/>
            <p:nvPr/>
          </p:nvSpPr>
          <p:spPr>
            <a:xfrm>
              <a:off x="1287720" y="3573000"/>
              <a:ext cx="3817440" cy="81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  <a:spcAft>
                  <a:spcPts val="601"/>
                </a:spcAft>
              </a:pPr>
              <a:r>
                <a:rPr lang="en-US" b="1" spc="-1" dirty="0">
                  <a:solidFill>
                    <a:srgbClr val="000000"/>
                  </a:solidFill>
                  <a:latin typeface="Calibri"/>
                </a:rPr>
                <a:t>They can be selected in: </a:t>
              </a:r>
              <a:endParaRPr lang="en-US" b="1" spc="-1" dirty="0" smtClean="0">
                <a:solidFill>
                  <a:srgbClr val="000000"/>
                </a:solidFill>
                <a:latin typeface="Calibri"/>
              </a:endParaRPr>
            </a:p>
            <a:p>
              <a:pPr>
                <a:lnSpc>
                  <a:spcPct val="90000"/>
                </a:lnSpc>
                <a:spcAft>
                  <a:spcPts val="601"/>
                </a:spcAft>
              </a:pPr>
              <a:r>
                <a:rPr lang="en-US" sz="1400" spc="-1" dirty="0" smtClean="0">
                  <a:solidFill>
                    <a:srgbClr val="000000"/>
                  </a:solidFill>
                  <a:latin typeface="Calibri"/>
                </a:rPr>
                <a:t>1. MENU </a:t>
              </a:r>
              <a:r>
                <a:rPr lang="en-US" sz="1400" spc="-1" dirty="0">
                  <a:solidFill>
                    <a:srgbClr val="000000"/>
                  </a:solidFill>
                  <a:latin typeface="Calibri"/>
                </a:rPr>
                <a:t>→ Main → Create slide.</a:t>
              </a:r>
            </a:p>
            <a:p>
              <a:pPr>
                <a:lnSpc>
                  <a:spcPct val="90000"/>
                </a:lnSpc>
                <a:spcAft>
                  <a:spcPts val="601"/>
                </a:spcAft>
              </a:pPr>
              <a:r>
                <a:rPr lang="en-US" sz="1400" spc="-1" dirty="0" smtClean="0">
                  <a:solidFill>
                    <a:srgbClr val="000000"/>
                  </a:solidFill>
                  <a:latin typeface="Calibri"/>
                </a:rPr>
                <a:t>2. Select </a:t>
              </a:r>
              <a:r>
                <a:rPr lang="en-US" sz="1400" spc="-1" dirty="0">
                  <a:solidFill>
                    <a:srgbClr val="000000"/>
                  </a:solidFill>
                  <a:latin typeface="Calibri"/>
                </a:rPr>
                <a:t>an option.</a:t>
              </a:r>
            </a:p>
          </p:txBody>
        </p:sp>
        <p:pic>
          <p:nvPicPr>
            <p:cNvPr id="168" name="Рисунок 27"/>
            <p:cNvPicPr/>
            <p:nvPr/>
          </p:nvPicPr>
          <p:blipFill>
            <a:blip r:embed="rId2" cstate="print"/>
            <a:stretch/>
          </p:blipFill>
          <p:spPr>
            <a:xfrm>
              <a:off x="851760" y="3573000"/>
              <a:ext cx="385200" cy="385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9" name="CustomShape 6"/>
            <p:cNvSpPr/>
            <p:nvPr/>
          </p:nvSpPr>
          <p:spPr>
            <a:xfrm>
              <a:off x="731520" y="3454200"/>
              <a:ext cx="4421880" cy="1056960"/>
            </a:xfrm>
            <a:prstGeom prst="rect">
              <a:avLst/>
            </a:prstGeom>
            <a:noFill/>
            <a:ln w="19080">
              <a:solidFill>
                <a:srgbClr val="80BF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0" name="CustomShape 7"/>
          <p:cNvSpPr/>
          <p:nvPr/>
        </p:nvSpPr>
        <p:spPr>
          <a:xfrm>
            <a:off x="731520" y="2689560"/>
            <a:ext cx="4655520" cy="63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Fonts and corporate colors are also included in the source file. This will make it easier to work with the file.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759960" y="4612320"/>
            <a:ext cx="3078360" cy="2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Note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843840" y="500940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10"/>
          <p:cNvSpPr/>
          <p:nvPr/>
        </p:nvSpPr>
        <p:spPr>
          <a:xfrm>
            <a:off x="731520" y="5220720"/>
            <a:ext cx="3702960" cy="63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A wide menu of slide designs is available,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make sure you scroll  it down.</a:t>
            </a: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All slide layouts have titles that 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feature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 their scope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74" name="Рисунок 5"/>
          <p:cNvPicPr/>
          <p:nvPr/>
        </p:nvPicPr>
        <p:blipFill>
          <a:blip r:embed="rId3" cstate="print"/>
          <a:stretch/>
        </p:blipFill>
        <p:spPr>
          <a:xfrm>
            <a:off x="5661720" y="1384560"/>
            <a:ext cx="6225480" cy="395784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12"/>
          <p:cNvPicPr/>
          <p:nvPr/>
        </p:nvPicPr>
        <p:blipFill>
          <a:blip r:embed="rId2" cstate="print"/>
          <a:stretch/>
        </p:blipFill>
        <p:spPr>
          <a:xfrm>
            <a:off x="3955320" y="1495800"/>
            <a:ext cx="7813440" cy="439488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176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ru-RU" sz="3000" b="1" strike="noStrike" spc="-1" dirty="0">
                <a:solidFill>
                  <a:srgbClr val="000000"/>
                </a:solidFill>
                <a:latin typeface="Calibri"/>
              </a:rPr>
              <a:t>HOW TO DESIGN A PRESENTATION?</a:t>
            </a:r>
            <a:endParaRPr lang="ru-RU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6887329-4C58-47FD-B2CA-314952B6A3DF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8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75996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Title Master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731520" y="2253960"/>
            <a:ext cx="3029760" cy="63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There are several templates of the title slide available.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Certain placeholder fields for the presenter“s name and the date of report are designed to „personalize“ your presentation.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If this information is not required/not available, you can delete these placeholders.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843840" y="195516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6"/>
          <p:cNvSpPr/>
          <p:nvPr/>
        </p:nvSpPr>
        <p:spPr>
          <a:xfrm>
            <a:off x="8804520" y="5209200"/>
            <a:ext cx="1232640" cy="51912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7349760" y="5209200"/>
            <a:ext cx="644040" cy="38052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Line 8"/>
          <p:cNvSpPr/>
          <p:nvPr/>
        </p:nvSpPr>
        <p:spPr>
          <a:xfrm>
            <a:off x="3477240" y="3040920"/>
            <a:ext cx="360" cy="768960"/>
          </a:xfrm>
          <a:prstGeom prst="line">
            <a:avLst/>
          </a:prstGeom>
          <a:ln w="5724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9"/>
          <p:cNvSpPr/>
          <p:nvPr/>
        </p:nvSpPr>
        <p:spPr>
          <a:xfrm>
            <a:off x="3477600" y="3415320"/>
            <a:ext cx="5790960" cy="173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10"/>
          <p:cNvSpPr/>
          <p:nvPr/>
        </p:nvSpPr>
        <p:spPr>
          <a:xfrm>
            <a:off x="3484440" y="3415320"/>
            <a:ext cx="4197600" cy="173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bg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23800" y="569880"/>
            <a:ext cx="10702440" cy="78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181080">
              <a:lnSpc>
                <a:spcPct val="90000"/>
              </a:lnSpc>
            </a:pPr>
            <a:r>
              <a:rPr lang="en-US" sz="3000" b="1" spc="-1" dirty="0">
                <a:solidFill>
                  <a:srgbClr val="000000"/>
                </a:solidFill>
                <a:latin typeface="Calibri"/>
              </a:rPr>
              <a:t>HOW TO DESIGN A PRESENTATION?</a:t>
            </a:r>
          </a:p>
        </p:txBody>
      </p:sp>
      <p:sp>
        <p:nvSpPr>
          <p:cNvPr id="187" name="TextShape 2"/>
          <p:cNvSpPr txBox="1"/>
          <p:nvPr/>
        </p:nvSpPr>
        <p:spPr>
          <a:xfrm>
            <a:off x="11378520" y="781560"/>
            <a:ext cx="8132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B1671AE-09C2-4D8E-B9F0-48C1AB053DC1}" type="slidenum">
              <a:rPr lang="ru-RU" sz="1600" b="0" strike="noStrike" spc="-1">
                <a:solidFill>
                  <a:srgbClr val="BFBFBF"/>
                </a:solidFill>
                <a:latin typeface="Calibri"/>
              </a:rPr>
              <a:pPr algn="ctr">
                <a:lnSpc>
                  <a:spcPct val="100000"/>
                </a:lnSpc>
              </a:pPr>
              <a:t>9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731520" y="2355120"/>
            <a:ext cx="249624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You can use any of the available content templates.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If the content should include sub-points, it is recommended to copy the text in the placeholder from the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 Support Template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file.  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31520" y="1495800"/>
            <a:ext cx="307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Contents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843840" y="2010240"/>
            <a:ext cx="973440" cy="79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1" name="Рисунок 4"/>
          <p:cNvPicPr/>
          <p:nvPr/>
        </p:nvPicPr>
        <p:blipFill>
          <a:blip r:embed="rId2" cstate="print"/>
          <a:stretch/>
        </p:blipFill>
        <p:spPr>
          <a:xfrm>
            <a:off x="3630240" y="1495800"/>
            <a:ext cx="4682520" cy="263376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92" name="Рисунок 5"/>
          <p:cNvPicPr/>
          <p:nvPr/>
        </p:nvPicPr>
        <p:blipFill>
          <a:blip r:embed="rId3" cstate="print"/>
          <a:stretch/>
        </p:blipFill>
        <p:spPr>
          <a:xfrm>
            <a:off x="6329520" y="2937240"/>
            <a:ext cx="5455080" cy="3068280"/>
          </a:xfrm>
          <a:prstGeom prst="rect">
            <a:avLst/>
          </a:prstGeom>
          <a:ln>
            <a:noFill/>
          </a:ln>
          <a:effectLst>
            <a:outerShdw blurRad="127000" dist="3816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F4F"/>
      </a:dk2>
      <a:lt2>
        <a:srgbClr val="E7E6E6"/>
      </a:lt2>
      <a:accent1>
        <a:srgbClr val="80BF44"/>
      </a:accent1>
      <a:accent2>
        <a:srgbClr val="209740"/>
      </a:accent2>
      <a:accent3>
        <a:srgbClr val="1768B0"/>
      </a:accent3>
      <a:accent4>
        <a:srgbClr val="B2D88E"/>
      </a:accent4>
      <a:accent5>
        <a:srgbClr val="5F9031"/>
      </a:accent5>
      <a:accent6>
        <a:srgbClr val="59A5E9"/>
      </a:accent6>
      <a:hlink>
        <a:srgbClr val="1768B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F4F"/>
      </a:dk2>
      <a:lt2>
        <a:srgbClr val="E7E6E6"/>
      </a:lt2>
      <a:accent1>
        <a:srgbClr val="80BF44"/>
      </a:accent1>
      <a:accent2>
        <a:srgbClr val="209740"/>
      </a:accent2>
      <a:accent3>
        <a:srgbClr val="1768B0"/>
      </a:accent3>
      <a:accent4>
        <a:srgbClr val="B2D88E"/>
      </a:accent4>
      <a:accent5>
        <a:srgbClr val="5F9031"/>
      </a:accent5>
      <a:accent6>
        <a:srgbClr val="59A5E9"/>
      </a:accent6>
      <a:hlink>
        <a:srgbClr val="1768B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32745</TotalTime>
  <Words>1763</Words>
  <Application>Microsoft Office PowerPoint</Application>
  <PresentationFormat>Широкоэкранный</PresentationFormat>
  <Paragraphs>245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DejaVu Sans</vt:lpstr>
      <vt:lpstr>PFBeauSansPro-Bold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CHARTS AND TABLES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Сычевская Ольга Витальевна</dc:creator>
  <dc:description/>
  <cp:lastModifiedBy>Рогиня Яна Александровна</cp:lastModifiedBy>
  <cp:revision>212</cp:revision>
  <dcterms:created xsi:type="dcterms:W3CDTF">2020-07-08T10:47:29Z</dcterms:created>
  <dcterms:modified xsi:type="dcterms:W3CDTF">2020-12-18T02:15:35Z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