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4" r:id="rId3"/>
    <p:sldId id="315" r:id="rId4"/>
    <p:sldId id="351" r:id="rId5"/>
    <p:sldId id="316" r:id="rId6"/>
    <p:sldId id="317" r:id="rId7"/>
    <p:sldId id="319" r:id="rId8"/>
    <p:sldId id="321" r:id="rId9"/>
    <p:sldId id="323" r:id="rId10"/>
    <p:sldId id="320" r:id="rId11"/>
    <p:sldId id="322" r:id="rId12"/>
    <p:sldId id="324" r:id="rId13"/>
    <p:sldId id="325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50" r:id="rId24"/>
    <p:sldId id="337" r:id="rId25"/>
    <p:sldId id="338" r:id="rId26"/>
    <p:sldId id="339" r:id="rId27"/>
    <p:sldId id="340" r:id="rId28"/>
    <p:sldId id="341" r:id="rId29"/>
    <p:sldId id="343" r:id="rId30"/>
    <p:sldId id="344" r:id="rId31"/>
    <p:sldId id="345" r:id="rId32"/>
    <p:sldId id="347" r:id="rId33"/>
    <p:sldId id="348" r:id="rId34"/>
    <p:sldId id="36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44"/>
    <a:srgbClr val="0076FB"/>
    <a:srgbClr val="DEBF00"/>
    <a:srgbClr val="23BCAC"/>
    <a:srgbClr val="080D12"/>
    <a:srgbClr val="F7ED6A"/>
    <a:srgbClr val="F9AF19"/>
    <a:srgbClr val="E81983"/>
    <a:srgbClr val="0E1720"/>
    <a:srgbClr val="172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81" autoAdjust="0"/>
    <p:restoredTop sz="94660"/>
  </p:normalViewPr>
  <p:slideViewPr>
    <p:cSldViewPr snapToGrid="0">
      <p:cViewPr>
        <p:scale>
          <a:sx n="84" d="100"/>
          <a:sy n="84" d="100"/>
        </p:scale>
        <p:origin x="-7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0BF44"/>
            </a:solidFill>
            <a:ln>
              <a:noFill/>
            </a:ln>
          </c:spPr>
          <c:dPt>
            <c:idx val="0"/>
            <c:bubble3D val="0"/>
            <c:spPr>
              <a:solidFill>
                <a:srgbClr val="80BF4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B3-4D07-81C3-7F38711F43DC}"/>
              </c:ext>
            </c:extLst>
          </c:dPt>
          <c:dPt>
            <c:idx val="1"/>
            <c:bubble3D val="0"/>
            <c:spPr>
              <a:solidFill>
                <a:srgbClr val="0076F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DA-4683-97F6-D3B0526919E3}"/>
              </c:ext>
            </c:extLst>
          </c:dPt>
          <c:dPt>
            <c:idx val="2"/>
            <c:bubble3D val="0"/>
            <c:spPr>
              <a:solidFill>
                <a:srgbClr val="80BF4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4B3-4D07-81C3-7F38711F43DC}"/>
              </c:ext>
            </c:extLst>
          </c:dPt>
          <c:dPt>
            <c:idx val="3"/>
            <c:bubble3D val="0"/>
            <c:spPr>
              <a:solidFill>
                <a:srgbClr val="80BF4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4B3-4D07-81C3-7F38711F43DC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DA-4683-97F6-D3B052691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F0E47-4E7A-400E-BDB7-9B10AD9EA13E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DD6E6-8D7B-4FF8-8AD9-F08EFBD45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81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9A94-BAD8-4F2C-8234-34AFC7DE3F0E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A17BE-9019-4F78-9B2E-303B34918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3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7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0" y="1078139"/>
            <a:ext cx="1091564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50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54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1"/>
            <a:ext cx="12191999" cy="927100"/>
          </a:xfrm>
          <a:prstGeom prst="rect">
            <a:avLst/>
          </a:prstGeom>
          <a:solidFill>
            <a:srgbClr val="08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2183677" y="1"/>
            <a:ext cx="10007704" cy="788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defTabSz="1088441">
              <a:defRPr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11235309" y="1"/>
            <a:ext cx="956071" cy="92709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088441">
              <a:defRPr/>
            </a:pPr>
            <a:endParaRPr lang="ru-RU" sz="1975">
              <a:latin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309567"/>
            <a:ext cx="1321493" cy="3079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058" y="-1"/>
            <a:ext cx="9967685" cy="92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35309" y="280986"/>
            <a:ext cx="95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B01171-4708-4AD9-BE15-8E46DD0D33D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1870075" y="463549"/>
            <a:ext cx="546100" cy="0"/>
          </a:xfrm>
          <a:prstGeom prst="line">
            <a:avLst/>
          </a:prstGeom>
          <a:ln>
            <a:solidFill>
              <a:srgbClr val="80BF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43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 ftr="0" dt="0"/>
  <p:txStyles>
    <p:titleStyle>
      <a:lvl1pPr marL="180975" indent="0"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chart" Target="../charts/chart1.xml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84D470-4BCA-824A-A8E6-C88DD12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240"/>
            <a:ext cx="12192000" cy="81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6E6B96-DF06-FD4F-A1E2-94EEE0FD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0" y="502651"/>
            <a:ext cx="1819780" cy="42317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5250C45-37D2-A94B-8A84-CEF595F175A1}"/>
              </a:ext>
            </a:extLst>
          </p:cNvPr>
          <p:cNvSpPr/>
          <p:nvPr/>
        </p:nvSpPr>
        <p:spPr>
          <a:xfrm>
            <a:off x="7219949" y="5254023"/>
            <a:ext cx="4972051" cy="1603977"/>
          </a:xfrm>
          <a:prstGeom prst="rect">
            <a:avLst/>
          </a:prstGeom>
          <a:solidFill>
            <a:srgbClr val="80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078183-C4A9-4946-943D-2CCEEF0391EF}"/>
              </a:ext>
            </a:extLst>
          </p:cNvPr>
          <p:cNvSpPr txBox="1"/>
          <p:nvPr/>
        </p:nvSpPr>
        <p:spPr>
          <a:xfrm>
            <a:off x="7512471" y="5624473"/>
            <a:ext cx="546945" cy="291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chemeClr val="bg1"/>
                </a:solidFill>
                <a:latin typeface="PF BeauSans Pro SemiBold" panose="02000500000000020004" pitchFamily="2" charset="0"/>
              </a:rPr>
              <a:t>ФИО</a:t>
            </a:r>
            <a:endParaRPr lang="ru-RU" sz="1400" b="1" dirty="0">
              <a:solidFill>
                <a:schemeClr val="bg1"/>
              </a:solidFill>
              <a:latin typeface="PF BeauSans Pro SemiBold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20359A-D1DE-7B42-96B2-8C0351A1B107}"/>
              </a:ext>
            </a:extLst>
          </p:cNvPr>
          <p:cNvSpPr txBox="1"/>
          <p:nvPr/>
        </p:nvSpPr>
        <p:spPr>
          <a:xfrm>
            <a:off x="7512471" y="5935400"/>
            <a:ext cx="104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Должность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108A790-263A-3F47-B147-5A052BD10008}"/>
              </a:ext>
            </a:extLst>
          </p:cNvPr>
          <p:cNvSpPr/>
          <p:nvPr/>
        </p:nvSpPr>
        <p:spPr>
          <a:xfrm>
            <a:off x="0" y="5254939"/>
            <a:ext cx="7219950" cy="1603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FF8E51-A613-BB46-8948-96A07B882355}"/>
              </a:ext>
            </a:extLst>
          </p:cNvPr>
          <p:cNvSpPr txBox="1"/>
          <p:nvPr/>
        </p:nvSpPr>
        <p:spPr>
          <a:xfrm>
            <a:off x="292521" y="5770315"/>
            <a:ext cx="6449201" cy="859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60"/>
              </a:lnSpc>
              <a:spcBef>
                <a:spcPts val="3000"/>
              </a:spcBef>
              <a:spcAft>
                <a:spcPts val="9600"/>
              </a:spcAft>
            </a:pPr>
            <a:r>
              <a:rPr lang="ru-RU" altLang="ru-RU" sz="3600" b="1" dirty="0">
                <a:latin typeface="PF BeauSans Pro" panose="02000500000000020004" pitchFamily="2" charset="0"/>
              </a:rPr>
              <a:t>Томский политехнический </a:t>
            </a:r>
            <a:br>
              <a:rPr lang="ru-RU" altLang="ru-RU" sz="3600" b="1" dirty="0">
                <a:latin typeface="PF BeauSans Pro" panose="02000500000000020004" pitchFamily="2" charset="0"/>
              </a:rPr>
            </a:br>
            <a:r>
              <a:rPr lang="ru-RU" altLang="ru-RU" sz="3600" b="1" dirty="0">
                <a:latin typeface="PF BeauSans Pro" panose="02000500000000020004" pitchFamily="2" charset="0"/>
              </a:rPr>
              <a:t>университет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662D1B-F5C5-7B4B-84EA-C36F3CA2D0E8}"/>
              </a:ext>
            </a:extLst>
          </p:cNvPr>
          <p:cNvSpPr txBox="1"/>
          <p:nvPr/>
        </p:nvSpPr>
        <p:spPr>
          <a:xfrm>
            <a:off x="292521" y="5343350"/>
            <a:ext cx="3233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Национальный исследовательский</a:t>
            </a:r>
          </a:p>
        </p:txBody>
      </p:sp>
    </p:spTree>
    <p:extLst>
      <p:ext uri="{BB962C8B-B14F-4D97-AF65-F5344CB8AC3E}">
        <p14:creationId xmlns:p14="http://schemas.microsoft.com/office/powerpoint/2010/main" val="10519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463AEEE-644B-B941-AE07-68D576285557}"/>
              </a:ext>
            </a:extLst>
          </p:cNvPr>
          <p:cNvSpPr/>
          <p:nvPr/>
        </p:nvSpPr>
        <p:spPr>
          <a:xfrm>
            <a:off x="0" y="0"/>
            <a:ext cx="12192000" cy="1841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6225B1-C54D-D94F-AD4D-1BED1B13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911599"/>
            <a:ext cx="7594599" cy="617112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6151" y="1651000"/>
            <a:ext cx="8860249" cy="1282700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0" y="1078138"/>
            <a:ext cx="6864350" cy="566556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ШКОЛА БАЗОВОЙ ИНЖЕНЕРНОЙ ПОДГОТОВКИ</a:t>
            </a:r>
            <a:r>
              <a:rPr lang="ru-RU" sz="1600" dirty="0">
                <a:solidFill>
                  <a:srgbClr val="80BF44"/>
                </a:solidFill>
              </a:rPr>
              <a:t> 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Передовые образовательные технологии, современные интерактивные ресурсы,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проектно-организованное обучение и высокопрофессиональный коллектив школы являются залогом формирования широкого кругозора, глубокой теоретической подготовки студентов по фундаментальным дисциплинам, а также развития необходимых практических навыков: работа в команде, критическое мышление, лидерские качества, способность решать сложные профессиональные проблемы.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По окончании программы базовой инженерной подготовки студенты могут более осознанно и ответственно подойти к выбору своей дальнейшей образовательной траектории: скорректировать выбранное направление подготовки в </a:t>
            </a:r>
            <a:r>
              <a:rPr lang="ru-RU" sz="1600" dirty="0" err="1">
                <a:solidFill>
                  <a:schemeClr val="tx1"/>
                </a:solidFill>
              </a:rPr>
              <a:t>бакалавриате</a:t>
            </a:r>
            <a:r>
              <a:rPr lang="ru-RU" sz="1600" dirty="0">
                <a:solidFill>
                  <a:schemeClr val="tx1"/>
                </a:solidFill>
              </a:rPr>
              <a:t>, определиться с выбором направления подготовки в магистратуре, которая может быть и технологической,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 исследовательской, и предпринимательской,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и комбинированной.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10</a:t>
            </a:fld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21300" y="1841501"/>
            <a:ext cx="8489949" cy="9270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ЗАДАЧА ШКОЛЫ - формирование базовых универсальных и общепрофессиональных компетенций будущих инженеров </a:t>
            </a:r>
            <a:br>
              <a:rPr lang="ru-RU" sz="1800" b="1" dirty="0"/>
            </a:br>
            <a:r>
              <a:rPr lang="ru-RU" sz="1800" b="1" dirty="0"/>
              <a:t>(ядерная программа </a:t>
            </a:r>
            <a:r>
              <a:rPr lang="ru-RU" sz="1800" b="1" dirty="0" err="1"/>
              <a:t>бакалавриата</a:t>
            </a:r>
            <a:r>
              <a:rPr lang="ru-RU" sz="1800" b="1" dirty="0"/>
              <a:t> на 1-2 курсах обучения).</a:t>
            </a:r>
          </a:p>
        </p:txBody>
      </p:sp>
    </p:spTree>
    <p:extLst>
      <p:ext uri="{BB962C8B-B14F-4D97-AF65-F5344CB8AC3E}">
        <p14:creationId xmlns:p14="http://schemas.microsoft.com/office/powerpoint/2010/main" val="79853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F66C738-659E-1645-9FD6-58C40107237D}"/>
              </a:ext>
            </a:extLst>
          </p:cNvPr>
          <p:cNvSpPr/>
          <p:nvPr/>
        </p:nvSpPr>
        <p:spPr>
          <a:xfrm>
            <a:off x="0" y="0"/>
            <a:ext cx="12192000" cy="1846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A476B1A-33F7-A34D-8C60-1289311F2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28974" r="25925" b="35222"/>
          <a:stretch/>
        </p:blipFill>
        <p:spPr>
          <a:xfrm>
            <a:off x="0" y="919380"/>
            <a:ext cx="12192000" cy="59322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927100"/>
            <a:ext cx="6235699" cy="5937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2289912"/>
            <a:ext cx="2579533" cy="4561737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100" y="1078139"/>
            <a:ext cx="4064000" cy="90306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ШКОЛА БАЗОВОЙ ИНЖЕНЕРНОЙ ПОДГОТОВКИ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1-2 КУРС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78971" y="2139384"/>
            <a:ext cx="1908629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 ОТДЕЛЕНИЯ: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79533" y="2458245"/>
            <a:ext cx="3169285" cy="14915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математики и информатики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естественных наук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социально-гуманитарных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наук</a:t>
            </a: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общетехнических дисциплин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79533" y="4774123"/>
            <a:ext cx="2489219" cy="1318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физической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культуры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иностранных языков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русского языка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8971" y="1117256"/>
            <a:ext cx="65315" cy="882995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43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44A682D-BA2F-BF40-BF64-6A183554CA36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F33B2C-9A14-164F-ADB0-F84F901D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23924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087438"/>
            <a:ext cx="10969749" cy="52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EF12D8-6DDE-5E4E-90B0-F84B0E32E916}"/>
              </a:ext>
            </a:extLst>
          </p:cNvPr>
          <p:cNvSpPr/>
          <p:nvPr/>
        </p:nvSpPr>
        <p:spPr>
          <a:xfrm>
            <a:off x="0" y="0"/>
            <a:ext cx="12192000" cy="1689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18E90B-5AF4-2744-A320-FCB0BE8C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13389" r="126" b="13887"/>
          <a:stretch/>
        </p:blipFill>
        <p:spPr>
          <a:xfrm>
            <a:off x="0" y="924284"/>
            <a:ext cx="12192000" cy="59368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27100"/>
            <a:ext cx="5156199" cy="5937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13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12750" y="1401989"/>
            <a:ext cx="417830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2400" b="1" dirty="0">
                <a:solidFill>
                  <a:schemeClr val="tx1"/>
                </a:solidFill>
              </a:rPr>
              <a:t>ИССЛЕДОВАТЕЛЬСКИХ ШКОЛАХ </a:t>
            </a:r>
            <a:r>
              <a:rPr lang="ru-RU" sz="1600" dirty="0">
                <a:solidFill>
                  <a:schemeClr val="tx1"/>
                </a:solidFill>
              </a:rPr>
              <a:t>реализуется новый формат аспирантской подготовки – интегрированные </a:t>
            </a:r>
            <a:r>
              <a:rPr lang="ru-RU" sz="1600" dirty="0" err="1">
                <a:solidFill>
                  <a:schemeClr val="tx1"/>
                </a:solidFill>
              </a:rPr>
              <a:t>магистерско</a:t>
            </a:r>
            <a:r>
              <a:rPr lang="ru-RU" sz="1600" dirty="0">
                <a:solidFill>
                  <a:schemeClr val="tx1"/>
                </a:solidFill>
              </a:rPr>
              <a:t>-аспирантские программы, что гарантирует защиту диссертации в срок и участие обучающихся в научных проектах.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56199" y="3848100"/>
            <a:ext cx="7035801" cy="3016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05424" y="4249964"/>
            <a:ext cx="6410325" cy="25985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DEBF00"/>
                </a:solidFill>
              </a:rPr>
              <a:t>ШКОЛА ИНЖЕНЕРНОГО ПРЕДПРИНИМАТЕЛЬСТВА </a:t>
            </a:r>
            <a:r>
              <a:rPr lang="ru-RU" sz="1600" dirty="0">
                <a:solidFill>
                  <a:schemeClr val="tx1"/>
                </a:solidFill>
              </a:rPr>
              <a:t>через предпринимательскую магистратуру готовит </a:t>
            </a:r>
            <a:r>
              <a:rPr lang="ru-RU" sz="1600" dirty="0" err="1">
                <a:solidFill>
                  <a:schemeClr val="tx1"/>
                </a:solidFill>
              </a:rPr>
              <a:t>техностартеров</a:t>
            </a:r>
            <a:r>
              <a:rPr lang="ru-RU" sz="1600" dirty="0">
                <a:solidFill>
                  <a:schemeClr val="tx1"/>
                </a:solidFill>
              </a:rPr>
              <a:t>, а через дополнительные профили, программы и курсы обучает предпринимательству не только всех студентов вуза – будущих инженеров и исследователей, но и всех желающих за его пределами. При этом Школа инженерного предпринимательства интегрируется со всей инновационной инфраструктурой ТПУ в единую систему коммерциализации знаний.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7020"/>
          <a:stretch/>
        </p:blipFill>
        <p:spPr>
          <a:xfrm>
            <a:off x="0" y="3848100"/>
            <a:ext cx="5156199" cy="30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0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C28B15A-3CAD-024C-957F-242E0186F921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E97D599-38EB-BA4F-8A33-3276B871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 b="9159"/>
          <a:stretch/>
        </p:blipFill>
        <p:spPr>
          <a:xfrm>
            <a:off x="0" y="923924"/>
            <a:ext cx="12192000" cy="5934075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" y="927100"/>
            <a:ext cx="12191999" cy="5937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" y="927096"/>
            <a:ext cx="4447305" cy="5937256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14</a:t>
            </a:fld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4945237" y="1078139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39" name="Овал 38"/>
          <p:cNvSpPr/>
          <p:nvPr/>
        </p:nvSpPr>
        <p:spPr>
          <a:xfrm>
            <a:off x="7485287" y="1078139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40" name="Овал 39"/>
          <p:cNvSpPr/>
          <p:nvPr/>
        </p:nvSpPr>
        <p:spPr>
          <a:xfrm>
            <a:off x="9854559" y="1078139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41" name="Овал 40"/>
          <p:cNvSpPr/>
          <p:nvPr/>
        </p:nvSpPr>
        <p:spPr>
          <a:xfrm>
            <a:off x="4945237" y="3949664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42" name="Овал 41"/>
          <p:cNvSpPr/>
          <p:nvPr/>
        </p:nvSpPr>
        <p:spPr>
          <a:xfrm>
            <a:off x="7485287" y="3451905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43" name="Овал 42"/>
          <p:cNvSpPr/>
          <p:nvPr/>
        </p:nvSpPr>
        <p:spPr>
          <a:xfrm>
            <a:off x="9854559" y="3949664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12750" y="1078139"/>
            <a:ext cx="3764635" cy="4282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УНИВЕРСИТЕТ ОСУЩЕСТВЛЯЕТ</a:t>
            </a:r>
            <a:r>
              <a:rPr lang="en-US" sz="2400" b="1" dirty="0"/>
              <a:t> </a:t>
            </a:r>
            <a:r>
              <a:rPr lang="ru-RU" sz="2400" b="1" dirty="0"/>
              <a:t>ОБРАЗОВАТЕЛЬНУЮ ДЕЯТЕЛЬНОСТЬ ПО</a:t>
            </a:r>
          </a:p>
          <a:p>
            <a:pPr marL="0" indent="0">
              <a:buNone/>
            </a:pPr>
            <a:r>
              <a:rPr lang="ru-RU" sz="2800" b="1" dirty="0"/>
              <a:t>27</a:t>
            </a:r>
            <a:r>
              <a:rPr lang="ru-RU" sz="1600" dirty="0"/>
              <a:t> направлениям подготовки бакалавров</a:t>
            </a:r>
          </a:p>
          <a:p>
            <a:pPr marL="0" indent="0">
              <a:buNone/>
            </a:pPr>
            <a:r>
              <a:rPr lang="ru-RU" sz="2800" b="1" dirty="0"/>
              <a:t>35</a:t>
            </a:r>
            <a:r>
              <a:rPr lang="ru-RU" sz="1600" dirty="0"/>
              <a:t> направлениям подготовки магистров</a:t>
            </a:r>
          </a:p>
          <a:p>
            <a:pPr marL="0" indent="0">
              <a:buNone/>
            </a:pPr>
            <a:r>
              <a:rPr lang="ru-RU" sz="2800" b="1" dirty="0"/>
              <a:t>6 </a:t>
            </a:r>
            <a:r>
              <a:rPr lang="ru-RU" sz="1600" dirty="0"/>
              <a:t>образовательным программам подготовки дипломированных специалистов</a:t>
            </a:r>
          </a:p>
          <a:p>
            <a:pPr marL="0" indent="0">
              <a:buNone/>
            </a:pPr>
            <a:r>
              <a:rPr lang="en-US" sz="2800" b="1" dirty="0"/>
              <a:t>19</a:t>
            </a:r>
            <a:r>
              <a:rPr lang="ru-RU" sz="1600" dirty="0"/>
              <a:t> программам подготовки аспирантов</a:t>
            </a:r>
          </a:p>
          <a:p>
            <a:pPr marL="0" indent="0">
              <a:buNone/>
            </a:pPr>
            <a:r>
              <a:rPr lang="ru-RU" sz="2800" b="1" dirty="0"/>
              <a:t>3</a:t>
            </a:r>
            <a:r>
              <a:rPr lang="en-US" sz="2800" b="1" dirty="0"/>
              <a:t>1</a:t>
            </a:r>
            <a:r>
              <a:rPr lang="ru-RU" sz="1600" dirty="0"/>
              <a:t> научным специальностям подготовки докторантов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092818" y="1537605"/>
            <a:ext cx="2000249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>
                <a:solidFill>
                  <a:srgbClr val="00B050"/>
                </a:solidFill>
              </a:rPr>
              <a:t>395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программ повышения квалификации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701799" y="1537605"/>
            <a:ext cx="18097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12</a:t>
            </a:r>
            <a:endParaRPr lang="ru-RU" sz="6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сетевых магистерских программ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071851" y="1537605"/>
            <a:ext cx="2078891" cy="1786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>
                <a:solidFill>
                  <a:srgbClr val="00B050"/>
                </a:solidFill>
              </a:rPr>
              <a:t>41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программа профессиональной переподготовки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92818" y="4477002"/>
            <a:ext cx="2211704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>
                <a:solidFill>
                  <a:srgbClr val="00B050"/>
                </a:solidFill>
              </a:rPr>
              <a:t>1</a:t>
            </a:r>
            <a:r>
              <a:rPr lang="en-US" sz="6000" b="1" dirty="0">
                <a:solidFill>
                  <a:srgbClr val="00B050"/>
                </a:solidFill>
              </a:rPr>
              <a:t>9</a:t>
            </a:r>
            <a:r>
              <a:rPr lang="ru-RU" sz="6000" b="1" dirty="0">
                <a:solidFill>
                  <a:srgbClr val="00B050"/>
                </a:solidFill>
              </a:rPr>
              <a:t>00+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электронных курсов в составе очного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и заочного обучения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71851" y="4251050"/>
            <a:ext cx="2252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</a:rPr>
              <a:t>240</a:t>
            </a:r>
            <a:r>
              <a:rPr lang="ru-RU" sz="6000" dirty="0"/>
              <a:t> </a:t>
            </a:r>
            <a:endParaRPr lang="en-US" sz="6000" dirty="0"/>
          </a:p>
          <a:p>
            <a:endParaRPr lang="en-US" sz="1600" dirty="0"/>
          </a:p>
          <a:p>
            <a:r>
              <a:rPr lang="ru-RU" sz="1600" dirty="0"/>
              <a:t>виртуальных тренажеров</a:t>
            </a:r>
            <a:br>
              <a:rPr lang="ru-RU" sz="1600" dirty="0"/>
            </a:br>
            <a:r>
              <a:rPr lang="ru-RU" sz="1600" dirty="0"/>
              <a:t>в составе очного и заочного обучения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701799" y="3976504"/>
            <a:ext cx="2061326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6000" b="1" dirty="0">
                <a:solidFill>
                  <a:srgbClr val="00B050"/>
                </a:solidFill>
              </a:rPr>
              <a:t>6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сетевых программ </a:t>
            </a:r>
            <a:r>
              <a:rPr lang="ru-RU" sz="1600" dirty="0" err="1">
                <a:solidFill>
                  <a:schemeClr val="tx1"/>
                </a:solidFill>
              </a:rPr>
              <a:t>бакалавриата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6000" b="1" dirty="0">
                <a:solidFill>
                  <a:srgbClr val="00B050"/>
                </a:solidFill>
              </a:rPr>
              <a:t>1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сетевая программа </a:t>
            </a:r>
            <a:r>
              <a:rPr lang="ru-RU" sz="1600" dirty="0" err="1">
                <a:solidFill>
                  <a:schemeClr val="tx1"/>
                </a:solidFill>
              </a:rPr>
              <a:t>специалитета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9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31FF1F2-2F26-DC40-8B23-0413261EF843}"/>
              </a:ext>
            </a:extLst>
          </p:cNvPr>
          <p:cNvSpPr/>
          <p:nvPr/>
        </p:nvSpPr>
        <p:spPr>
          <a:xfrm>
            <a:off x="0" y="0"/>
            <a:ext cx="12192000" cy="165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8C119B-24D8-864F-AF2A-F2D33EB8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927096"/>
            <a:ext cx="5816600" cy="1993903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426" r="7760" b="-30"/>
          <a:stretch/>
        </p:blipFill>
        <p:spPr>
          <a:xfrm>
            <a:off x="5308600" y="927097"/>
            <a:ext cx="6883401" cy="59326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15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92150" y="1078139"/>
            <a:ext cx="33210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Около </a:t>
            </a:r>
            <a:r>
              <a:rPr lang="en-US" sz="6000" b="1" dirty="0"/>
              <a:t>27,7</a:t>
            </a:r>
            <a:r>
              <a:rPr lang="ru-RU" sz="6000" b="1" dirty="0"/>
              <a:t> %</a:t>
            </a:r>
            <a:r>
              <a:rPr lang="ru-RU" b="1" dirty="0"/>
              <a:t> студентов ТПУ – граждане зарубежных государств.</a:t>
            </a:r>
          </a:p>
        </p:txBody>
      </p:sp>
      <p:sp>
        <p:nvSpPr>
          <p:cNvPr id="12" name="Объект 7"/>
          <p:cNvSpPr>
            <a:spLocks noGrp="1"/>
          </p:cNvSpPr>
          <p:nvPr>
            <p:ph idx="1"/>
          </p:nvPr>
        </p:nvSpPr>
        <p:spPr>
          <a:xfrm>
            <a:off x="692150" y="3224100"/>
            <a:ext cx="4108450" cy="2668700"/>
          </a:xfrm>
        </p:spPr>
        <p:txBody>
          <a:bodyPr/>
          <a:lstStyle/>
          <a:p>
            <a:pPr marL="0" lvl="0" indent="0">
              <a:buNone/>
            </a:pPr>
            <a:r>
              <a:rPr lang="ru-RU" sz="1800" kern="0" dirty="0">
                <a:solidFill>
                  <a:schemeClr val="tx1"/>
                </a:solidFill>
              </a:rPr>
              <a:t>Более </a:t>
            </a:r>
            <a:r>
              <a:rPr lang="ru-RU" sz="2400" b="1" kern="0" dirty="0">
                <a:solidFill>
                  <a:srgbClr val="00B050"/>
                </a:solidFill>
              </a:rPr>
              <a:t>90</a:t>
            </a:r>
            <a:r>
              <a:rPr lang="ru-RU" sz="1800" kern="0" dirty="0">
                <a:solidFill>
                  <a:schemeClr val="tx1"/>
                </a:solidFill>
              </a:rPr>
              <a:t> договоров о реализации различных программ академической мобильности с зарубежными вузами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В 2020 г. в рамках программ академической мобильности </a:t>
            </a:r>
            <a:r>
              <a:rPr lang="ru-RU" sz="2400" b="1" dirty="0">
                <a:solidFill>
                  <a:srgbClr val="00B050"/>
                </a:solidFill>
              </a:rPr>
              <a:t>133</a:t>
            </a:r>
            <a:r>
              <a:rPr lang="ru-RU" sz="1800" dirty="0">
                <a:solidFill>
                  <a:schemeClr val="tx1"/>
                </a:solidFill>
              </a:rPr>
              <a:t> студента ТПУ прошли обучение (практику) в </a:t>
            </a:r>
            <a:r>
              <a:rPr lang="ru-RU" sz="2400" b="1" dirty="0">
                <a:solidFill>
                  <a:srgbClr val="00B050"/>
                </a:solidFill>
              </a:rPr>
              <a:t>17</a:t>
            </a:r>
            <a:r>
              <a:rPr lang="ru-RU" sz="1800" dirty="0">
                <a:solidFill>
                  <a:schemeClr val="tx1"/>
                </a:solidFill>
              </a:rPr>
              <a:t> зарубежных странах</a:t>
            </a:r>
          </a:p>
          <a:p>
            <a:pPr marL="0" lvl="0" indent="0">
              <a:buNone/>
            </a:pPr>
            <a:r>
              <a:rPr lang="ru-RU" sz="1800" kern="0" dirty="0">
                <a:solidFill>
                  <a:schemeClr val="tx1"/>
                </a:solidFill>
              </a:rPr>
              <a:t>ТПУ принял на обучение </a:t>
            </a:r>
            <a:r>
              <a:rPr lang="ru-RU" sz="2400" b="1" kern="0" dirty="0">
                <a:solidFill>
                  <a:srgbClr val="00B050"/>
                </a:solidFill>
              </a:rPr>
              <a:t>254</a:t>
            </a:r>
            <a:r>
              <a:rPr lang="ru-RU" sz="1800" kern="0" dirty="0">
                <a:solidFill>
                  <a:schemeClr val="tx1"/>
                </a:solidFill>
              </a:rPr>
              <a:t> студента из </a:t>
            </a:r>
            <a:r>
              <a:rPr lang="ru-RU" sz="2400" b="1" kern="0" dirty="0">
                <a:solidFill>
                  <a:srgbClr val="00B050"/>
                </a:solidFill>
              </a:rPr>
              <a:t>19</a:t>
            </a:r>
            <a:r>
              <a:rPr lang="ru-RU" sz="1800" kern="0" dirty="0">
                <a:solidFill>
                  <a:schemeClr val="tx1"/>
                </a:solidFill>
              </a:rPr>
              <a:t> зарубежных стран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79F5AF7-95DB-034F-9943-69CE86DF8866}"/>
              </a:ext>
            </a:extLst>
          </p:cNvPr>
          <p:cNvSpPr/>
          <p:nvPr/>
        </p:nvSpPr>
        <p:spPr>
          <a:xfrm>
            <a:off x="0" y="0"/>
            <a:ext cx="12192000" cy="153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27C20DB-7EB1-334F-9AA0-0303AC6AD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16686"/>
          <a:stretch/>
        </p:blipFill>
        <p:spPr>
          <a:xfrm>
            <a:off x="1" y="922020"/>
            <a:ext cx="12192000" cy="59359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" y="927100"/>
            <a:ext cx="12191999" cy="5937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16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12750" y="1238812"/>
            <a:ext cx="58102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ТПУ – лидер по объемам внебюджетных НИОКР и зарубежных контрактов среди всех вузов и организаций Министерства науки и высшего образования РФ. Объем НИОКР традиционно составляет около </a:t>
            </a:r>
            <a:r>
              <a:rPr lang="ru-RU" sz="2400" b="1" dirty="0">
                <a:solidFill>
                  <a:srgbClr val="00B050"/>
                </a:solidFill>
              </a:rPr>
              <a:t>2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млрд руб. Внебюджетная составляющая 201</a:t>
            </a:r>
            <a:r>
              <a:rPr lang="en-US" sz="1600" dirty="0">
                <a:solidFill>
                  <a:schemeClr val="tx1"/>
                </a:solidFill>
              </a:rPr>
              <a:t>9</a:t>
            </a:r>
            <a:r>
              <a:rPr lang="ru-RU" sz="1600" dirty="0">
                <a:solidFill>
                  <a:schemeClr val="tx1"/>
                </a:solidFill>
              </a:rPr>
              <a:t> г. – более </a:t>
            </a:r>
            <a:r>
              <a:rPr lang="ru-RU" sz="2400" b="1" dirty="0">
                <a:solidFill>
                  <a:srgbClr val="00B050"/>
                </a:solidFill>
              </a:rPr>
              <a:t>1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млрд руб.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2877424"/>
            <a:ext cx="58102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ПУБЛИКАЦИОННАЯ АКТИВНОСТЬ – 1917 СТАТЕЙ,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ИНДЕКСИРУЕМЫХ В WOS И SCOPUS, 552 – В ЖУРНАЛАХ Q1, Q2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12750" y="3735320"/>
            <a:ext cx="593471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80BF44"/>
                </a:solidFill>
              </a:rPr>
              <a:t>ТПУ ЗАНИМАЕТ ЛИДИРУЮЩИЕ ПОЗИЦИИ СРЕДИ ВУЗОВ МИНИСТЕРСТВА НАУКИ И ВЫСШЕГО ОБРАЗОВАНИЯ РФ ПО ОБЪЕМУ ПРИВЛЕЧЕННЫХ СРЕДСТВ НА МОЛОДЕЖНУЮ НАУКУ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914902"/>
            <a:ext cx="6635748" cy="194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12750" y="5087501"/>
            <a:ext cx="60769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На молодежную науку ежегодно привлекается до </a:t>
            </a:r>
            <a:r>
              <a:rPr lang="ru-RU" sz="2400" b="1" dirty="0">
                <a:solidFill>
                  <a:srgbClr val="00B050"/>
                </a:solidFill>
              </a:rPr>
              <a:t>220</a:t>
            </a:r>
            <a:r>
              <a:rPr lang="ru-RU" sz="1600" dirty="0">
                <a:solidFill>
                  <a:schemeClr val="tx1"/>
                </a:solidFill>
              </a:rPr>
              <a:t> млн руб., из них около </a:t>
            </a:r>
            <a:r>
              <a:rPr lang="ru-RU" sz="2400" b="1" dirty="0">
                <a:solidFill>
                  <a:srgbClr val="00B050"/>
                </a:solidFill>
              </a:rPr>
              <a:t>70 %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средств поступает по программам и грантам. По итогам международных, российских и региональных конкурсов научно-исследовательских и выпускных квалификационных работ студенты ТПУ ежегодно получают более </a:t>
            </a:r>
            <a:r>
              <a:rPr lang="ru-RU" sz="2400" b="1" dirty="0">
                <a:solidFill>
                  <a:srgbClr val="00B050"/>
                </a:solidFill>
              </a:rPr>
              <a:t>800</a:t>
            </a:r>
            <a:r>
              <a:rPr lang="ru-RU" sz="1600" dirty="0">
                <a:solidFill>
                  <a:schemeClr val="tx1"/>
                </a:solidFill>
              </a:rPr>
              <a:t> грантов и стипендий.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861809" y="5237841"/>
            <a:ext cx="4851845" cy="1297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Томский политехнический университет входит </a:t>
            </a:r>
            <a:br>
              <a:rPr lang="ru-RU" sz="16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i="1" dirty="0">
                <a:solidFill>
                  <a:schemeClr val="bg1">
                    <a:lumMod val="65000"/>
                  </a:schemeClr>
                </a:solidFill>
              </a:rPr>
              <a:t>в первую «пятерку» вузов России по количеству стипендий и грантов Президента РФ для аспирантов и молодых ученых, а также по числу полученных медалей РАН.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923924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829" t="1950" r="11892" b="10411"/>
          <a:stretch/>
        </p:blipFill>
        <p:spPr>
          <a:xfrm>
            <a:off x="6635749" y="933533"/>
            <a:ext cx="5556251" cy="39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FC5397A-260E-7346-B572-BB823E722375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94A5BAD-906A-1F41-B3B8-95C35C53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23274" r="20166" b="18352"/>
          <a:stretch/>
        </p:blipFill>
        <p:spPr>
          <a:xfrm>
            <a:off x="0" y="922440"/>
            <a:ext cx="12184380" cy="5945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17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927100"/>
            <a:ext cx="7505699" cy="59372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12750" y="1078139"/>
            <a:ext cx="887603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ПРОРЫВНЫЕ НАУЧНЫЕ И ИНЖЕНЕРНЫЕ ПРОЕКТЫ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651000"/>
            <a:ext cx="6719570" cy="4744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магнетронные распылительные системы на парах металлов, обеспечивающие высокую скорость осаждения и качество тонких пленок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исследования в системе «суша-шельф-атмосфера» в Арктике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3D-печать в условиях космоса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материалы и изделия биомедицинского назначения с использованием аддитивных технологий, плазменных и радиационных методов модифицирования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концепция высокотемпературной газоохлаждаемой ториевой реакторной установки 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ядерные технологии диагностики и терапии онкологических заболеваний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технология получения водорода из природного газа без выбросов СО</a:t>
            </a:r>
            <a:r>
              <a:rPr lang="ru-RU" sz="1100" dirty="0">
                <a:solidFill>
                  <a:schemeClr val="tx1"/>
                </a:solidFill>
              </a:rPr>
              <a:t>2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импортозамещающая технология серийного производства приборов для измерения расхода, уровня, перепада давления, плотности и уровня раздела фаз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промышленное производство </a:t>
            </a:r>
            <a:r>
              <a:rPr lang="ru-RU" sz="1400" dirty="0" err="1">
                <a:solidFill>
                  <a:schemeClr val="tx1"/>
                </a:solidFill>
              </a:rPr>
              <a:t>нанокерамики</a:t>
            </a:r>
            <a:r>
              <a:rPr lang="ru-RU" sz="1400" dirty="0">
                <a:solidFill>
                  <a:schemeClr val="tx1"/>
                </a:solidFill>
              </a:rPr>
              <a:t> для высокотехнологичных отраслей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«зеленая химия» – экологически чистые технологии и материалы для химической промышленности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очистка и обеззараживание хозяйственно-бытовых и промышленных сточных вод</a:t>
            </a:r>
          </a:p>
          <a:p>
            <a:pPr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технологии преобразования твердого топлива в </a:t>
            </a:r>
            <a:r>
              <a:rPr lang="ru-RU" sz="1400" dirty="0" err="1">
                <a:solidFill>
                  <a:schemeClr val="tx1"/>
                </a:solidFill>
              </a:rPr>
              <a:t>экологичный</a:t>
            </a:r>
            <a:r>
              <a:rPr lang="ru-RU" sz="1400" dirty="0">
                <a:solidFill>
                  <a:schemeClr val="tx1"/>
                </a:solidFill>
              </a:rPr>
              <a:t> газ</a:t>
            </a:r>
          </a:p>
        </p:txBody>
      </p:sp>
    </p:spTree>
    <p:extLst>
      <p:ext uri="{BB962C8B-B14F-4D97-AF65-F5344CB8AC3E}">
        <p14:creationId xmlns:p14="http://schemas.microsoft.com/office/powerpoint/2010/main" val="204899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75C417A-9128-D346-A85F-41F1FB7026D2}"/>
              </a:ext>
            </a:extLst>
          </p:cNvPr>
          <p:cNvSpPr/>
          <p:nvPr/>
        </p:nvSpPr>
        <p:spPr>
          <a:xfrm>
            <a:off x="0" y="0"/>
            <a:ext cx="12192000" cy="1249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FF9F76-E826-7245-8E8D-E3862920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14656" r="38" b="9690"/>
          <a:stretch/>
        </p:blipFill>
        <p:spPr>
          <a:xfrm>
            <a:off x="0" y="927100"/>
            <a:ext cx="12192000" cy="59767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24601" y="927100"/>
            <a:ext cx="5867400" cy="3517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927100"/>
            <a:ext cx="6324599" cy="593725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18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12750" y="1078139"/>
            <a:ext cx="524510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НОВОСТИ. СОБЫТИЯ. ФАКТЫ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543050"/>
            <a:ext cx="5911850" cy="4895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Кейс с практиками Томского политехнического университета вошел в экспертный доклад о роли технических вузов в развитии инновационных экосистем Ассоциации ведущих европейских университетов в области инженерного образования и исследований CESAER.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ТПУ стал авторизованной инфокоммуникационной академией мирового телекоммуникационного гиганта </a:t>
            </a:r>
            <a:r>
              <a:rPr lang="ru-RU" sz="1600" dirty="0" err="1">
                <a:solidFill>
                  <a:schemeClr val="tx1"/>
                </a:solidFill>
              </a:rPr>
              <a:t>Huawei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Открыт учебно-научный центр электротехнического материаловедения – LAPP. Это единственный в России центр компетенций одного из крупнейших мировых производителей кабеля.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ТПУ официально вступил в ряды членов Университета Арктики (</a:t>
            </a:r>
            <a:r>
              <a:rPr lang="ru-RU" sz="1600" dirty="0" err="1">
                <a:solidFill>
                  <a:schemeClr val="tx1"/>
                </a:solidFill>
              </a:rPr>
              <a:t>UArctic</a:t>
            </a:r>
            <a:r>
              <a:rPr lang="ru-RU" sz="1600" dirty="0">
                <a:solidFill>
                  <a:schemeClr val="tx1"/>
                </a:solidFill>
              </a:rPr>
              <a:t>) и стал первым российским университетом, принявшим участие в организации и выполнении совместной морской арктической экспедиции с Российской академией наук.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На базе ТПУ в рамках Международного арктического форума создан Международный арктический сибирский научный центр (МАСНЦ) с участием ведущих мировых исследователей Арктики. </a:t>
            </a: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24600" y="1570036"/>
            <a:ext cx="5826143" cy="3195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ТПУ выступил оператором межрегиональной программы «</a:t>
            </a:r>
            <a:r>
              <a:rPr lang="ru-RU" sz="1600" dirty="0" err="1">
                <a:solidFill>
                  <a:schemeClr val="tx1"/>
                </a:solidFill>
              </a:rPr>
              <a:t>Технет</a:t>
            </a:r>
            <a:r>
              <a:rPr lang="ru-RU" sz="1600" dirty="0">
                <a:solidFill>
                  <a:schemeClr val="tx1"/>
                </a:solidFill>
              </a:rPr>
              <a:t>-Сибирь» для обеспечения синхронных действий регионов Сибири по организации производства продукции и услуг для рынков НТИ и внедрению передовых производственных технологий.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Проект «Комплексная технология преобразования твердых топлив с повышенной </a:t>
            </a:r>
            <a:r>
              <a:rPr lang="ru-RU" sz="1600" dirty="0" err="1">
                <a:solidFill>
                  <a:schemeClr val="tx1"/>
                </a:solidFill>
              </a:rPr>
              <a:t>энергоэффективностью</a:t>
            </a:r>
            <a:r>
              <a:rPr lang="ru-RU" sz="1600" dirty="0">
                <a:solidFill>
                  <a:schemeClr val="tx1"/>
                </a:solidFill>
              </a:rPr>
              <a:t> и малой эмиссией парниковых газов» включен в Перечень национальных проектов Министерства энергетики РФ по внедрению инновационных технологий и современных материалов в энергетике. 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23924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634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56D14C0B-959F-334E-B3AA-FCA09E917470}"/>
              </a:ext>
            </a:extLst>
          </p:cNvPr>
          <p:cNvSpPr/>
          <p:nvPr/>
        </p:nvSpPr>
        <p:spPr>
          <a:xfrm>
            <a:off x="0" y="0"/>
            <a:ext cx="12192000" cy="1649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105F714-FBCF-0E45-B7C7-2CAF4DC7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 t="16352" r="1211" b="12051"/>
          <a:stretch/>
        </p:blipFill>
        <p:spPr>
          <a:xfrm>
            <a:off x="-7620" y="927097"/>
            <a:ext cx="12184380" cy="593090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321497" y="1208086"/>
            <a:ext cx="3263580" cy="180181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450074" y="1208086"/>
            <a:ext cx="3263580" cy="180181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17500" y="3363331"/>
            <a:ext cx="3263580" cy="228309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321497" y="3363331"/>
            <a:ext cx="3263580" cy="228309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450074" y="3363331"/>
            <a:ext cx="3263580" cy="228309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7500" y="1208086"/>
            <a:ext cx="3263580" cy="180181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19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432410"/>
            <a:ext cx="2701928" cy="19241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1600" dirty="0">
                <a:solidFill>
                  <a:schemeClr val="tx1"/>
                </a:solidFill>
              </a:rPr>
              <a:t>В 2019 г. </a:t>
            </a:r>
            <a:r>
              <a:rPr lang="ru-RU" sz="2400" b="1" dirty="0">
                <a:solidFill>
                  <a:srgbClr val="00B050"/>
                </a:solidFill>
              </a:rPr>
              <a:t>66</a:t>
            </a:r>
            <a:r>
              <a:rPr lang="ru-RU" sz="1600" dirty="0">
                <a:solidFill>
                  <a:schemeClr val="tx1"/>
                </a:solidFill>
              </a:rPr>
              <a:t> сотрудников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 аспирантов ТПУ защитили диссертации на соискание ученой степени кандидата и доктора наук.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524690" y="1432410"/>
            <a:ext cx="2558690" cy="1817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2400" b="1" dirty="0">
                <a:solidFill>
                  <a:srgbClr val="00B050"/>
                </a:solidFill>
              </a:rPr>
              <a:t>42</a:t>
            </a:r>
            <a:r>
              <a:rPr lang="ru-RU" sz="1600" dirty="0">
                <a:solidFill>
                  <a:schemeClr val="tx1"/>
                </a:solidFill>
              </a:rPr>
              <a:t> сотрудника ТПУ – члены редколлегий российских и зарубежных индексируемых журналов.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601710" y="1432410"/>
            <a:ext cx="2150110" cy="1360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2400" b="1" dirty="0">
                <a:solidFill>
                  <a:srgbClr val="00B050"/>
                </a:solidFill>
              </a:rPr>
              <a:t>6</a:t>
            </a:r>
            <a:r>
              <a:rPr lang="ru-RU" sz="1600" dirty="0">
                <a:solidFill>
                  <a:schemeClr val="tx1"/>
                </a:solidFill>
              </a:rPr>
              <a:t> сотрудников ТПУ – члены оргкомитетов международных конференций.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12750" y="3475154"/>
            <a:ext cx="3116772" cy="2037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1600" dirty="0">
                <a:solidFill>
                  <a:schemeClr val="tx1"/>
                </a:solidFill>
              </a:rPr>
              <a:t>Зарегистрировано </a:t>
            </a:r>
            <a:r>
              <a:rPr lang="ru-RU" sz="2400" b="1" dirty="0">
                <a:solidFill>
                  <a:srgbClr val="00B050"/>
                </a:solidFill>
              </a:rPr>
              <a:t>149</a:t>
            </a:r>
            <a:r>
              <a:rPr lang="ru-RU" sz="1600" dirty="0">
                <a:solidFill>
                  <a:schemeClr val="tx1"/>
                </a:solidFill>
              </a:rPr>
              <a:t> результатов интеллектуальной деятельности, из них </a:t>
            </a:r>
            <a:r>
              <a:rPr lang="ru-RU" sz="2400" b="1" dirty="0">
                <a:solidFill>
                  <a:srgbClr val="00B050"/>
                </a:solidFill>
              </a:rPr>
              <a:t>75</a:t>
            </a:r>
            <a:r>
              <a:rPr lang="ru-RU" sz="1600" dirty="0">
                <a:solidFill>
                  <a:schemeClr val="tx1"/>
                </a:solidFill>
              </a:rPr>
              <a:t> российских  и </a:t>
            </a:r>
            <a:r>
              <a:rPr lang="ru-RU" sz="2400" b="1" dirty="0">
                <a:solidFill>
                  <a:srgbClr val="00B050"/>
                </a:solidFill>
              </a:rPr>
              <a:t>2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зарубежных (ЕЭС, США) патента. Заключено 6 лицензионных договоров с промышленными предприятиями.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4524690" y="3732733"/>
            <a:ext cx="3133409" cy="28570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1600" dirty="0">
                <a:solidFill>
                  <a:schemeClr val="tx1"/>
                </a:solidFill>
              </a:rPr>
              <a:t>Сотрудники университета приняли участие в </a:t>
            </a:r>
            <a:r>
              <a:rPr lang="ru-RU" sz="2400" b="1" dirty="0">
                <a:solidFill>
                  <a:srgbClr val="00B050"/>
                </a:solidFill>
              </a:rPr>
              <a:t>35</a:t>
            </a:r>
            <a:r>
              <a:rPr lang="ru-RU" sz="1600" dirty="0">
                <a:solidFill>
                  <a:schemeClr val="tx1"/>
                </a:solidFill>
              </a:rPr>
              <a:t> выставках, в т. ч. в </a:t>
            </a:r>
            <a:r>
              <a:rPr lang="ru-RU" sz="2400" b="1" dirty="0">
                <a:solidFill>
                  <a:srgbClr val="00B050"/>
                </a:solidFill>
              </a:rPr>
              <a:t>24</a:t>
            </a:r>
            <a:r>
              <a:rPr lang="ru-RU" sz="1600" dirty="0">
                <a:solidFill>
                  <a:schemeClr val="tx1"/>
                </a:solidFill>
              </a:rPr>
              <a:t> международных. Получено свыше </a:t>
            </a:r>
            <a:r>
              <a:rPr lang="ru-RU" sz="2400" b="1" dirty="0">
                <a:solidFill>
                  <a:srgbClr val="00B050"/>
                </a:solidFill>
              </a:rPr>
              <a:t>40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наград, из них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2400" b="1" dirty="0">
                <a:solidFill>
                  <a:srgbClr val="00B050"/>
                </a:solidFill>
              </a:rPr>
              <a:t>9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медалей.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8601710" y="3732732"/>
            <a:ext cx="2736656" cy="2316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ru-RU" sz="1600" dirty="0">
                <a:solidFill>
                  <a:schemeClr val="tx1"/>
                </a:solidFill>
              </a:rPr>
              <a:t>На базе университета проведено </a:t>
            </a:r>
            <a:r>
              <a:rPr lang="ru-RU" sz="2400" b="1" dirty="0">
                <a:solidFill>
                  <a:srgbClr val="00B050"/>
                </a:solidFill>
              </a:rPr>
              <a:t>29</a:t>
            </a:r>
            <a:r>
              <a:rPr lang="ru-RU" sz="1600" dirty="0">
                <a:solidFill>
                  <a:schemeClr val="tx1"/>
                </a:solidFill>
              </a:rPr>
              <a:t> научно-технических мероприятий, из них </a:t>
            </a:r>
            <a:r>
              <a:rPr lang="ru-RU" sz="2400" b="1" dirty="0">
                <a:solidFill>
                  <a:srgbClr val="00B050"/>
                </a:solidFill>
              </a:rPr>
              <a:t>22</a:t>
            </a:r>
            <a:r>
              <a:rPr lang="ru-RU" sz="1600" dirty="0">
                <a:solidFill>
                  <a:schemeClr val="tx1"/>
                </a:solidFill>
              </a:rPr>
              <a:t> – международного уровня.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450074" y="1203264"/>
            <a:ext cx="3263580" cy="129826"/>
          </a:xfrm>
          <a:prstGeom prst="rect">
            <a:avLst/>
          </a:prstGeom>
          <a:solidFill>
            <a:srgbClr val="007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321497" y="1199233"/>
            <a:ext cx="3263580" cy="140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17500" y="1211692"/>
            <a:ext cx="3263580" cy="128441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321497" y="3363331"/>
            <a:ext cx="3263582" cy="152346"/>
          </a:xfrm>
          <a:prstGeom prst="rect">
            <a:avLst/>
          </a:prstGeom>
          <a:solidFill>
            <a:srgbClr val="23B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17500" y="3364829"/>
            <a:ext cx="3263580" cy="138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450072" y="3363330"/>
            <a:ext cx="3263582" cy="140373"/>
          </a:xfrm>
          <a:prstGeom prst="rect">
            <a:avLst/>
          </a:prstGeom>
          <a:solidFill>
            <a:srgbClr val="D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1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471759C-7DC0-254F-9680-6046E6942707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A45AEB7-CDF9-E54D-A327-4E3E4E01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ХАРАКТЕРИСТИКА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5" r="19338" b="6986"/>
          <a:stretch/>
        </p:blipFill>
        <p:spPr>
          <a:xfrm>
            <a:off x="0" y="923924"/>
            <a:ext cx="12192000" cy="59340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907145"/>
            <a:ext cx="7705725" cy="595085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412751" y="1260248"/>
            <a:ext cx="6365420" cy="69061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ru-RU" sz="2400" b="1" spc="300" dirty="0">
                <a:solidFill>
                  <a:srgbClr val="80BF44"/>
                </a:solidFill>
              </a:rPr>
              <a:t>ПОЛНОЕ НАИМЕНОВАНИЕ </a:t>
            </a:r>
            <a:r>
              <a:rPr lang="ru-RU" sz="1800" dirty="0">
                <a:solidFill>
                  <a:schemeClr val="tx1"/>
                </a:solidFill>
              </a:rPr>
              <a:t>– Федеральное государственное автономное образовательное учреждение высшего образования «Национальный исследовательский Томский политехнический университет» (ФГАОУ ВО НИ ТПУ).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12751" y="2749504"/>
            <a:ext cx="4009749" cy="859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400" b="1" spc="300" dirty="0">
                <a:solidFill>
                  <a:srgbClr val="80BF44"/>
                </a:solidFill>
              </a:rPr>
              <a:t>КАТЕГОРИЯ</a:t>
            </a:r>
            <a:r>
              <a:rPr lang="ru-RU" sz="1800" b="1" dirty="0"/>
              <a:t> </a:t>
            </a:r>
            <a:r>
              <a:rPr lang="ru-RU" sz="1800" b="1" dirty="0">
                <a:solidFill>
                  <a:schemeClr val="tx1"/>
                </a:solidFill>
              </a:rPr>
              <a:t>–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Национальный исследовательский университет. Присвоена в 2009 г.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1986" r="2930" b="25000"/>
          <a:stretch/>
        </p:blipFill>
        <p:spPr>
          <a:xfrm>
            <a:off x="1" y="4286250"/>
            <a:ext cx="4171950" cy="257175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171951" y="4286250"/>
            <a:ext cx="3533774" cy="2571750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4326663" y="4428426"/>
            <a:ext cx="3224349" cy="1143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400" b="1" dirty="0"/>
              <a:t>УЧРЕЖДЕН</a:t>
            </a:r>
            <a:r>
              <a:rPr lang="ru-RU" sz="1800" dirty="0"/>
              <a:t> в </a:t>
            </a:r>
            <a:r>
              <a:rPr lang="ru-RU" sz="4000" b="1" dirty="0"/>
              <a:t>1896</a:t>
            </a:r>
            <a:r>
              <a:rPr lang="ru-RU" sz="1800" b="1" dirty="0"/>
              <a:t> году </a:t>
            </a:r>
            <a:r>
              <a:rPr lang="ru-RU" sz="1800" dirty="0"/>
              <a:t>как Томский технологический институт (ТТИ) практических инженеров. Открыт в 1900 году как ТТИ </a:t>
            </a:r>
            <a:r>
              <a:rPr lang="ru-RU" sz="1800" b="1" i="1" dirty="0"/>
              <a:t>императора Николая II</a:t>
            </a:r>
            <a:r>
              <a:rPr lang="ru-RU" sz="1800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1391C4-537B-2844-9976-23FAF9C77D1B}"/>
              </a:ext>
            </a:extLst>
          </p:cNvPr>
          <p:cNvSpPr txBox="1"/>
          <p:nvPr/>
        </p:nvSpPr>
        <p:spPr>
          <a:xfrm>
            <a:off x="377190" y="11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020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B78E81A-212A-2140-B547-72A484211C33}"/>
              </a:ext>
            </a:extLst>
          </p:cNvPr>
          <p:cNvSpPr/>
          <p:nvPr/>
        </p:nvSpPr>
        <p:spPr>
          <a:xfrm>
            <a:off x="0" y="0"/>
            <a:ext cx="12192000" cy="172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8FA516-5D14-8846-91F4-EED43902B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" b="63881"/>
          <a:stretch/>
        </p:blipFill>
        <p:spPr>
          <a:xfrm>
            <a:off x="736600" y="4781549"/>
            <a:ext cx="3730115" cy="18160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20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8"/>
            <a:ext cx="4692650" cy="3484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ТПУ одним из первых в России выделил технологическое предпринимательство как отдельную составляющую инженерного образования.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Интегратор инноваций приоритетных для университета рынков и сквозных технологий.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Центр взаимодействия исследователей, инженеров, бизнес-структур, институтов развития, </a:t>
            </a:r>
            <a:r>
              <a:rPr lang="ru-RU" sz="1600" dirty="0" err="1">
                <a:solidFill>
                  <a:schemeClr val="tx1"/>
                </a:solidFill>
              </a:rPr>
              <a:t>стартапов</a:t>
            </a:r>
            <a:r>
              <a:rPr lang="ru-RU" sz="1600" dirty="0">
                <a:solidFill>
                  <a:schemeClr val="tx1"/>
                </a:solidFill>
              </a:rPr>
              <a:t>, научно-образовательных организаций, органов власти, технологических предпринимателей и инвесторов.</a:t>
            </a:r>
          </a:p>
          <a:p>
            <a:pPr>
              <a:buClr>
                <a:srgbClr val="0076FB"/>
              </a:buClr>
            </a:pPr>
            <a:r>
              <a:rPr lang="ru-RU" sz="1600" dirty="0" err="1">
                <a:solidFill>
                  <a:schemeClr val="tx1"/>
                </a:solidFill>
              </a:rPr>
              <a:t>Хаб</a:t>
            </a:r>
            <a:r>
              <a:rPr lang="ru-RU" sz="1600" dirty="0">
                <a:solidFill>
                  <a:schemeClr val="tx1"/>
                </a:solidFill>
              </a:rPr>
              <a:t> для выполнения научно-технических и технологических задач компаний-лидеров.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21626" y="949348"/>
            <a:ext cx="6612891" cy="3484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КОМПЛЕКСНАЯ СИСТЕМА ЗАВЕРШЕННОГО</a:t>
            </a:r>
            <a:r>
              <a:rPr lang="en-US" sz="2400" b="1" dirty="0">
                <a:solidFill>
                  <a:srgbClr val="80BF44"/>
                </a:solidFill>
              </a:rPr>
              <a:t> </a:t>
            </a:r>
            <a:r>
              <a:rPr lang="ru-RU" sz="2400" b="1" dirty="0">
                <a:solidFill>
                  <a:srgbClr val="80BF44"/>
                </a:solidFill>
              </a:rPr>
              <a:t>ИННОВАЦИОННОГО ЦИКЛА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chemeClr val="tx1"/>
                </a:solidFill>
              </a:rPr>
              <a:t>Школа инженерного предпринимательства – это:</a:t>
            </a:r>
          </a:p>
          <a:p>
            <a:pPr marL="542925" indent="-180975"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Бизнес-инкубатор «Полигон инженерного предпринимательства» с центром молодежного инновационного творчества.</a:t>
            </a:r>
          </a:p>
          <a:p>
            <a:pPr marL="542925" indent="-180975"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Центр управленческих компетенций и деловых коммуникаций «Центр MBA».</a:t>
            </a:r>
          </a:p>
          <a:p>
            <a:pPr marL="542925" indent="-180975"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Советы индустриальных партнеров.</a:t>
            </a:r>
          </a:p>
          <a:p>
            <a:pPr marL="542925" indent="-180975">
              <a:buClr>
                <a:srgbClr val="0076FB"/>
              </a:buClr>
            </a:pPr>
            <a:r>
              <a:rPr lang="ru-RU" sz="1400" dirty="0">
                <a:solidFill>
                  <a:schemeClr val="tx1"/>
                </a:solidFill>
              </a:rPr>
              <a:t>Совет бизнес-партнеров.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Инжиниринговый центр. 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Центр «Опытное производство».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Отдел правовой охраны результатов интеллектуальной деятельности.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Центр сопровождения НИОКР.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Выставочный центр «Наука и образование в ТПУ: традиции, инновации».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«Инновационный пояс» малых предприятий (МИП).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Учебно-научный центр «Организации и технологии высшего профессионального образования.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sz="1400" dirty="0">
                <a:solidFill>
                  <a:schemeClr val="tx1"/>
                </a:solidFill>
              </a:rPr>
              <a:t>Отдел программ </a:t>
            </a:r>
            <a:r>
              <a:rPr lang="en-US" sz="1400" dirty="0">
                <a:solidFill>
                  <a:schemeClr val="tx1"/>
                </a:solidFill>
              </a:rPr>
              <a:t>MBA</a:t>
            </a:r>
            <a:r>
              <a:rPr lang="ru-RU" sz="1400" dirty="0">
                <a:solidFill>
                  <a:schemeClr val="tx1"/>
                </a:solidFill>
              </a:rPr>
              <a:t> в составе центра дополнительного образования УОД.</a:t>
            </a:r>
          </a:p>
        </p:txBody>
      </p:sp>
    </p:spTree>
    <p:extLst>
      <p:ext uri="{BB962C8B-B14F-4D97-AF65-F5344CB8AC3E}">
        <p14:creationId xmlns:p14="http://schemas.microsoft.com/office/powerpoint/2010/main" val="2564654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40A4A6D-849C-CC4C-A8E2-641B8CDBF5D2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DB62DE-4776-B047-8C4E-0E5DF599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55383" r="-38732" b="152"/>
          <a:stretch/>
        </p:blipFill>
        <p:spPr>
          <a:xfrm rot="10800000">
            <a:off x="-7620" y="922020"/>
            <a:ext cx="12199620" cy="59359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46500" y="927100"/>
            <a:ext cx="8453121" cy="35433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927100"/>
            <a:ext cx="3746499" cy="5930900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21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31524" y="1085570"/>
            <a:ext cx="2826386" cy="23737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ИННОВАЦИОННЫЙ ПОЯС ТПУ НАСЧИТЫВАЕТ</a:t>
            </a:r>
          </a:p>
          <a:p>
            <a:pPr marL="0" indent="0">
              <a:buNone/>
            </a:pPr>
            <a:r>
              <a:rPr lang="ru-RU" sz="2400" b="1" dirty="0"/>
              <a:t>42</a:t>
            </a:r>
            <a:r>
              <a:rPr lang="ru-RU" sz="1600" dirty="0"/>
              <a:t> малых инновационных предприятия (МИП), из них </a:t>
            </a:r>
            <a:r>
              <a:rPr lang="ru-RU" sz="2400" b="1" dirty="0"/>
              <a:t>40</a:t>
            </a:r>
            <a:r>
              <a:rPr lang="ru-RU" sz="1600" dirty="0"/>
              <a:t> созданы в рамках Федерального закона № 217–ФЗ; предприятие «Фотон» инновационного пояса поддержано Фондом содействия развитию малых форм предприятий в научно-технической сфере. Объем выручки МИП с участием ТПУ составил более </a:t>
            </a:r>
            <a:r>
              <a:rPr lang="ru-RU" sz="2400" b="1" dirty="0"/>
              <a:t>240</a:t>
            </a:r>
            <a:r>
              <a:rPr lang="ru-RU" sz="1600" dirty="0"/>
              <a:t> млн рублей.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78023" y="1078138"/>
            <a:ext cx="7830203" cy="3484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СОВМЕСТНЫЕ ПРОЕКТЫ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водоочистные комплексы в рамках губернаторской программы «Чистая вода»;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персональный электрокардиограф на </a:t>
            </a:r>
            <a:r>
              <a:rPr lang="ru-RU" sz="1600" dirty="0" err="1">
                <a:solidFill>
                  <a:schemeClr val="tx1"/>
                </a:solidFill>
              </a:rPr>
              <a:t>наноэлектродах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мобильный модульный комплекс по переработке </a:t>
            </a:r>
            <a:r>
              <a:rPr lang="ru-RU" sz="1600" dirty="0" err="1">
                <a:solidFill>
                  <a:schemeClr val="tx1"/>
                </a:solidFill>
              </a:rPr>
              <a:t>золошлаковых</a:t>
            </a:r>
            <a:r>
              <a:rPr lang="ru-RU" sz="1600" dirty="0">
                <a:solidFill>
                  <a:schemeClr val="tx1"/>
                </a:solidFill>
              </a:rPr>
              <a:t> материалов;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производство ускорителей заряженных частиц;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программно-аппаратный комплекс для мониторинга состояния и управления группой промышленных роботов;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создание опытной системы роботизированного ультразвукового контроля  компонентов Международного экспериментального термоядерного реактора ИТЭР.</a:t>
            </a:r>
          </a:p>
        </p:txBody>
      </p:sp>
    </p:spTree>
    <p:extLst>
      <p:ext uri="{BB962C8B-B14F-4D97-AF65-F5344CB8AC3E}">
        <p14:creationId xmlns:p14="http://schemas.microsoft.com/office/powerpoint/2010/main" val="282143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87625E3-3210-3142-9FBA-1107EA92FF9F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2BC58EE-4BC6-EC4D-AC78-0502FD049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4" r="11945" b="-1"/>
          <a:stretch/>
        </p:blipFill>
        <p:spPr>
          <a:xfrm>
            <a:off x="-7620" y="927100"/>
            <a:ext cx="12207241" cy="59309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762500" y="927100"/>
            <a:ext cx="7437121" cy="5930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7620" y="3225800"/>
            <a:ext cx="4770121" cy="36322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22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3529238"/>
            <a:ext cx="4475481" cy="27191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ИНТЕРНАЦИОНАЛИЗАЦИЯ НАУЧНЫХ ИССЛЕДОВАНИЙ </a:t>
            </a:r>
          </a:p>
          <a:p>
            <a:pPr marL="0" indent="0">
              <a:buNone/>
            </a:pPr>
            <a:r>
              <a:rPr lang="ru-RU" b="1" dirty="0"/>
              <a:t>ОБЪЕМ ЗАКЛЮЧЕННЫХ МЕЖДУНАРОДНЫХ КОНТРАКТОВ И ГРАНТОВ СОСТАВЛЯЕТ 0,5 МЛРД РУБ., ЧТО ПОЗВОЛЯЕТ УНИВЕРСИТЕТУ ПО ЭТОМУ ПОКАЗАТЕЛЮ УВЕРЕННО ЗАНИМАТЬ ВЕДУЩИЕ ПОЗИЦИИ СРЕДИ ВУЗОВ РФ. </a:t>
            </a:r>
            <a:endParaRPr lang="en-US" sz="1600" i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991100" y="5379586"/>
            <a:ext cx="7200900" cy="11736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Оценка и улучшение социального, экономического и эмоционального благополучия пожилых людей </a:t>
            </a:r>
          </a:p>
          <a:p>
            <a:pPr marL="182563" indent="0">
              <a:buNone/>
            </a:pPr>
            <a:r>
              <a:rPr lang="ru-RU" sz="1600" i="1" dirty="0">
                <a:solidFill>
                  <a:schemeClr val="tx1"/>
                </a:solidFill>
              </a:rPr>
              <a:t>Руководитель: </a:t>
            </a:r>
            <a:r>
              <a:rPr lang="ru-RU" sz="1600" i="1" dirty="0" err="1">
                <a:solidFill>
                  <a:schemeClr val="tx1"/>
                </a:solidFill>
              </a:rPr>
              <a:t>Фабио</a:t>
            </a:r>
            <a:r>
              <a:rPr lang="ru-RU" sz="1600" i="1" dirty="0">
                <a:solidFill>
                  <a:schemeClr val="tx1"/>
                </a:solidFill>
              </a:rPr>
              <a:t> </a:t>
            </a:r>
            <a:r>
              <a:rPr lang="ru-RU" sz="1600" i="1" dirty="0" err="1">
                <a:solidFill>
                  <a:schemeClr val="tx1"/>
                </a:solidFill>
              </a:rPr>
              <a:t>Касати</a:t>
            </a:r>
            <a:r>
              <a:rPr lang="ru-RU" sz="1600" i="1" dirty="0">
                <a:solidFill>
                  <a:schemeClr val="tx1"/>
                </a:solidFill>
              </a:rPr>
              <a:t> (Италия), </a:t>
            </a:r>
            <a:r>
              <a:rPr lang="ru-RU" sz="1600" i="1" dirty="0" err="1">
                <a:solidFill>
                  <a:schemeClr val="tx1"/>
                </a:solidFill>
              </a:rPr>
              <a:t>PhD</a:t>
            </a:r>
            <a:r>
              <a:rPr lang="ru-RU" sz="16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895851" y="1078138"/>
            <a:ext cx="6813549" cy="5581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 университете работают </a:t>
            </a:r>
            <a:r>
              <a:rPr lang="ru-RU" sz="2400" b="1" dirty="0">
                <a:solidFill>
                  <a:srgbClr val="00B050"/>
                </a:solidFill>
              </a:rPr>
              <a:t>18</a:t>
            </a:r>
            <a:r>
              <a:rPr lang="ru-RU" sz="1600" dirty="0">
                <a:solidFill>
                  <a:schemeClr val="tx1"/>
                </a:solidFill>
              </a:rPr>
              <a:t> международных научно-образовательных лабораторий и центров под руководством ведущих российских и зарубежных ученых (США, Германия, Италия, Исландия, Китай, Армения, Израиль и др.), в том числе открыты лаборатории открыты в рамках Постановления Правительства РФ № 220. </a:t>
            </a:r>
          </a:p>
          <a:p>
            <a:pPr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Сибирский арктический шельф как источник парниковых газов планетарной значимости: количественная оценка потоков и выявление возможных экологических и климатических последствий</a:t>
            </a:r>
          </a:p>
          <a:p>
            <a:pPr marL="182563" indent="0">
              <a:buNone/>
            </a:pPr>
            <a:r>
              <a:rPr lang="ru-RU" sz="1600" i="1" dirty="0">
                <a:solidFill>
                  <a:schemeClr val="tx1"/>
                </a:solidFill>
              </a:rPr>
              <a:t>Руководитель: профессор И.П. Семилетов (США)</a:t>
            </a:r>
          </a:p>
          <a:p>
            <a:pPr marL="182563" indent="-182563">
              <a:buClr>
                <a:srgbClr val="0076FB"/>
              </a:buClr>
            </a:pPr>
            <a:r>
              <a:rPr lang="ru-RU" sz="1800" b="1" dirty="0">
                <a:solidFill>
                  <a:schemeClr val="tx1"/>
                </a:solidFill>
              </a:rPr>
              <a:t>Разработка </a:t>
            </a:r>
            <a:r>
              <a:rPr lang="ru-RU" sz="1800" b="1" dirty="0" err="1">
                <a:solidFill>
                  <a:schemeClr val="tx1"/>
                </a:solidFill>
              </a:rPr>
              <a:t>таргетных</a:t>
            </a:r>
            <a:r>
              <a:rPr lang="ru-RU" sz="1800" b="1" dirty="0">
                <a:solidFill>
                  <a:schemeClr val="tx1"/>
                </a:solidFill>
              </a:rPr>
              <a:t> молекул на основе каркасных белков для диагностики и терапии злокачественных новообразований: </a:t>
            </a:r>
            <a:r>
              <a:rPr lang="ru-RU" sz="1800" b="1" dirty="0" err="1">
                <a:solidFill>
                  <a:schemeClr val="tx1"/>
                </a:solidFill>
              </a:rPr>
              <a:t>тераностический</a:t>
            </a:r>
            <a:r>
              <a:rPr lang="ru-RU" sz="1800" b="1" dirty="0">
                <a:solidFill>
                  <a:schemeClr val="tx1"/>
                </a:solidFill>
              </a:rPr>
              <a:t> подход</a:t>
            </a:r>
          </a:p>
          <a:p>
            <a:pPr marL="182563" indent="0">
              <a:buNone/>
            </a:pPr>
            <a:r>
              <a:rPr lang="ru-RU" sz="1600" i="1" dirty="0" err="1">
                <a:solidFill>
                  <a:schemeClr val="tx1"/>
                </a:solidFill>
              </a:rPr>
              <a:t>Н.рук</a:t>
            </a:r>
            <a:r>
              <a:rPr lang="ru-RU" sz="1600" i="1" dirty="0">
                <a:solidFill>
                  <a:schemeClr val="tx1"/>
                </a:solidFill>
              </a:rPr>
              <a:t>. В.М. Толмачев (проф. Университета </a:t>
            </a:r>
            <a:r>
              <a:rPr lang="ru-RU" sz="1600" i="1" dirty="0" err="1">
                <a:solidFill>
                  <a:schemeClr val="tx1"/>
                </a:solidFill>
              </a:rPr>
              <a:t>Уппсала</a:t>
            </a:r>
            <a:r>
              <a:rPr lang="ru-RU" sz="1600" i="1" dirty="0">
                <a:solidFill>
                  <a:schemeClr val="tx1"/>
                </a:solidFill>
              </a:rPr>
              <a:t>, Швеция)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E1B99C1-064A-1C4A-BEA1-026233016C54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46E3AC1-B88F-6A4A-9B8E-B71A11FA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204086" y="927100"/>
            <a:ext cx="5987914" cy="59309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23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8"/>
            <a:ext cx="7464425" cy="493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НАУЧНЫЕ МЕГА ПЛОЩАДКИ ТПУ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557408" y="1121314"/>
            <a:ext cx="2500016" cy="493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Центр развития науки, технологий и образования в области обороны и обеспечения безопасности государства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504482" y="4196508"/>
            <a:ext cx="2506343" cy="493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Центр управления полетами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9320841" y="4175789"/>
            <a:ext cx="2392813" cy="493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Центр аддитивных технологий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275561" y="1161737"/>
            <a:ext cx="2795271" cy="493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НОЦ «Комплексные решения по водоподготовке, водоочистке и использованию водных ресурсов»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397000" y="3898854"/>
            <a:ext cx="0" cy="32416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1054101" y="4103550"/>
            <a:ext cx="0" cy="32416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982459" y="7680325"/>
            <a:ext cx="0" cy="32416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1666" r="3640" b="1576"/>
          <a:stretch/>
        </p:blipFill>
        <p:spPr>
          <a:xfrm>
            <a:off x="6651592" y="2473135"/>
            <a:ext cx="2405832" cy="12552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r="2704" b="10359"/>
          <a:stretch/>
        </p:blipFill>
        <p:spPr>
          <a:xfrm>
            <a:off x="6606646" y="4872418"/>
            <a:ext cx="2404179" cy="12570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l="3262" t="12103" r="3086" b="13723"/>
          <a:stretch/>
        </p:blipFill>
        <p:spPr>
          <a:xfrm>
            <a:off x="9320841" y="4867899"/>
            <a:ext cx="2392813" cy="12615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l="971" r="2371" b="11552"/>
          <a:stretch/>
        </p:blipFill>
        <p:spPr>
          <a:xfrm>
            <a:off x="9320841" y="2486991"/>
            <a:ext cx="2392813" cy="12414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" y="4196508"/>
            <a:ext cx="3122444" cy="2616798"/>
          </a:xfrm>
          <a:prstGeom prst="rect">
            <a:avLst/>
          </a:prstGeom>
          <a:solidFill>
            <a:srgbClr val="23B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22442" y="1558992"/>
            <a:ext cx="3081645" cy="2616798"/>
          </a:xfrm>
          <a:prstGeom prst="rect">
            <a:avLst/>
          </a:prstGeom>
          <a:solidFill>
            <a:srgbClr val="007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" y="1558992"/>
            <a:ext cx="3122443" cy="261679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122442" y="4212761"/>
            <a:ext cx="3081645" cy="26452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8235" y="1962172"/>
            <a:ext cx="3499355" cy="631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НАУЧНЫЙ ПАРК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416301" y="3081587"/>
            <a:ext cx="3162300" cy="631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ИССЛЕДОВАТЕЛЬСКИЙ</a:t>
            </a:r>
            <a:r>
              <a:rPr lang="en-US" b="1" dirty="0"/>
              <a:t> </a:t>
            </a:r>
            <a:r>
              <a:rPr lang="ru-RU" b="1" dirty="0"/>
              <a:t>ЯДЕРНЫЙ</a:t>
            </a:r>
            <a:r>
              <a:rPr lang="en-US" b="1" dirty="0"/>
              <a:t> </a:t>
            </a:r>
            <a:r>
              <a:rPr lang="ru-RU" b="1" dirty="0"/>
              <a:t>РЕАКТОР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968" y="4276905"/>
            <a:ext cx="3662932" cy="631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ПОЛИГОН УЧЕБНЫХ ГЕОЛОГИЧЕСКИХ </a:t>
            </a:r>
            <a:br>
              <a:rPr lang="ru-RU" b="1" dirty="0"/>
            </a:br>
            <a:r>
              <a:rPr lang="ru-RU" b="1" dirty="0"/>
              <a:t>ПРАКТИК В ХАКАСИИ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23417" r="6113" b="13324"/>
          <a:stretch/>
        </p:blipFill>
        <p:spPr>
          <a:xfrm>
            <a:off x="5688" y="2768601"/>
            <a:ext cx="3116754" cy="14356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27355" r="1511" b="15585"/>
          <a:stretch/>
        </p:blipFill>
        <p:spPr>
          <a:xfrm>
            <a:off x="3120736" y="1565228"/>
            <a:ext cx="3083352" cy="12033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2" r="26333" b="8032"/>
          <a:stretch/>
        </p:blipFill>
        <p:spPr>
          <a:xfrm>
            <a:off x="-2" y="5486401"/>
            <a:ext cx="3136894" cy="1371600"/>
          </a:xfrm>
          <a:prstGeom prst="rect">
            <a:avLst/>
          </a:prstGeom>
        </p:spPr>
      </p:pic>
      <p:sp>
        <p:nvSpPr>
          <p:cNvPr id="31" name="Объект 2"/>
          <p:cNvSpPr txBox="1">
            <a:spLocks/>
          </p:cNvSpPr>
          <p:nvPr/>
        </p:nvSpPr>
        <p:spPr>
          <a:xfrm>
            <a:off x="3255543" y="5784575"/>
            <a:ext cx="4427145" cy="631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НИЦ </a:t>
            </a:r>
            <a:br>
              <a:rPr lang="ru-RU" b="1" dirty="0"/>
            </a:br>
            <a:r>
              <a:rPr lang="ru-RU" b="1" dirty="0"/>
              <a:t>«ЭКОЭНЕРГЕТИКА 4.0»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 r="2084" b="11868"/>
          <a:stretch/>
        </p:blipFill>
        <p:spPr>
          <a:xfrm>
            <a:off x="3136893" y="4175789"/>
            <a:ext cx="3102304" cy="1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85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6DEA23E-5021-9F42-A9D7-B45C478BBD06}"/>
              </a:ext>
            </a:extLst>
          </p:cNvPr>
          <p:cNvSpPr/>
          <p:nvPr/>
        </p:nvSpPr>
        <p:spPr>
          <a:xfrm>
            <a:off x="0" y="0"/>
            <a:ext cx="12192000" cy="107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2CA93E5-C25D-F840-ABF9-AC4B1053F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2" b="4560"/>
          <a:stretch/>
        </p:blipFill>
        <p:spPr>
          <a:xfrm>
            <a:off x="0" y="927100"/>
            <a:ext cx="12192000" cy="5930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927100"/>
            <a:ext cx="6642100" cy="5930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ИННОВАЦИОННАЯ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24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8"/>
            <a:ext cx="7464425" cy="5381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ТПУ В ЦЕРНЕ</a:t>
            </a:r>
            <a:endParaRPr lang="ru-RU" sz="1600" dirty="0">
              <a:solidFill>
                <a:srgbClr val="80BF44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12750" y="1631495"/>
            <a:ext cx="6035675" cy="3484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ТПУ участвует в самом масштабном мировом исследовании нашего времени – эксперимент на Большом </a:t>
            </a:r>
            <a:r>
              <a:rPr lang="ru-RU" sz="1800" b="1" dirty="0" err="1">
                <a:solidFill>
                  <a:schemeClr val="tx1"/>
                </a:solidFill>
              </a:rPr>
              <a:t>адронном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>
                <a:solidFill>
                  <a:schemeClr val="tx1"/>
                </a:solidFill>
              </a:rPr>
              <a:t>коллайдере</a:t>
            </a:r>
            <a:r>
              <a:rPr lang="ru-RU" sz="1800" b="1" dirty="0">
                <a:solidFill>
                  <a:schemeClr val="tx1"/>
                </a:solidFill>
              </a:rPr>
              <a:t>, крупнейшем в мире ускорителе частиц. Исследования выполняются в пяти </a:t>
            </a:r>
            <a:r>
              <a:rPr lang="ru-RU" sz="1800" b="1" dirty="0" err="1">
                <a:solidFill>
                  <a:schemeClr val="tx1"/>
                </a:solidFill>
              </a:rPr>
              <a:t>коллаборациях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>
                <a:solidFill>
                  <a:schemeClr val="tx1"/>
                </a:solidFill>
              </a:rPr>
              <a:t>ЦЕРНа</a:t>
            </a:r>
            <a:r>
              <a:rPr lang="ru-RU" sz="18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В составе </a:t>
            </a:r>
            <a:r>
              <a:rPr lang="ru-RU" sz="1600" dirty="0" err="1">
                <a:solidFill>
                  <a:schemeClr val="tx1"/>
                </a:solidFill>
              </a:rPr>
              <a:t>коллабораций</a:t>
            </a:r>
            <a:r>
              <a:rPr lang="ru-RU" sz="1600" dirty="0">
                <a:solidFill>
                  <a:schemeClr val="tx1"/>
                </a:solidFill>
              </a:rPr>
              <a:t> NA64 и RD51 Европейского центра ядерных исследований ТПУ присоединился к экспериментам ATLAS и CMS – одному из двух самых крупных ядерных исследований.</a:t>
            </a:r>
          </a:p>
          <a:p>
            <a:r>
              <a:rPr lang="ru-RU" sz="1600" dirty="0">
                <a:solidFill>
                  <a:schemeClr val="tx1"/>
                </a:solidFill>
              </a:rPr>
              <a:t>Ученые ТПУ совместно с группой исследователей эксперимента ATLAS работают по двум направлениям: обеспечение распределения задач между огромным количеством вычислительных комплексов по всему миру, начиная от крупных комплексов ГРИД-1, ГРИД-2 до небольших </a:t>
            </a:r>
            <a:r>
              <a:rPr lang="ru-RU" sz="1600" dirty="0" err="1">
                <a:solidFill>
                  <a:schemeClr val="tx1"/>
                </a:solidFill>
              </a:rPr>
              <a:t>грид</a:t>
            </a:r>
            <a:r>
              <a:rPr lang="ru-RU" sz="1600" dirty="0">
                <a:solidFill>
                  <a:schemeClr val="tx1"/>
                </a:solidFill>
              </a:rPr>
              <a:t>-систем отдельных институтов и лабораторий – участников экспериментов; работа с распределением метаинформации.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Ежегодно молодые ученые ТПУ участвуют в эксперименте ATLAS на Большом </a:t>
            </a:r>
            <a:r>
              <a:rPr lang="ru-RU" sz="1600" dirty="0" err="1">
                <a:solidFill>
                  <a:schemeClr val="tx1"/>
                </a:solidFill>
              </a:rPr>
              <a:t>адронном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коллайдере</a:t>
            </a:r>
            <a:r>
              <a:rPr lang="ru-RU" sz="1600" dirty="0">
                <a:solidFill>
                  <a:schemeClr val="tx1"/>
                </a:solidFill>
              </a:rPr>
              <a:t> и работают в рамках проекта </a:t>
            </a:r>
            <a:r>
              <a:rPr lang="ru-RU" sz="1600" dirty="0" err="1">
                <a:solidFill>
                  <a:schemeClr val="tx1"/>
                </a:solidFill>
              </a:rPr>
              <a:t>LHCb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862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262EE78-7589-5942-9EAD-12CB6DFB7D1F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7A3156A-ABE6-7D4C-A761-F2FCA028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1"/>
          <a:stretch/>
        </p:blipFill>
        <p:spPr>
          <a:xfrm>
            <a:off x="0" y="927099"/>
            <a:ext cx="12193151" cy="59309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927100"/>
            <a:ext cx="6642100" cy="5930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МЕЖДУНАРОДНОЕ ПРИЗНАНИЕ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25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8"/>
            <a:ext cx="6203950" cy="29890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Университет, единственный из российских вузов, – член </a:t>
            </a:r>
            <a:r>
              <a:rPr lang="ru-RU" sz="2400" b="1" dirty="0">
                <a:solidFill>
                  <a:srgbClr val="00B050"/>
                </a:solidFill>
              </a:rPr>
              <a:t>16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авторитетных международных организаций, в том числе Ассоциации ведущих европейских университетов в области инженерного образования и исследований (</a:t>
            </a:r>
            <a:r>
              <a:rPr lang="ru-RU" sz="2400" b="1" dirty="0">
                <a:solidFill>
                  <a:schemeClr val="tx1"/>
                </a:solidFill>
              </a:rPr>
              <a:t>СESAER</a:t>
            </a:r>
            <a:r>
              <a:rPr lang="ru-RU" sz="1600" dirty="0">
                <a:solidFill>
                  <a:schemeClr val="tx1"/>
                </a:solidFill>
              </a:rPr>
              <a:t>) и Консорциума ведущих европейских и азиатских технических университетов (</a:t>
            </a:r>
            <a:r>
              <a:rPr lang="ru-RU" sz="2400" b="1" dirty="0">
                <a:solidFill>
                  <a:schemeClr val="tx1"/>
                </a:solidFill>
              </a:rPr>
              <a:t>CLUSTER</a:t>
            </a:r>
            <a:r>
              <a:rPr lang="ru-RU" sz="1600" dirty="0">
                <a:solidFill>
                  <a:schemeClr val="tx1"/>
                </a:solidFill>
              </a:rPr>
              <a:t>).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 2013 году Томский политехнический университет принят в члены Ассоциации технических университетов России и Китая (</a:t>
            </a:r>
            <a:r>
              <a:rPr lang="ru-RU" sz="2400" b="1" dirty="0">
                <a:solidFill>
                  <a:schemeClr val="tx1"/>
                </a:solidFill>
              </a:rPr>
              <a:t>АТУРК</a:t>
            </a:r>
            <a:r>
              <a:rPr lang="ru-RU" sz="16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980153"/>
            <a:ext cx="12205672" cy="2338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0" y="4018251"/>
            <a:ext cx="4329684" cy="2300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11" y="4378862"/>
            <a:ext cx="1592128" cy="1475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66" y="4544217"/>
            <a:ext cx="1822459" cy="11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6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9F92F84-A892-4D4C-816E-A2361D564DD8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2279CDF-9B95-B14E-8DBB-7EAA9307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19539" b="27269"/>
          <a:stretch/>
        </p:blipFill>
        <p:spPr>
          <a:xfrm>
            <a:off x="0" y="927101"/>
            <a:ext cx="12179300" cy="43398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6835" y="5254176"/>
            <a:ext cx="12198835" cy="1603824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СТРАТЕГИЧЕСКОЕ ПАРТНЕРСТВО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26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1078138"/>
            <a:ext cx="6407150" cy="1388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Действуют более </a:t>
            </a:r>
            <a:r>
              <a:rPr lang="ru-RU" sz="6000" b="1" dirty="0">
                <a:solidFill>
                  <a:srgbClr val="00B050"/>
                </a:solidFill>
              </a:rPr>
              <a:t>1100</a:t>
            </a:r>
            <a:r>
              <a:rPr lang="ru-RU" sz="1800" b="1" dirty="0">
                <a:solidFill>
                  <a:schemeClr val="tx1"/>
                </a:solidFill>
              </a:rPr>
              <a:t> договоров о сотрудничестве и совместной деятельности с предприятиями и организациями различных форм собственности: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997700" y="1078138"/>
            <a:ext cx="4803775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ПРЕДПРИЯТИЯ-ПАРТНЕРЫ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Выстроены и развиваются партнерские отношения с крупными корпорациями и предприятиями: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ПАО «Газпром», ГК «</a:t>
            </a:r>
            <a:r>
              <a:rPr lang="ru-RU" sz="1600" dirty="0" err="1">
                <a:solidFill>
                  <a:schemeClr val="tx1"/>
                </a:solidFill>
              </a:rPr>
              <a:t>Росатом</a:t>
            </a:r>
            <a:r>
              <a:rPr lang="ru-RU" sz="1600" dirty="0">
                <a:solidFill>
                  <a:schemeClr val="tx1"/>
                </a:solidFill>
              </a:rPr>
              <a:t>», ГК «</a:t>
            </a:r>
            <a:r>
              <a:rPr lang="ru-RU" sz="1600" dirty="0" err="1">
                <a:solidFill>
                  <a:schemeClr val="tx1"/>
                </a:solidFill>
              </a:rPr>
              <a:t>Роскосмос</a:t>
            </a:r>
            <a:r>
              <a:rPr lang="ru-RU" sz="1600" dirty="0">
                <a:solidFill>
                  <a:schemeClr val="tx1"/>
                </a:solidFill>
              </a:rPr>
              <a:t>»,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ПАО «</a:t>
            </a:r>
            <a:r>
              <a:rPr lang="ru-RU" sz="1600" dirty="0" err="1">
                <a:solidFill>
                  <a:schemeClr val="tx1"/>
                </a:solidFill>
              </a:rPr>
              <a:t>Сибур</a:t>
            </a:r>
            <a:r>
              <a:rPr lang="ru-RU" sz="1600" dirty="0">
                <a:solidFill>
                  <a:schemeClr val="tx1"/>
                </a:solidFill>
              </a:rPr>
              <a:t> Холдинг» (ООО «</a:t>
            </a:r>
            <a:r>
              <a:rPr lang="ru-RU" sz="1600" dirty="0" err="1">
                <a:solidFill>
                  <a:schemeClr val="tx1"/>
                </a:solidFill>
              </a:rPr>
              <a:t>Томскнефтехим</a:t>
            </a:r>
            <a:r>
              <a:rPr lang="ru-RU" sz="1600" dirty="0">
                <a:solidFill>
                  <a:schemeClr val="tx1"/>
                </a:solidFill>
              </a:rPr>
              <a:t>», г. Томск), АО «Системный оператор Единой энергетической системы», ФГУП «НПО “</a:t>
            </a:r>
            <a:r>
              <a:rPr lang="ru-RU" sz="1600" dirty="0" err="1">
                <a:solidFill>
                  <a:schemeClr val="tx1"/>
                </a:solidFill>
              </a:rPr>
              <a:t>Микроген</a:t>
            </a:r>
            <a:r>
              <a:rPr lang="ru-RU" sz="1600" dirty="0">
                <a:solidFill>
                  <a:schemeClr val="tx1"/>
                </a:solidFill>
              </a:rPr>
              <a:t>”», Р-</a:t>
            </a:r>
            <a:r>
              <a:rPr lang="ru-RU" sz="1600" dirty="0" err="1">
                <a:solidFill>
                  <a:schemeClr val="tx1"/>
                </a:solidFill>
              </a:rPr>
              <a:t>Фарм</a:t>
            </a:r>
            <a:r>
              <a:rPr lang="ru-RU" sz="1600" dirty="0">
                <a:solidFill>
                  <a:schemeClr val="tx1"/>
                </a:solidFill>
              </a:rPr>
              <a:t>, ФСК ЕЭС, ПАО «НК “Роснефть”»,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АО «Лаборатория Касперского», ООО «Иркутская нефтяная компания», ПАО «Ленэнерго»,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ООО «</a:t>
            </a:r>
            <a:r>
              <a:rPr lang="ru-RU" sz="1600" dirty="0" err="1">
                <a:solidFill>
                  <a:schemeClr val="tx1"/>
                </a:solidFill>
              </a:rPr>
              <a:t>Мэйл.ру</a:t>
            </a:r>
            <a:r>
              <a:rPr lang="ru-RU" sz="1600" dirty="0">
                <a:solidFill>
                  <a:schemeClr val="tx1"/>
                </a:solidFill>
              </a:rPr>
              <a:t> Групп», SIMENS AG (Германия), NISSAN </a:t>
            </a:r>
            <a:r>
              <a:rPr lang="ru-RU" sz="1600" dirty="0" err="1">
                <a:solidFill>
                  <a:schemeClr val="tx1"/>
                </a:solidFill>
              </a:rPr>
              <a:t>Motor</a:t>
            </a:r>
            <a:r>
              <a:rPr lang="ru-RU" sz="1600" dirty="0">
                <a:solidFill>
                  <a:schemeClr val="tx1"/>
                </a:solidFill>
              </a:rPr>
              <a:t> (Япония), Национальный ядерный центр Республики Казахстан, страховая компания ВСК, ГК «Микрон», ПАО «Сургутнефтегаз»,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ПАО «</a:t>
            </a:r>
            <a:r>
              <a:rPr lang="ru-RU" sz="1600" dirty="0" err="1">
                <a:solidFill>
                  <a:schemeClr val="tx1"/>
                </a:solidFill>
              </a:rPr>
              <a:t>Транснефть</a:t>
            </a:r>
            <a:r>
              <a:rPr lang="ru-RU" sz="1600" dirty="0">
                <a:solidFill>
                  <a:schemeClr val="tx1"/>
                </a:solidFill>
              </a:rPr>
              <a:t>» ПАО «Газпром-Восток» и др.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265686" y="5556032"/>
            <a:ext cx="3533775" cy="1314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17</a:t>
            </a:r>
            <a:r>
              <a:rPr lang="ru-RU" sz="1600" dirty="0"/>
              <a:t> программ инновационного развития (ПИР) </a:t>
            </a:r>
            <a:r>
              <a:rPr lang="ru-RU" sz="1600" dirty="0" err="1"/>
              <a:t>госкорпораций</a:t>
            </a:r>
            <a:r>
              <a:rPr lang="ru-RU" sz="1600" dirty="0"/>
              <a:t>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086600" y="5568953"/>
            <a:ext cx="4502149" cy="590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24</a:t>
            </a:r>
            <a:r>
              <a:rPr lang="ru-RU" sz="1600" dirty="0"/>
              <a:t> из </a:t>
            </a:r>
            <a:r>
              <a:rPr lang="ru-RU" sz="2400" b="1" dirty="0"/>
              <a:t>36</a:t>
            </a:r>
            <a:r>
              <a:rPr lang="ru-RU" sz="1600" dirty="0"/>
              <a:t> технологических платформ 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12751" y="2773588"/>
            <a:ext cx="2511424" cy="1007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университетами и научными учреждениями – </a:t>
            </a:r>
            <a:r>
              <a:rPr lang="ru-RU" sz="2400" b="1" dirty="0">
                <a:solidFill>
                  <a:srgbClr val="00B050"/>
                </a:solidFill>
              </a:rPr>
              <a:t>460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12750" y="3833358"/>
            <a:ext cx="2938460" cy="1102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школами, лицеями, образовательными центрами – </a:t>
            </a:r>
            <a:r>
              <a:rPr lang="ru-RU" sz="2400" b="1" dirty="0">
                <a:solidFill>
                  <a:srgbClr val="00B050"/>
                </a:solidFill>
              </a:rPr>
              <a:t>189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978547" y="2780392"/>
            <a:ext cx="2654300" cy="73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бизнес-структурами – </a:t>
            </a:r>
            <a:r>
              <a:rPr lang="ru-RU" sz="2400" b="1" dirty="0">
                <a:solidFill>
                  <a:srgbClr val="00B050"/>
                </a:solidFill>
              </a:rPr>
              <a:t>420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978547" y="3680507"/>
            <a:ext cx="2654300" cy="547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органами власти – </a:t>
            </a:r>
            <a:r>
              <a:rPr lang="ru-RU" sz="2400" b="1" dirty="0">
                <a:solidFill>
                  <a:srgbClr val="00B050"/>
                </a:solidFill>
              </a:rPr>
              <a:t>33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2978547" y="4396925"/>
            <a:ext cx="3001964" cy="857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ассоциациями и объединениями – </a:t>
            </a:r>
            <a:r>
              <a:rPr lang="ru-RU" sz="2400" b="1" dirty="0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12751" y="5677128"/>
            <a:ext cx="2565796" cy="3995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ТПУ УЧАСТНИК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5261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C52E36F-E851-3D43-A9C4-CA271CD36967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667C334-CCFF-884B-BFD4-FC5390DDE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1" b="7332"/>
          <a:stretch/>
        </p:blipFill>
        <p:spPr>
          <a:xfrm>
            <a:off x="-19049" y="901699"/>
            <a:ext cx="12211049" cy="595630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0" y="901699"/>
            <a:ext cx="12192000" cy="59563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5140941"/>
            <a:ext cx="12205672" cy="1177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СТРАТЕГИЧЕСКОЕ ПАРТНЕРСТВО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27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1078138"/>
            <a:ext cx="3101974" cy="2036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ТПУ – ПАРТНЕР КОРПОРАЦИЙ: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ПАО «Газпром»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ГК «</a:t>
            </a:r>
            <a:r>
              <a:rPr lang="ru-RU" sz="1600" dirty="0" err="1">
                <a:solidFill>
                  <a:schemeClr val="tx1"/>
                </a:solidFill>
              </a:rPr>
              <a:t>Росатом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ОАО «“Информационные спутниковые системы” имени академика М.Ф. </a:t>
            </a:r>
            <a:r>
              <a:rPr lang="ru-RU" sz="1600" dirty="0" err="1">
                <a:solidFill>
                  <a:schemeClr val="tx1"/>
                </a:solidFill>
              </a:rPr>
              <a:t>Решетнева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ФГУП «НПО “</a:t>
            </a:r>
            <a:r>
              <a:rPr lang="ru-RU" sz="1600" dirty="0" err="1">
                <a:solidFill>
                  <a:schemeClr val="tx1"/>
                </a:solidFill>
              </a:rPr>
              <a:t>Микроген</a:t>
            </a:r>
            <a:r>
              <a:rPr lang="ru-RU" sz="1600" dirty="0">
                <a:solidFill>
                  <a:schemeClr val="tx1"/>
                </a:solidFill>
              </a:rPr>
              <a:t> ”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АО «Системный оператор ЕЭС»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ПАО «РАО Энергетические системы Востока»</a:t>
            </a:r>
          </a:p>
          <a:p>
            <a:pPr>
              <a:buClr>
                <a:srgbClr val="0076FB"/>
              </a:buClr>
            </a:pPr>
            <a:endParaRPr lang="ru-RU" sz="1600" dirty="0">
              <a:solidFill>
                <a:schemeClr val="tx1"/>
              </a:solidFill>
            </a:endParaRPr>
          </a:p>
          <a:p>
            <a:pPr marL="0" indent="0">
              <a:buClr>
                <a:srgbClr val="0076FB"/>
              </a:buClr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850697" y="1192626"/>
            <a:ext cx="3904845" cy="1760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 ТПУ действует система распределения выпускников. По заявкам предприятий из года в год распределяется более </a:t>
            </a:r>
            <a:r>
              <a:rPr lang="ru-RU" sz="2400" b="1" dirty="0">
                <a:solidFill>
                  <a:srgbClr val="80BF44"/>
                </a:solidFill>
              </a:rPr>
              <a:t>90 %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молодых специалистов.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Ежегодно спрос на выпускников ТПУ – специалистов и магистров – 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более чем в 2 раза </a:t>
            </a:r>
            <a:r>
              <a:rPr lang="ru-RU" sz="1600" dirty="0">
                <a:solidFill>
                  <a:schemeClr val="tx1"/>
                </a:solidFill>
              </a:rPr>
              <a:t>превышает 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их число.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99303984"/>
              </p:ext>
            </p:extLst>
          </p:nvPr>
        </p:nvGraphicFramePr>
        <p:xfrm>
          <a:off x="3412768" y="1245964"/>
          <a:ext cx="3316923" cy="2095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Объект 2"/>
          <p:cNvSpPr txBox="1">
            <a:spLocks/>
          </p:cNvSpPr>
          <p:nvPr/>
        </p:nvSpPr>
        <p:spPr>
          <a:xfrm>
            <a:off x="4310708" y="2189135"/>
            <a:ext cx="1718010" cy="1419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/>
              <a:t>&gt;90</a:t>
            </a:r>
            <a:r>
              <a:rPr lang="ru-RU" sz="1800" b="1" dirty="0"/>
              <a:t> %</a:t>
            </a:r>
            <a:endParaRPr lang="ru-RU" sz="6600" b="1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102486" y="3685616"/>
            <a:ext cx="2355158" cy="7283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Специалистов распределяется по заявкам предприятий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9078" y="3509422"/>
            <a:ext cx="440855" cy="62324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67" y="5471494"/>
            <a:ext cx="894648" cy="6105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7" y="5408256"/>
            <a:ext cx="1262720" cy="6234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6" y="5424715"/>
            <a:ext cx="572154" cy="680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11" y="5456394"/>
            <a:ext cx="1418034" cy="688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6" b="36494"/>
          <a:stretch/>
        </p:blipFill>
        <p:spPr>
          <a:xfrm>
            <a:off x="8745894" y="5568834"/>
            <a:ext cx="1818479" cy="4298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48" y="5402107"/>
            <a:ext cx="691944" cy="663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64" y="5456394"/>
            <a:ext cx="1095207" cy="566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6" y="5471494"/>
            <a:ext cx="1138426" cy="5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26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8C21917-B8A1-7B44-A1B7-D8577B9B5A72}"/>
              </a:ext>
            </a:extLst>
          </p:cNvPr>
          <p:cNvSpPr/>
          <p:nvPr/>
        </p:nvSpPr>
        <p:spPr>
          <a:xfrm>
            <a:off x="0" y="0"/>
            <a:ext cx="12192000" cy="129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7C0A103-09F6-5547-872C-74C28BB4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99696" y="2429781"/>
            <a:ext cx="3825438" cy="4013200"/>
            <a:chOff x="305046" y="4086224"/>
            <a:chExt cx="2771774" cy="2771774"/>
          </a:xfrm>
        </p:grpSpPr>
        <p:sp>
          <p:nvSpPr>
            <p:cNvPr id="7" name="Овал 6"/>
            <p:cNvSpPr/>
            <p:nvPr/>
          </p:nvSpPr>
          <p:spPr>
            <a:xfrm>
              <a:off x="305046" y="4086224"/>
              <a:ext cx="2771774" cy="2771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1" y="4518026"/>
              <a:ext cx="1883179" cy="1929805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9441963" y="927097"/>
            <a:ext cx="2753458" cy="3149601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292363" y="4076699"/>
            <a:ext cx="3149600" cy="278130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ВУЗОМ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28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9"/>
            <a:ext cx="5391150" cy="1677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В 2010 году создан </a:t>
            </a:r>
            <a:r>
              <a:rPr lang="ru-RU" sz="2400" b="1" dirty="0" err="1">
                <a:solidFill>
                  <a:srgbClr val="80BF44"/>
                </a:solidFill>
              </a:rPr>
              <a:t>эндаумент</a:t>
            </a:r>
            <a:r>
              <a:rPr lang="ru-RU" sz="2400" b="1" dirty="0">
                <a:solidFill>
                  <a:srgbClr val="80BF44"/>
                </a:solidFill>
              </a:rPr>
              <a:t>-фонд ТПУ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– некоммерческий целевой фонд для финансирования научно-образовательной деятельности вуза. Первые жертвователи в фонд развития ТПУ (2010 г.) – президент России </a:t>
            </a:r>
            <a:r>
              <a:rPr lang="ru-RU" sz="1600" b="1" dirty="0">
                <a:solidFill>
                  <a:schemeClr val="tx1"/>
                </a:solidFill>
              </a:rPr>
              <a:t>Дмитрий Медведев</a:t>
            </a:r>
            <a:r>
              <a:rPr lang="ru-RU" sz="1600" dirty="0">
                <a:solidFill>
                  <a:schemeClr val="tx1"/>
                </a:solidFill>
              </a:rPr>
              <a:t>, политические и общественные деятели страны, руководители региона.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586262" y="1825850"/>
            <a:ext cx="2728547" cy="1207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/>
              <a:t>ТПУ – один из организаторов и постоянный оператор Всероссийского форума молодых ученых U-NOVUS, ежегодно проходящего в Томске с 2014 г.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292362" y="4711107"/>
            <a:ext cx="3005993" cy="1207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i="1" dirty="0">
                <a:solidFill>
                  <a:schemeClr val="tx1"/>
                </a:solidFill>
              </a:rPr>
              <a:t>В 2018 г. в ТПУ состоялся IV Съезд инженеров Сибири, утвердивший программу стратегических действий по технологическому развитию Сибири на предстоящие четыре года.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1217" r="28594" b="10425"/>
          <a:stretch/>
        </p:blipFill>
        <p:spPr>
          <a:xfrm>
            <a:off x="6292362" y="927100"/>
            <a:ext cx="3149600" cy="31495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23434"/>
          <a:stretch/>
        </p:blipFill>
        <p:spPr>
          <a:xfrm>
            <a:off x="9426820" y="4076699"/>
            <a:ext cx="2768600" cy="2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EFECD89-83BD-9544-9471-DB61226A14EC}"/>
              </a:ext>
            </a:extLst>
          </p:cNvPr>
          <p:cNvSpPr/>
          <p:nvPr/>
        </p:nvSpPr>
        <p:spPr>
          <a:xfrm>
            <a:off x="0" y="0"/>
            <a:ext cx="12192000" cy="1441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CF3194-240B-BC47-88D4-5AE2545F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7729"/>
          <a:stretch/>
        </p:blipFill>
        <p:spPr>
          <a:xfrm>
            <a:off x="0" y="927100"/>
            <a:ext cx="12192000" cy="59182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927099"/>
            <a:ext cx="7378699" cy="593090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78700" y="5740397"/>
            <a:ext cx="4813299" cy="1117604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КУЛЬТУРА И СПОРТ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29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1078138"/>
            <a:ext cx="6965950" cy="776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Атмосферу истинных духовных и культурных ценностей в стенах ТПУ поддерживают многочисленные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80BF44"/>
                </a:solidFill>
              </a:rPr>
              <a:t>ТВОРЧЕСКИЕ КОЛЛЕКТИВЫ И ОБЪЕДИНЕНИЯ</a:t>
            </a:r>
            <a:r>
              <a:rPr lang="ru-RU" sz="1800" b="1" dirty="0">
                <a:solidFill>
                  <a:schemeClr val="tx1"/>
                </a:solidFill>
              </a:rPr>
              <a:t>: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56500" y="5859683"/>
            <a:ext cx="3844943" cy="807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/>
              <a:t>ТПУ – партнер и официальный представитель Всероссийской акции «Георгиевская ленточка».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12750" y="2121138"/>
            <a:ext cx="5264149" cy="2385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Ансамбль ветеранов ТПУ </a:t>
            </a:r>
            <a:r>
              <a:rPr lang="ru-RU" sz="1600" b="1" dirty="0">
                <a:solidFill>
                  <a:schemeClr val="tx1"/>
                </a:solidFill>
              </a:rPr>
              <a:t>«Беспокойные сердца»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Студенческое музыкальное объединение </a:t>
            </a:r>
            <a:r>
              <a:rPr lang="ru-RU" sz="1600" b="1" dirty="0">
                <a:solidFill>
                  <a:schemeClr val="tx1"/>
                </a:solidFill>
              </a:rPr>
              <a:t>«Доминанта»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Студенческий клуб спортивного танца «Диамант»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Студия джазового вокала </a:t>
            </a:r>
            <a:r>
              <a:rPr lang="ru-RU" sz="1600" b="1" dirty="0">
                <a:solidFill>
                  <a:schemeClr val="tx1"/>
                </a:solidFill>
              </a:rPr>
              <a:t>«Рэгтайм»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Студия эстрадного вокала </a:t>
            </a:r>
            <a:r>
              <a:rPr lang="ru-RU" sz="1600" b="1" dirty="0">
                <a:solidFill>
                  <a:schemeClr val="tx1"/>
                </a:solidFill>
              </a:rPr>
              <a:t>«Отражение»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Клуб любителей оперно-вокальной музыки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Школа классического пения народной артистки России Л.Ф. Травкиной </a:t>
            </a:r>
          </a:p>
          <a:p>
            <a:pPr>
              <a:buClr>
                <a:srgbClr val="0076FB"/>
              </a:buClr>
            </a:pPr>
            <a:r>
              <a:rPr lang="ru-RU" sz="1600" dirty="0" err="1">
                <a:solidFill>
                  <a:schemeClr val="tx1"/>
                </a:solidFill>
              </a:rPr>
              <a:t>Фотообъединение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«ART-концепт»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Театральная студия МКЦ ТПУ </a:t>
            </a:r>
          </a:p>
          <a:p>
            <a:pPr>
              <a:buClr>
                <a:srgbClr val="0076FB"/>
              </a:buClr>
            </a:pPr>
            <a:r>
              <a:rPr lang="ru-RU" sz="1600" dirty="0" err="1">
                <a:solidFill>
                  <a:schemeClr val="tx1"/>
                </a:solidFill>
              </a:rPr>
              <a:t>Mюзикл</a:t>
            </a:r>
            <a:r>
              <a:rPr lang="ru-RU" sz="1600" dirty="0">
                <a:solidFill>
                  <a:schemeClr val="tx1"/>
                </a:solidFill>
              </a:rPr>
              <a:t>-студия МКЦ ТПУ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Ансамбль народного танца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16313" r="20967" b="-1"/>
          <a:stretch/>
        </p:blipFill>
        <p:spPr>
          <a:xfrm>
            <a:off x="7378701" y="927098"/>
            <a:ext cx="4813299" cy="48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6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36593F9-B629-B94B-B630-A3BEB5BFCBF1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9D50790-058A-3142-BBBE-6251966D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ХАРАКТЕРИСТИКА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3</a:t>
            </a:fld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</p:pic>
      <p:sp>
        <p:nvSpPr>
          <p:cNvPr id="50" name="Прямоугольник 49"/>
          <p:cNvSpPr/>
          <p:nvPr/>
        </p:nvSpPr>
        <p:spPr>
          <a:xfrm>
            <a:off x="-6836" y="912585"/>
            <a:ext cx="12198836" cy="456741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-6835" y="3434766"/>
            <a:ext cx="8734936" cy="3423236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бъект 2"/>
          <p:cNvSpPr>
            <a:spLocks noGrp="1"/>
          </p:cNvSpPr>
          <p:nvPr>
            <p:ph idx="1"/>
          </p:nvPr>
        </p:nvSpPr>
        <p:spPr>
          <a:xfrm>
            <a:off x="412750" y="1077127"/>
            <a:ext cx="5232146" cy="283549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ТПУ – победитель конкурса на предоставление государственной поддержки ведущим университетам Российской Федерации в целях повышения их конкурентоспособности среди ведущих мировых научно-образовательных центров – 2013 г.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67" y="1437165"/>
            <a:ext cx="2509181" cy="95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Объект 2"/>
          <p:cNvSpPr txBox="1">
            <a:spLocks/>
          </p:cNvSpPr>
          <p:nvPr/>
        </p:nvSpPr>
        <p:spPr>
          <a:xfrm>
            <a:off x="412749" y="3452233"/>
            <a:ext cx="7969934" cy="3465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БЮДЖЕТ ВУЗА</a:t>
            </a:r>
            <a:r>
              <a:rPr lang="ru-RU" sz="1600" dirty="0"/>
              <a:t> </a:t>
            </a:r>
            <a:r>
              <a:rPr lang="ru-RU" sz="1800" dirty="0"/>
              <a:t>(2019 г.) – </a:t>
            </a:r>
            <a:r>
              <a:rPr lang="ru-RU" sz="4400" b="1" dirty="0"/>
              <a:t>5,6</a:t>
            </a:r>
            <a:r>
              <a:rPr lang="ru-RU" sz="1600" dirty="0"/>
              <a:t> </a:t>
            </a:r>
            <a:r>
              <a:rPr lang="ru-RU" sz="1800" dirty="0"/>
              <a:t>млрд рублей. </a:t>
            </a:r>
          </a:p>
        </p:txBody>
      </p:sp>
      <p:sp>
        <p:nvSpPr>
          <p:cNvPr id="55" name="Объект 2"/>
          <p:cNvSpPr txBox="1">
            <a:spLocks/>
          </p:cNvSpPr>
          <p:nvPr/>
        </p:nvSpPr>
        <p:spPr>
          <a:xfrm>
            <a:off x="405914" y="3755248"/>
            <a:ext cx="7969934" cy="2859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ОБЩАЯ ПЛОЩАДЬ ЗДАНИЙ И СООРУЖЕНИЙ </a:t>
            </a:r>
            <a:r>
              <a:rPr lang="ru-RU" sz="1600" dirty="0"/>
              <a:t>– </a:t>
            </a:r>
            <a:r>
              <a:rPr lang="ru-RU" sz="4800" b="1" dirty="0"/>
              <a:t>329 000</a:t>
            </a:r>
            <a:r>
              <a:rPr lang="ru-RU" sz="6000" dirty="0"/>
              <a:t> </a:t>
            </a:r>
            <a:r>
              <a:rPr lang="ru-RU" sz="1800" dirty="0"/>
              <a:t>м</a:t>
            </a:r>
            <a:r>
              <a:rPr lang="ru-RU" sz="1800" baseline="30000" dirty="0"/>
              <a:t>2</a:t>
            </a:r>
            <a:r>
              <a:rPr lang="ru-RU" sz="1800" dirty="0"/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МЕСТО НАХОЖДЕНИЯ </a:t>
            </a:r>
            <a:br>
              <a:rPr lang="ru-RU" b="1" dirty="0"/>
            </a:br>
            <a:r>
              <a:rPr lang="ru-RU" sz="1800" b="1" dirty="0"/>
              <a:t>(ЮРИДИЧЕСКИЙ И ПОЧТОВЫЙ АДРЕС):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Россия, 634050, г. Томск, проспект Ленина, 30</a:t>
            </a:r>
            <a:r>
              <a:rPr lang="ru-RU" sz="1600" dirty="0"/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ОФИЦИАЛЬНЫЙ САЙТ ТПУ: </a:t>
            </a:r>
            <a:r>
              <a:rPr lang="ru-RU" sz="1800" dirty="0"/>
              <a:t>tpu.ru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E-MAIL: </a:t>
            </a:r>
            <a:r>
              <a:rPr lang="ru-RU" sz="1800" dirty="0"/>
              <a:t>tpu@tpu.ru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728101" y="912585"/>
            <a:ext cx="2507208" cy="5945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771912" y="4521628"/>
            <a:ext cx="419586" cy="6096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бъект 2"/>
          <p:cNvSpPr txBox="1">
            <a:spLocks/>
          </p:cNvSpPr>
          <p:nvPr/>
        </p:nvSpPr>
        <p:spPr>
          <a:xfrm>
            <a:off x="9170765" y="3700391"/>
            <a:ext cx="1798539" cy="456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1800" b="1" dirty="0">
                <a:solidFill>
                  <a:schemeClr val="tx1"/>
                </a:solidFill>
              </a:rPr>
              <a:t>ВРИО РЕКТОРА </a:t>
            </a:r>
            <a:r>
              <a:rPr lang="ru-RU" sz="1600" dirty="0">
                <a:solidFill>
                  <a:schemeClr val="tx1"/>
                </a:solidFill>
              </a:rPr>
              <a:t>– А.А. Яковлев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26891"/>
          <a:stretch/>
        </p:blipFill>
        <p:spPr>
          <a:xfrm>
            <a:off x="8994106" y="1367403"/>
            <a:ext cx="1975198" cy="1994070"/>
          </a:xfrm>
          <a:prstGeom prst="ellipse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01" y="5480001"/>
            <a:ext cx="2507208" cy="13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5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12979BF-0528-4E43-BFAC-C84FED959FCC}"/>
              </a:ext>
            </a:extLst>
          </p:cNvPr>
          <p:cNvSpPr/>
          <p:nvPr/>
        </p:nvSpPr>
        <p:spPr>
          <a:xfrm>
            <a:off x="0" y="0"/>
            <a:ext cx="12192000" cy="92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3400A4-FD88-E247-8AC7-BC6AEBB6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10620" r="1687" b="17448"/>
          <a:stretch/>
        </p:blipFill>
        <p:spPr>
          <a:xfrm>
            <a:off x="0" y="927098"/>
            <a:ext cx="12192001" cy="59309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927099"/>
            <a:ext cx="4762499" cy="593090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КУЛЬТУРА И СПОРТ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30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1078138"/>
            <a:ext cx="6407150" cy="512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СТУДЕНЧЕСКИЕ КЛУБЫ ТПУ</a:t>
            </a:r>
            <a:endParaRPr lang="ru-RU" sz="1600" dirty="0">
              <a:solidFill>
                <a:srgbClr val="80BF44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12751" y="1781049"/>
            <a:ext cx="3689349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Клуб альпинизма и спелеологии </a:t>
            </a:r>
            <a:r>
              <a:rPr lang="ru-RU" sz="1600" b="1" dirty="0">
                <a:solidFill>
                  <a:schemeClr val="tx1"/>
                </a:solidFill>
              </a:rPr>
              <a:t>«Аида»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Туристско-спортивный клуб </a:t>
            </a:r>
            <a:r>
              <a:rPr lang="ru-RU" sz="1600" b="1" dirty="0">
                <a:solidFill>
                  <a:schemeClr val="tx1"/>
                </a:solidFill>
              </a:rPr>
              <a:t>«Амазонки»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Клуб скалолазов </a:t>
            </a:r>
            <a:r>
              <a:rPr lang="ru-RU" sz="1600" b="1" dirty="0">
                <a:solidFill>
                  <a:schemeClr val="tx1"/>
                </a:solidFill>
              </a:rPr>
              <a:t>«Ариадна»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студенческий спортивный клуб </a:t>
            </a:r>
            <a:r>
              <a:rPr lang="ru-RU" sz="1600" b="1" dirty="0">
                <a:solidFill>
                  <a:schemeClr val="tx1"/>
                </a:solidFill>
              </a:rPr>
              <a:t>«Сибирские львы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Спортивно-технический клуб дельтапланеристов </a:t>
            </a:r>
            <a:r>
              <a:rPr lang="ru-RU" sz="1600" b="1" dirty="0">
                <a:solidFill>
                  <a:schemeClr val="tx1"/>
                </a:solidFill>
              </a:rPr>
              <a:t>«Орион»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Спортивно-технический клуб аквалангистов </a:t>
            </a:r>
            <a:r>
              <a:rPr lang="ru-RU" sz="1600" b="1" dirty="0">
                <a:solidFill>
                  <a:schemeClr val="tx1"/>
                </a:solidFill>
              </a:rPr>
              <a:t>«Афалина»</a:t>
            </a:r>
          </a:p>
          <a:p>
            <a:pPr>
              <a:buClr>
                <a:srgbClr val="0076FB"/>
              </a:buClr>
            </a:pPr>
            <a:r>
              <a:rPr lang="ru-RU" sz="1600" dirty="0">
                <a:solidFill>
                  <a:schemeClr val="tx1"/>
                </a:solidFill>
              </a:rPr>
              <a:t>Студенческая организация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«Стиль жизни»</a:t>
            </a:r>
          </a:p>
          <a:p>
            <a:pPr>
              <a:buClr>
                <a:srgbClr val="0076FB"/>
              </a:buClr>
            </a:pPr>
            <a:r>
              <a:rPr lang="ru-RU" sz="1600" dirty="0" err="1">
                <a:solidFill>
                  <a:schemeClr val="tx1"/>
                </a:solidFill>
              </a:rPr>
              <a:t>Молодежно</a:t>
            </a:r>
            <a:r>
              <a:rPr lang="ru-RU" sz="1600" dirty="0">
                <a:solidFill>
                  <a:schemeClr val="tx1"/>
                </a:solidFill>
              </a:rPr>
              <a:t>-патриотический центр </a:t>
            </a:r>
            <a:r>
              <a:rPr lang="ru-RU" sz="1600" b="1" dirty="0">
                <a:solidFill>
                  <a:schemeClr val="tx1"/>
                </a:solidFill>
              </a:rPr>
              <a:t>«Отечество»</a:t>
            </a:r>
            <a:r>
              <a:rPr lang="ru-RU" sz="1600" dirty="0">
                <a:solidFill>
                  <a:schemeClr val="tx1"/>
                </a:solidFill>
              </a:rPr>
              <a:t> и др.</a:t>
            </a:r>
          </a:p>
          <a:p>
            <a:pPr marL="0" indent="0">
              <a:buClr>
                <a:srgbClr val="0076FB"/>
              </a:buClr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76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76163AF-2D9F-5844-91E0-02D5C6B85F8B}"/>
              </a:ext>
            </a:extLst>
          </p:cNvPr>
          <p:cNvSpPr/>
          <p:nvPr/>
        </p:nvSpPr>
        <p:spPr>
          <a:xfrm>
            <a:off x="0" y="0"/>
            <a:ext cx="12192000" cy="1035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6007F1F-87E0-0C41-A4C1-84804D07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" y="2278906"/>
            <a:ext cx="2971934" cy="4579093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424" r="33092" b="405"/>
          <a:stretch/>
        </p:blipFill>
        <p:spPr>
          <a:xfrm>
            <a:off x="7495434" y="920750"/>
            <a:ext cx="4696565" cy="59372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КУЛЬТУРА И СПОРТ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31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1" y="2410731"/>
            <a:ext cx="2587624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Развитая социальная инфраструктура и комплексный подход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ru-RU" sz="1800" b="1" dirty="0"/>
              <a:t>к </a:t>
            </a:r>
            <a:r>
              <a:rPr lang="ru-RU" sz="1800" b="1" dirty="0" err="1"/>
              <a:t>внеучебной</a:t>
            </a:r>
            <a:r>
              <a:rPr lang="ru-RU" sz="1800" b="1" dirty="0"/>
              <a:t> работе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ru-RU" sz="1800" b="1" dirty="0"/>
              <a:t>со студентами с 2012 г. ежегодно обеспечивают ТПУ уверенные победы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ru-RU" sz="1800" b="1" dirty="0"/>
              <a:t>во Всероссийском конкурсе программ развития деятельности студенческих объединений.</a:t>
            </a:r>
            <a:endParaRPr lang="ru-RU" sz="16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12750" y="1078139"/>
            <a:ext cx="2859437" cy="598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ОБЪЕКТЫ СПОРТИВНОГО НАЗНАЧЕНИЯ:</a:t>
            </a:r>
            <a:endParaRPr lang="ru-RU" sz="1600" dirty="0">
              <a:solidFill>
                <a:srgbClr val="80BF44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063243" y="1078138"/>
            <a:ext cx="3556757" cy="3597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стадион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2400" b="1" dirty="0">
                <a:solidFill>
                  <a:srgbClr val="00B050"/>
                </a:solidFill>
              </a:rPr>
              <a:t>400</a:t>
            </a:r>
            <a:r>
              <a:rPr lang="ru-RU" sz="1600" dirty="0">
                <a:solidFill>
                  <a:schemeClr val="tx1"/>
                </a:solidFill>
              </a:rPr>
              <a:t>-метровый легкоатлетический комплекс олимпийского стандарта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лыжная база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футбольное поле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с искусственным покрытием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1600" dirty="0" err="1">
                <a:solidFill>
                  <a:schemeClr val="tx1"/>
                </a:solidFill>
              </a:rPr>
              <a:t>скалодром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4060826" y="4364013"/>
            <a:ext cx="3349624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двухкилометровая </a:t>
            </a:r>
            <a:r>
              <a:rPr lang="ru-RU" sz="1600" dirty="0" err="1">
                <a:solidFill>
                  <a:schemeClr val="tx1"/>
                </a:solidFill>
              </a:rPr>
              <a:t>лыжероллерная</a:t>
            </a:r>
            <a:r>
              <a:rPr lang="ru-RU" sz="1600" dirty="0">
                <a:solidFill>
                  <a:schemeClr val="tx1"/>
                </a:solidFill>
              </a:rPr>
              <a:t> трасса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спортивные площадки, залы и сооружения на территории студенческого городка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бассейн</a:t>
            </a:r>
          </a:p>
          <a:p>
            <a:pPr marL="0" indent="0">
              <a:spcBef>
                <a:spcPts val="2400"/>
              </a:spcBef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3484931" y="918002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3484931" y="1520343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3484931" y="2299987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3484931" y="2864425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3484931" y="3575168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3540774" y="4205542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5400000">
            <a:off x="3540774" y="4952528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524640" y="5928464"/>
            <a:ext cx="67763" cy="572669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70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A831C59-1B31-9344-B2E8-C3127ADC014D}"/>
              </a:ext>
            </a:extLst>
          </p:cNvPr>
          <p:cNvSpPr/>
          <p:nvPr/>
        </p:nvSpPr>
        <p:spPr>
          <a:xfrm>
            <a:off x="0" y="0"/>
            <a:ext cx="12192000" cy="93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A24A08E-7A35-CE4B-92F6-5D1B68F0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69" r="-30898" b="6033"/>
          <a:stretch/>
        </p:blipFill>
        <p:spPr>
          <a:xfrm>
            <a:off x="0" y="927098"/>
            <a:ext cx="12191999" cy="59182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927097"/>
            <a:ext cx="12191999" cy="591820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ОБЩЕСТВЕННЫЕ ИНИЦИАТИВЫ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32</a:t>
            </a:fld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1101" y="1353650"/>
            <a:ext cx="4265572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ЦЕНТР ПОДГОТОВКИ ВОЛОНТЕРОВ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С 2010 года университет является центром привлечения волонтеров для участия в организации крупных мероприятий страны: проведение XXII Олимпийских зимних игр и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XI </a:t>
            </a:r>
            <a:r>
              <a:rPr lang="ru-RU" sz="1600" dirty="0" err="1">
                <a:solidFill>
                  <a:schemeClr val="tx1"/>
                </a:solidFill>
              </a:rPr>
              <a:t>Паралимпийских</a:t>
            </a:r>
            <a:r>
              <a:rPr lang="ru-RU" sz="1600" dirty="0">
                <a:solidFill>
                  <a:schemeClr val="tx1"/>
                </a:solidFill>
              </a:rPr>
              <a:t> зимних игр 2014 года в Сочи, XIX Всемирного фестиваля молодежи и студентов – 2017, чемпионата мира по футболу в России и Эстафеты огня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XXIX </a:t>
            </a:r>
            <a:r>
              <a:rPr lang="ru-RU" sz="1600" dirty="0">
                <a:solidFill>
                  <a:schemeClr val="tx1"/>
                </a:solidFill>
              </a:rPr>
              <a:t>Всемирной зимней универсиады в 2018 году.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51101" y="4490937"/>
            <a:ext cx="4076590" cy="27032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В СОСТАВЕ РСО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Более 50 лет  Студенческий строительный отряд ТПУ «</a:t>
            </a:r>
            <a:r>
              <a:rPr lang="ru-RU" sz="1600" dirty="0" err="1">
                <a:solidFill>
                  <a:schemeClr val="tx1"/>
                </a:solidFill>
              </a:rPr>
              <a:t>Каникула</a:t>
            </a:r>
            <a:r>
              <a:rPr lang="ru-RU" sz="1600" dirty="0">
                <a:solidFill>
                  <a:schemeClr val="tx1"/>
                </a:solidFill>
              </a:rPr>
              <a:t>» принимает участие в строительстве нефтехимических комбинатов и других немаловажных объектов инфраструктуры.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213" r="11680" b="-1"/>
          <a:stretch/>
        </p:blipFill>
        <p:spPr>
          <a:xfrm>
            <a:off x="5486399" y="914401"/>
            <a:ext cx="67055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94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D7AF56D-BB4E-EF45-81E1-898E35ACC586}"/>
              </a:ext>
            </a:extLst>
          </p:cNvPr>
          <p:cNvSpPr/>
          <p:nvPr/>
        </p:nvSpPr>
        <p:spPr>
          <a:xfrm>
            <a:off x="0" y="0"/>
            <a:ext cx="12192000" cy="937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BA3A0E5-E419-D740-B96D-842D247D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3" b="21875"/>
          <a:stretch/>
        </p:blipFill>
        <p:spPr>
          <a:xfrm>
            <a:off x="0" y="939800"/>
            <a:ext cx="12192000" cy="59182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" y="927097"/>
            <a:ext cx="12191999" cy="593090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УНИВЕРСИТЕТСКИЕ СМИ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33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12750" y="1078139"/>
            <a:ext cx="10915649" cy="985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</a:rPr>
              <a:t>Корпоративные СМИ – источник актуальной вузовской информации для сотрудников и студентов, эффективная площадка для продвижения университета в региональном, национальном и мировом научно-образовательном пространстве.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43900" y="2410514"/>
            <a:ext cx="3689349" cy="1557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Совместно с издательством </a:t>
            </a:r>
            <a:r>
              <a:rPr lang="ru-RU" sz="1400" dirty="0" err="1">
                <a:solidFill>
                  <a:schemeClr val="tx1"/>
                </a:solidFill>
              </a:rPr>
              <a:t>Elsevier</a:t>
            </a:r>
            <a:r>
              <a:rPr lang="ru-RU" sz="1400" dirty="0">
                <a:solidFill>
                  <a:schemeClr val="tx1"/>
                </a:solidFill>
              </a:rPr>
              <a:t> выпускается электронный англоязычный научный журнал </a:t>
            </a:r>
            <a:r>
              <a:rPr lang="ru-RU" sz="2400" b="1" dirty="0">
                <a:solidFill>
                  <a:schemeClr val="tx1"/>
                </a:solidFill>
              </a:rPr>
              <a:t>«</a:t>
            </a:r>
            <a:r>
              <a:rPr lang="ru-RU" sz="2400" b="1" dirty="0" err="1">
                <a:solidFill>
                  <a:schemeClr val="tx1"/>
                </a:solidFill>
              </a:rPr>
              <a:t>Resource-efficient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technologies</a:t>
            </a:r>
            <a:r>
              <a:rPr lang="ru-RU" sz="2400" b="1" dirty="0">
                <a:solidFill>
                  <a:schemeClr val="tx1"/>
                </a:solidFill>
              </a:rPr>
              <a:t>»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400" dirty="0">
                <a:solidFill>
                  <a:schemeClr val="tx1"/>
                </a:solidFill>
              </a:rPr>
              <a:t>Главный редактор – профессор Университета Аризоны (США) Анатолий Коркин.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12750" y="2813049"/>
            <a:ext cx="2120900" cy="412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80BF44"/>
                </a:solidFill>
              </a:rPr>
              <a:t>ИЗДАНИЯ ТПУ</a:t>
            </a:r>
            <a:endParaRPr lang="ru-RU" sz="1600" dirty="0">
              <a:solidFill>
                <a:srgbClr val="80BF44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659334" y="4722360"/>
            <a:ext cx="3684566" cy="14781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Журнал Ассоциации выпускников ТПУ </a:t>
            </a:r>
            <a:r>
              <a:rPr lang="ru-RU" sz="2400" b="1" dirty="0">
                <a:solidFill>
                  <a:schemeClr val="tx1"/>
                </a:solidFill>
              </a:rPr>
              <a:t>«Томский политехник» </a:t>
            </a:r>
            <a:r>
              <a:rPr lang="ru-RU" sz="1400" dirty="0">
                <a:solidFill>
                  <a:schemeClr val="tx1"/>
                </a:solidFill>
              </a:rPr>
              <a:t>содержит очерки об известных выпускниках вуза, информацию о знаменательных датах и событиях прошлого и настоящего. Издается более 15 лет.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8424948" y="4722360"/>
            <a:ext cx="3354302" cy="13278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Многотиражная газета 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«За кадры» </a:t>
            </a:r>
            <a:r>
              <a:rPr lang="ru-RU" sz="1400" dirty="0">
                <a:solidFill>
                  <a:schemeClr val="tx1"/>
                </a:solidFill>
              </a:rPr>
              <a:t>выходит раз в месяц тиражом 1500 экземпляров и объемом 12 полос. Издается с 1931 года.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597400" y="2410514"/>
            <a:ext cx="3530600" cy="1662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Электронный научный журнал </a:t>
            </a:r>
            <a:r>
              <a:rPr lang="ru-RU" sz="2400" b="1" dirty="0">
                <a:solidFill>
                  <a:schemeClr val="tx1"/>
                </a:solidFill>
              </a:rPr>
              <a:t>«Векторы благополучия: экономика и социум». 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 состав редакционного совета вошли </a:t>
            </a:r>
            <a:r>
              <a:rPr lang="ru-RU" sz="1400" b="1" dirty="0">
                <a:solidFill>
                  <a:schemeClr val="tx1"/>
                </a:solidFill>
              </a:rPr>
              <a:t>18</a:t>
            </a:r>
            <a:r>
              <a:rPr lang="ru-RU" sz="1400" dirty="0">
                <a:solidFill>
                  <a:schemeClr val="tx1"/>
                </a:solidFill>
              </a:rPr>
              <a:t> академиков РАН и </a:t>
            </a:r>
            <a:r>
              <a:rPr lang="ru-RU" sz="1400" b="1" dirty="0">
                <a:solidFill>
                  <a:schemeClr val="tx1"/>
                </a:solidFill>
              </a:rPr>
              <a:t>4</a:t>
            </a:r>
            <a:r>
              <a:rPr lang="ru-RU" sz="1400" dirty="0">
                <a:solidFill>
                  <a:schemeClr val="tx1"/>
                </a:solidFill>
              </a:rPr>
              <a:t> иностранных ученых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из Германии, Франции, Исландии и Китая.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Год начала выхода журнала в свет – 2011.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12750" y="4722361"/>
            <a:ext cx="3910034" cy="1919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Журнал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«Известия ТПУ» </a:t>
            </a:r>
            <a:r>
              <a:rPr lang="ru-RU" sz="1400" dirty="0">
                <a:solidFill>
                  <a:schemeClr val="tx1"/>
                </a:solidFill>
              </a:rPr>
              <a:t>входит в Перечень ВАК при </a:t>
            </a:r>
            <a:r>
              <a:rPr lang="ru-RU" sz="1400" dirty="0" err="1">
                <a:solidFill>
                  <a:schemeClr val="tx1"/>
                </a:solidFill>
              </a:rPr>
              <a:t>Минобрнауки</a:t>
            </a:r>
            <a:r>
              <a:rPr lang="ru-RU" sz="1400" dirty="0">
                <a:solidFill>
                  <a:schemeClr val="tx1"/>
                </a:solidFill>
              </a:rPr>
              <a:t> России. История журнала насчитывает более века. Журнал «Известия Томского политехнического университета. Инжиниринг </a:t>
            </a:r>
            <a:r>
              <a:rPr lang="ru-RU" sz="1400" dirty="0" err="1">
                <a:solidFill>
                  <a:schemeClr val="tx1"/>
                </a:solidFill>
              </a:rPr>
              <a:t>георесурсов</a:t>
            </a:r>
            <a:r>
              <a:rPr lang="ru-RU" sz="1400" dirty="0">
                <a:solidFill>
                  <a:schemeClr val="tx1"/>
                </a:solidFill>
              </a:rPr>
              <a:t>» индексируется в базе данных </a:t>
            </a:r>
            <a:r>
              <a:rPr lang="ru-RU" sz="1400" dirty="0" err="1">
                <a:solidFill>
                  <a:schemeClr val="tx1"/>
                </a:solidFill>
              </a:rPr>
              <a:t>Scopus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en-US" sz="1400" dirty="0">
                <a:solidFill>
                  <a:schemeClr val="tx1"/>
                </a:solidFill>
              </a:rPr>
              <a:t>GeoRef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13621" y="4372891"/>
            <a:ext cx="1419224" cy="110052"/>
          </a:xfrm>
          <a:prstGeom prst="rect">
            <a:avLst/>
          </a:prstGeom>
          <a:solidFill>
            <a:srgbClr val="007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404268" y="2159764"/>
            <a:ext cx="1419224" cy="1100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778619" y="2159764"/>
            <a:ext cx="1419224" cy="110052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424948" y="4372891"/>
            <a:ext cx="1419225" cy="118992"/>
          </a:xfrm>
          <a:prstGeom prst="rect">
            <a:avLst/>
          </a:prstGeom>
          <a:solidFill>
            <a:srgbClr val="23B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778619" y="4372891"/>
            <a:ext cx="1419224" cy="118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7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2E0FB4F-589F-214F-A845-D0A58786FDA3}"/>
              </a:ext>
            </a:extLst>
          </p:cNvPr>
          <p:cNvSpPr/>
          <p:nvPr/>
        </p:nvSpPr>
        <p:spPr>
          <a:xfrm>
            <a:off x="0" y="0"/>
            <a:ext cx="12192000" cy="1362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5E4E81-4A0E-934B-B911-34C25C4D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842"/>
            <a:ext cx="12192000" cy="5082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3CDBC7-545E-544C-8526-D8592DAFA9FE}"/>
              </a:ext>
            </a:extLst>
          </p:cNvPr>
          <p:cNvSpPr txBox="1"/>
          <p:nvPr/>
        </p:nvSpPr>
        <p:spPr>
          <a:xfrm>
            <a:off x="624840" y="2760868"/>
            <a:ext cx="6720840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spc="-40" dirty="0">
                <a:solidFill>
                  <a:schemeClr val="bg1"/>
                </a:solidFill>
                <a:latin typeface="PF BeauSans Pro" panose="02000500000000020004" pitchFamily="2" charset="0"/>
                <a:cs typeface="Arial"/>
              </a:rPr>
              <a:t>СПАСИБО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spc="-40" dirty="0">
                <a:solidFill>
                  <a:schemeClr val="bg1"/>
                </a:solidFill>
                <a:latin typeface="PF BeauSans Pro" panose="02000500000000020004" pitchFamily="2" charset="0"/>
                <a:cs typeface="Arial"/>
              </a:rPr>
              <a:t>ЗА ВНИМАНИЕ!</a:t>
            </a:r>
            <a:endParaRPr lang="ru-RU" sz="3600" dirty="0">
              <a:solidFill>
                <a:schemeClr val="bg1"/>
              </a:solidFill>
              <a:latin typeface="PF BeauSans Pro" panose="02000500000000020004" pitchFamily="2" charset="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9408B3-F3AE-3142-913F-65109F4D3D72}"/>
              </a:ext>
            </a:extLst>
          </p:cNvPr>
          <p:cNvSpPr txBox="1"/>
          <p:nvPr/>
        </p:nvSpPr>
        <p:spPr>
          <a:xfrm>
            <a:off x="624840" y="6354265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tpu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.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ru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PF BeauSans Pro" panose="02000500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6F6FA2-1849-E84F-95C1-908FB5FB5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0" y="365491"/>
            <a:ext cx="1819780" cy="4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C6658F8-EA29-454F-895B-0622D538E3B3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8CEF0BA-2469-B349-A0F3-59FA2458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ХАРАКТЕРИСТИКА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4</a:t>
            </a:fld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6836" y="914401"/>
            <a:ext cx="12198836" cy="405553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8201898" y="2833955"/>
            <a:ext cx="1380750" cy="1448932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412750" y="2130726"/>
            <a:ext cx="2249125" cy="200312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КОЛИЧЕСТВО НАУЧНО-ПЕДАГОГИЧЕСКИХ РАБОТНИКОВ – </a:t>
            </a:r>
            <a:r>
              <a:rPr lang="ru-RU" sz="6000" b="1" dirty="0">
                <a:solidFill>
                  <a:srgbClr val="00B050"/>
                </a:solidFill>
              </a:rPr>
              <a:t>1712</a:t>
            </a:r>
            <a:endParaRPr lang="ru-RU" sz="6000" dirty="0">
              <a:solidFill>
                <a:srgbClr val="00B05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014805" y="1181468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2" name="Овал 21"/>
          <p:cNvSpPr/>
          <p:nvPr/>
        </p:nvSpPr>
        <p:spPr>
          <a:xfrm>
            <a:off x="5684044" y="1176885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3141729" y="1223062"/>
            <a:ext cx="3091174" cy="13368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256</a:t>
            </a:r>
            <a:r>
              <a:rPr lang="ru-RU" sz="1800" dirty="0">
                <a:solidFill>
                  <a:schemeClr val="tx1"/>
                </a:solidFill>
              </a:rPr>
              <a:t> докторов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4800" b="1" dirty="0">
                <a:solidFill>
                  <a:srgbClr val="00B050"/>
                </a:solidFill>
              </a:rPr>
              <a:t>782</a:t>
            </a:r>
            <a:r>
              <a:rPr lang="ru-RU" sz="1800" dirty="0">
                <a:solidFill>
                  <a:schemeClr val="tx1"/>
                </a:solidFill>
              </a:rPr>
              <a:t> кандидата наук</a:t>
            </a:r>
          </a:p>
        </p:txBody>
      </p:sp>
      <p:sp>
        <p:nvSpPr>
          <p:cNvPr id="24" name="Овал 23"/>
          <p:cNvSpPr/>
          <p:nvPr/>
        </p:nvSpPr>
        <p:spPr>
          <a:xfrm>
            <a:off x="8134059" y="1189288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6056913" y="1551536"/>
            <a:ext cx="1678317" cy="601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6</a:t>
            </a:r>
            <a:r>
              <a:rPr lang="ru-RU" sz="1800" dirty="0">
                <a:solidFill>
                  <a:schemeClr val="tx1"/>
                </a:solidFill>
              </a:rPr>
              <a:t> членов РАН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8432703" y="1424926"/>
            <a:ext cx="3609976" cy="1089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20</a:t>
            </a:r>
            <a:r>
              <a:rPr lang="ru-RU" sz="1800" dirty="0">
                <a:solidFill>
                  <a:schemeClr val="tx1"/>
                </a:solidFill>
              </a:rPr>
              <a:t> заслуженных деятелей науки и техники</a:t>
            </a:r>
          </a:p>
        </p:txBody>
      </p:sp>
      <p:sp>
        <p:nvSpPr>
          <p:cNvPr id="27" name="Овал 26"/>
          <p:cNvSpPr/>
          <p:nvPr/>
        </p:nvSpPr>
        <p:spPr>
          <a:xfrm>
            <a:off x="3014805" y="2832226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3214880" y="3041049"/>
            <a:ext cx="1977743" cy="908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2</a:t>
            </a:r>
            <a:r>
              <a:rPr lang="ru-RU" sz="1800" dirty="0">
                <a:solidFill>
                  <a:schemeClr val="tx1"/>
                </a:solidFill>
              </a:rPr>
              <a:t> лауреата Госпремии</a:t>
            </a:r>
          </a:p>
        </p:txBody>
      </p:sp>
      <p:sp>
        <p:nvSpPr>
          <p:cNvPr id="30" name="Овал 29"/>
          <p:cNvSpPr/>
          <p:nvPr/>
        </p:nvSpPr>
        <p:spPr>
          <a:xfrm>
            <a:off x="5613942" y="2844418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5949837" y="3037537"/>
            <a:ext cx="2130781" cy="994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1</a:t>
            </a:r>
            <a:r>
              <a:rPr lang="ru-RU" sz="1800" dirty="0">
                <a:solidFill>
                  <a:schemeClr val="tx1"/>
                </a:solidFill>
              </a:rPr>
              <a:t> лауреат премии Президента РФ</a:t>
            </a: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8315330" y="3052813"/>
            <a:ext cx="3883506" cy="1971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b="1" dirty="0">
                <a:solidFill>
                  <a:srgbClr val="00B050"/>
                </a:solidFill>
              </a:rPr>
              <a:t>23</a:t>
            </a:r>
            <a:r>
              <a:rPr lang="ru-RU" sz="1800" dirty="0">
                <a:solidFill>
                  <a:schemeClr val="tx1"/>
                </a:solidFill>
              </a:rPr>
              <a:t> лауреата премии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Правительства РФ, в том числе </a:t>
            </a:r>
            <a:r>
              <a:rPr lang="ru-RU" sz="2800" b="1" dirty="0">
                <a:solidFill>
                  <a:srgbClr val="00B050"/>
                </a:solidFill>
              </a:rPr>
              <a:t>8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лауреатов премии Правительства РФ в области науки и техники для молодых ученых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-6835" y="4969937"/>
            <a:ext cx="8277791" cy="1888063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412750" y="5024176"/>
            <a:ext cx="7744775" cy="1141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b="1" dirty="0"/>
              <a:t>КОЛИЧЕСТВО ОБУЧАЮЩИХСЯ </a:t>
            </a:r>
            <a:r>
              <a:rPr lang="ru-RU" sz="1600" dirty="0"/>
              <a:t>– </a:t>
            </a:r>
            <a:r>
              <a:rPr lang="ru-RU" sz="6000" b="1" dirty="0"/>
              <a:t>11 500+</a:t>
            </a:r>
            <a:r>
              <a:rPr lang="ru-RU" sz="1600" dirty="0"/>
              <a:t>, </a:t>
            </a:r>
            <a:br>
              <a:rPr lang="ru-RU" sz="1600" dirty="0"/>
            </a:br>
            <a:r>
              <a:rPr lang="ru-RU" sz="1600" dirty="0"/>
              <a:t>в том числе </a:t>
            </a:r>
            <a:r>
              <a:rPr lang="ru-RU" sz="6000" b="1" dirty="0"/>
              <a:t>2900+</a:t>
            </a:r>
            <a:r>
              <a:rPr lang="ru-RU" sz="2800" b="1" dirty="0"/>
              <a:t> </a:t>
            </a:r>
            <a:r>
              <a:rPr lang="ru-RU" sz="1600" dirty="0"/>
              <a:t>иностранных граждан из </a:t>
            </a:r>
            <a:r>
              <a:rPr lang="ru-RU" sz="6000" b="1" dirty="0"/>
              <a:t>50+</a:t>
            </a:r>
            <a:r>
              <a:rPr lang="ru-RU" sz="1600" dirty="0"/>
              <a:t> стран мира.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6249" y="1158412"/>
            <a:ext cx="228845" cy="3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4E0B391-2EC1-D644-BE09-2705FE805777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546F3D8-079C-E940-B315-CD3CFF72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8" r="299" b="31793"/>
          <a:stretch/>
        </p:blipFill>
        <p:spPr>
          <a:xfrm>
            <a:off x="1" y="904672"/>
            <a:ext cx="12185649" cy="59533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904670"/>
            <a:ext cx="11798299" cy="59533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20000" y="4608287"/>
            <a:ext cx="4571234" cy="2249714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68" y="1078139"/>
            <a:ext cx="6064250" cy="1341211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ТПУ – дважды лауреат премии Правительства РФ в области качества (2006 г., 2016 г.). Премия присуждена за достижение значительных результатов в области качества продукции и услуг и внедрение высокоэффективных методов менеджмента качества.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849835" y="5059585"/>
            <a:ext cx="4111563" cy="1795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b="1" dirty="0"/>
              <a:t>В 1997 году Указом Президента РФ Томский политехнический университет включен в Государственный свод особо ценных объектов культурного наследия народов Российской Федерации.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19369" y="2371953"/>
            <a:ext cx="678814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400" b="1" dirty="0">
                <a:solidFill>
                  <a:srgbClr val="80BF44"/>
                </a:solidFill>
              </a:rPr>
              <a:t>ВЫПУСКНИКИ ТПУ – ЗОЛОТОЙ ФОНД РОССИИ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Николай Камов </a:t>
            </a:r>
            <a:r>
              <a:rPr lang="ru-RU" sz="1600" dirty="0">
                <a:solidFill>
                  <a:schemeClr val="tx1"/>
                </a:solidFill>
              </a:rPr>
              <a:t>– конструктор уникальных отечественных вертолетов;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Николай Никитин </a:t>
            </a:r>
            <a:r>
              <a:rPr lang="ru-RU" sz="1600" dirty="0">
                <a:solidFill>
                  <a:schemeClr val="tx1"/>
                </a:solidFill>
              </a:rPr>
              <a:t>– автор и строитель Останкинской телебашни;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Дмитрий Бондарев </a:t>
            </a:r>
            <a:r>
              <a:rPr lang="ru-RU" sz="1600" dirty="0">
                <a:solidFill>
                  <a:schemeClr val="tx1"/>
                </a:solidFill>
              </a:rPr>
              <a:t>– создатель первого отечественного автомобиля «</a:t>
            </a:r>
            <a:r>
              <a:rPr lang="ru-RU" sz="1600" dirty="0" err="1">
                <a:solidFill>
                  <a:schemeClr val="tx1"/>
                </a:solidFill>
              </a:rPr>
              <a:t>Руссобалт</a:t>
            </a:r>
            <a:r>
              <a:rPr lang="ru-RU" sz="1600" dirty="0">
                <a:solidFill>
                  <a:schemeClr val="tx1"/>
                </a:solidFill>
              </a:rPr>
              <a:t>»;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Матвей </a:t>
            </a:r>
            <a:r>
              <a:rPr lang="ru-RU" b="1" dirty="0" err="1">
                <a:solidFill>
                  <a:srgbClr val="80BF44"/>
                </a:solidFill>
              </a:rPr>
              <a:t>Капелюшников</a:t>
            </a:r>
            <a:r>
              <a:rPr lang="ru-RU" b="1" dirty="0">
                <a:solidFill>
                  <a:srgbClr val="80BF44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– изобретатель первого в мире турбобура;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Николай Урванцев </a:t>
            </a:r>
            <a:r>
              <a:rPr lang="ru-RU" sz="1600" dirty="0">
                <a:solidFill>
                  <a:schemeClr val="tx1"/>
                </a:solidFill>
              </a:rPr>
              <a:t>– первооткрыватель Норильского рудного района;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 err="1">
                <a:solidFill>
                  <a:srgbClr val="80BF44"/>
                </a:solidFill>
              </a:rPr>
              <a:t>Каныш</a:t>
            </a:r>
            <a:r>
              <a:rPr lang="ru-RU" b="1" dirty="0">
                <a:solidFill>
                  <a:srgbClr val="80BF44"/>
                </a:solidFill>
              </a:rPr>
              <a:t> </a:t>
            </a:r>
            <a:r>
              <a:rPr lang="ru-RU" b="1" dirty="0" err="1">
                <a:solidFill>
                  <a:srgbClr val="80BF44"/>
                </a:solidFill>
              </a:rPr>
              <a:t>Сатпаев</a:t>
            </a:r>
            <a:r>
              <a:rPr lang="ru-RU" b="1" dirty="0">
                <a:solidFill>
                  <a:srgbClr val="80BF44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– первооткрыватель одного из крупнейших в мире Джезказганского меднорудного месторождения, организатор и первый президент Академии наук Казахстана;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80BF44"/>
                </a:solidFill>
              </a:rPr>
              <a:t>Олег Алимов </a:t>
            </a:r>
            <a:r>
              <a:rPr lang="ru-RU" sz="1600" dirty="0">
                <a:solidFill>
                  <a:schemeClr val="tx1"/>
                </a:solidFill>
              </a:rPr>
              <a:t>– создатель аппарата для бурения в космосе, с помощью которого станцией «Луна-24» был получен первый лунный грунт.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3793" r="7396"/>
          <a:stretch/>
        </p:blipFill>
        <p:spPr>
          <a:xfrm>
            <a:off x="7620000" y="894917"/>
            <a:ext cx="4572000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2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AB185BA6-1653-0849-AC49-41BC8D72EB23}"/>
              </a:ext>
            </a:extLst>
          </p:cNvPr>
          <p:cNvSpPr/>
          <p:nvPr/>
        </p:nvSpPr>
        <p:spPr>
          <a:xfrm>
            <a:off x="0" y="0"/>
            <a:ext cx="12192000" cy="1655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60535B8-1541-F849-8529-F459EDE1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27621"/>
          <a:stretch/>
        </p:blipFill>
        <p:spPr>
          <a:xfrm>
            <a:off x="1" y="927100"/>
            <a:ext cx="12192000" cy="593725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" y="927098"/>
            <a:ext cx="12191999" cy="59372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РЕЙТИНГ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6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" y="1699504"/>
            <a:ext cx="1682875" cy="540269"/>
          </a:xfrm>
          <a:prstGeom prst="rect">
            <a:avLst/>
          </a:prstGeom>
        </p:spPr>
      </p:pic>
      <p:sp>
        <p:nvSpPr>
          <p:cNvPr id="34" name="Объект 2"/>
          <p:cNvSpPr>
            <a:spLocks noGrp="1"/>
          </p:cNvSpPr>
          <p:nvPr>
            <p:ph idx="1"/>
          </p:nvPr>
        </p:nvSpPr>
        <p:spPr>
          <a:xfrm>
            <a:off x="455857" y="2371818"/>
            <a:ext cx="2857500" cy="356961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8-е</a:t>
            </a:r>
            <a:r>
              <a:rPr lang="ru-RU" sz="1600" dirty="0">
                <a:solidFill>
                  <a:schemeClr val="tx1"/>
                </a:solidFill>
              </a:rPr>
              <a:t> место в России</a:t>
            </a: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2226704" y="2064699"/>
            <a:ext cx="16637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B050"/>
                </a:solidFill>
              </a:rPr>
              <a:t>801</a:t>
            </a:r>
            <a:r>
              <a:rPr lang="ru-RU" sz="2800" b="1" dirty="0">
                <a:solidFill>
                  <a:srgbClr val="00B050"/>
                </a:solidFill>
              </a:rPr>
              <a:t>-</a:t>
            </a:r>
            <a:r>
              <a:rPr lang="en-US" sz="2800" b="1" dirty="0">
                <a:solidFill>
                  <a:srgbClr val="00B050"/>
                </a:solidFill>
              </a:rPr>
              <a:t>100</a:t>
            </a:r>
            <a:r>
              <a:rPr lang="ru-RU" sz="28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7" name="Объект 2"/>
          <p:cNvSpPr txBox="1">
            <a:spLocks/>
          </p:cNvSpPr>
          <p:nvPr/>
        </p:nvSpPr>
        <p:spPr>
          <a:xfrm>
            <a:off x="480729" y="3951388"/>
            <a:ext cx="28575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Physical sciences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9" name="Объект 2"/>
          <p:cNvSpPr txBox="1">
            <a:spLocks/>
          </p:cNvSpPr>
          <p:nvPr/>
        </p:nvSpPr>
        <p:spPr>
          <a:xfrm>
            <a:off x="2111994" y="3844506"/>
            <a:ext cx="16637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B050"/>
                </a:solidFill>
              </a:rPr>
              <a:t>40</a:t>
            </a:r>
            <a:r>
              <a:rPr lang="ru-RU" sz="2800" b="1" dirty="0">
                <a:solidFill>
                  <a:srgbClr val="00B050"/>
                </a:solidFill>
              </a:rPr>
              <a:t>1-</a:t>
            </a:r>
            <a:r>
              <a:rPr lang="en-US" sz="2800" b="1" dirty="0">
                <a:solidFill>
                  <a:srgbClr val="00B050"/>
                </a:solidFill>
              </a:rPr>
              <a:t>5</a:t>
            </a:r>
            <a:r>
              <a:rPr lang="ru-RU" sz="2800" b="1" dirty="0">
                <a:solidFill>
                  <a:srgbClr val="00B050"/>
                </a:solidFill>
              </a:rPr>
              <a:t>00</a:t>
            </a:r>
          </a:p>
        </p:txBody>
      </p:sp>
      <p:sp>
        <p:nvSpPr>
          <p:cNvPr id="41" name="Объект 2"/>
          <p:cNvSpPr txBox="1">
            <a:spLocks/>
          </p:cNvSpPr>
          <p:nvPr/>
        </p:nvSpPr>
        <p:spPr>
          <a:xfrm>
            <a:off x="454882" y="3305065"/>
            <a:ext cx="20066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Engineering and Technology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2" name="Объект 2"/>
          <p:cNvSpPr txBox="1">
            <a:spLocks/>
          </p:cNvSpPr>
          <p:nvPr/>
        </p:nvSpPr>
        <p:spPr>
          <a:xfrm>
            <a:off x="2117255" y="3311545"/>
            <a:ext cx="16637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rgbClr val="00B050"/>
                </a:solidFill>
              </a:rPr>
              <a:t>2</a:t>
            </a:r>
            <a:r>
              <a:rPr lang="en-US" sz="2800" b="1" dirty="0">
                <a:solidFill>
                  <a:srgbClr val="00B050"/>
                </a:solidFill>
              </a:rPr>
              <a:t>5</a:t>
            </a:r>
            <a:r>
              <a:rPr lang="ru-RU" sz="2800" b="1" dirty="0">
                <a:solidFill>
                  <a:srgbClr val="00B050"/>
                </a:solidFill>
              </a:rPr>
              <a:t>1-</a:t>
            </a:r>
            <a:r>
              <a:rPr lang="en-US" sz="2800" b="1" dirty="0">
                <a:solidFill>
                  <a:srgbClr val="00B050"/>
                </a:solidFill>
              </a:rPr>
              <a:t>30</a:t>
            </a:r>
            <a:r>
              <a:rPr lang="ru-RU" sz="2800" b="1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44" name="Объект 2"/>
          <p:cNvSpPr txBox="1">
            <a:spLocks/>
          </p:cNvSpPr>
          <p:nvPr/>
        </p:nvSpPr>
        <p:spPr>
          <a:xfrm>
            <a:off x="5093193" y="4233894"/>
            <a:ext cx="2957199" cy="943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err="1">
                <a:solidFill>
                  <a:schemeClr val="tx1"/>
                </a:solidFill>
              </a:rPr>
              <a:t>Energy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Science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and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Engineering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5" name="Объект 2"/>
          <p:cNvSpPr txBox="1">
            <a:spLocks/>
          </p:cNvSpPr>
          <p:nvPr/>
        </p:nvSpPr>
        <p:spPr>
          <a:xfrm>
            <a:off x="5093193" y="3793011"/>
            <a:ext cx="1407867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301</a:t>
            </a:r>
            <a:r>
              <a:rPr lang="ru-RU" sz="2800" b="1" dirty="0">
                <a:solidFill>
                  <a:srgbClr val="00B050"/>
                </a:solidFill>
              </a:rPr>
              <a:t>-</a:t>
            </a:r>
            <a:r>
              <a:rPr lang="en-US" sz="2800" b="1" dirty="0">
                <a:solidFill>
                  <a:srgbClr val="00B050"/>
                </a:solidFill>
              </a:rPr>
              <a:t>4</a:t>
            </a:r>
            <a:r>
              <a:rPr lang="ru-RU" sz="2800" b="1" dirty="0">
                <a:solidFill>
                  <a:srgbClr val="00B050"/>
                </a:solidFill>
              </a:rPr>
              <a:t>00</a:t>
            </a:r>
          </a:p>
        </p:txBody>
      </p:sp>
      <p:sp>
        <p:nvSpPr>
          <p:cNvPr id="46" name="Объект 2"/>
          <p:cNvSpPr txBox="1">
            <a:spLocks/>
          </p:cNvSpPr>
          <p:nvPr/>
        </p:nvSpPr>
        <p:spPr>
          <a:xfrm>
            <a:off x="5139236" y="1646043"/>
            <a:ext cx="2692592" cy="1815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Global Ranking of Academic Subjects 2020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dirty="0" err="1">
                <a:solidFill>
                  <a:schemeClr val="tx1"/>
                </a:solidFill>
              </a:rPr>
              <a:t>Mechanical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Engineering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7" name="Объект 2"/>
          <p:cNvSpPr txBox="1">
            <a:spLocks/>
          </p:cNvSpPr>
          <p:nvPr/>
        </p:nvSpPr>
        <p:spPr>
          <a:xfrm>
            <a:off x="5146061" y="2142678"/>
            <a:ext cx="16637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B050"/>
                </a:solidFill>
              </a:rPr>
              <a:t>51-75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8" name="Объект 2"/>
          <p:cNvSpPr txBox="1">
            <a:spLocks/>
          </p:cNvSpPr>
          <p:nvPr/>
        </p:nvSpPr>
        <p:spPr>
          <a:xfrm>
            <a:off x="2200392" y="4632974"/>
            <a:ext cx="2006600" cy="1054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QS World University Rankings 2021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2200390" y="5096117"/>
            <a:ext cx="1254215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B050"/>
                </a:solidFill>
              </a:rPr>
              <a:t>401</a:t>
            </a:r>
            <a:endParaRPr lang="ru-RU" sz="2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0" name="Объект 2"/>
          <p:cNvSpPr txBox="1">
            <a:spLocks/>
          </p:cNvSpPr>
          <p:nvPr/>
        </p:nvSpPr>
        <p:spPr>
          <a:xfrm>
            <a:off x="8050392" y="2407966"/>
            <a:ext cx="2937891" cy="1727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7</a:t>
            </a:r>
            <a:r>
              <a:rPr lang="ru-RU" sz="1600" dirty="0">
                <a:solidFill>
                  <a:schemeClr val="tx1"/>
                </a:solidFill>
              </a:rPr>
              <a:t>-е место (</a:t>
            </a:r>
            <a:r>
              <a:rPr lang="ru-RU" sz="1600" b="1" dirty="0">
                <a:solidFill>
                  <a:schemeClr val="tx1"/>
                </a:solidFill>
              </a:rPr>
              <a:t>1-е</a:t>
            </a:r>
            <a:r>
              <a:rPr lang="ru-RU" sz="1600" dirty="0">
                <a:solidFill>
                  <a:schemeClr val="tx1"/>
                </a:solidFill>
              </a:rPr>
              <a:t> среди вузов Сибири)</a:t>
            </a: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8050392" y="4462280"/>
            <a:ext cx="2609850" cy="1054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ru-RU" sz="1600" dirty="0">
                <a:solidFill>
                  <a:schemeClr val="tx1"/>
                </a:solidFill>
              </a:rPr>
              <a:t>-е место</a:t>
            </a:r>
          </a:p>
        </p:txBody>
      </p:sp>
      <p:sp>
        <p:nvSpPr>
          <p:cNvPr id="52" name="Объект 2"/>
          <p:cNvSpPr txBox="1">
            <a:spLocks/>
          </p:cNvSpPr>
          <p:nvPr/>
        </p:nvSpPr>
        <p:spPr>
          <a:xfrm>
            <a:off x="412750" y="1082675"/>
            <a:ext cx="39878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ТПУ ПОЗИЦИОНИРУЕТСЯ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0" y="1688027"/>
            <a:ext cx="785560" cy="78556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998" y="3838151"/>
            <a:ext cx="1921110" cy="45422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0" y="3325863"/>
            <a:ext cx="785560" cy="785560"/>
          </a:xfrm>
          <a:prstGeom prst="rect">
            <a:avLst/>
          </a:prstGeom>
        </p:spPr>
      </p:pic>
      <p:sp>
        <p:nvSpPr>
          <p:cNvPr id="59" name="Объект 2"/>
          <p:cNvSpPr txBox="1">
            <a:spLocks/>
          </p:cNvSpPr>
          <p:nvPr/>
        </p:nvSpPr>
        <p:spPr>
          <a:xfrm>
            <a:off x="5139235" y="3246719"/>
            <a:ext cx="2709998" cy="943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Global Ranking of Academic Subjects 2020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0" name="Объект 2"/>
          <p:cNvSpPr txBox="1">
            <a:spLocks/>
          </p:cNvSpPr>
          <p:nvPr/>
        </p:nvSpPr>
        <p:spPr>
          <a:xfrm>
            <a:off x="9984824" y="1614367"/>
            <a:ext cx="1578525" cy="833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100 лучших российских вузов</a:t>
            </a:r>
            <a:r>
              <a:rPr lang="en-US" sz="1600" b="1" dirty="0">
                <a:solidFill>
                  <a:schemeClr val="tx1"/>
                </a:solidFill>
              </a:rPr>
              <a:t>, 2020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2246665" y="1621130"/>
            <a:ext cx="2006600" cy="1054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World University Rankings 2021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441383" y="2772752"/>
            <a:ext cx="2452736" cy="1054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World University Rankings by subject</a:t>
            </a:r>
            <a:r>
              <a:rPr lang="ru-RU" sz="1600" b="1" dirty="0">
                <a:solidFill>
                  <a:schemeClr val="tx1"/>
                </a:solidFill>
              </a:rPr>
              <a:t> 2020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480729" y="5735700"/>
            <a:ext cx="2382703" cy="637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World University Rankings by Subject 202</a:t>
            </a:r>
            <a:r>
              <a:rPr lang="ru-RU" sz="1600" b="1" dirty="0">
                <a:solidFill>
                  <a:schemeClr val="tx1"/>
                </a:solidFill>
              </a:rPr>
              <a:t>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4" name="Объект 2"/>
          <p:cNvSpPr txBox="1">
            <a:spLocks/>
          </p:cNvSpPr>
          <p:nvPr/>
        </p:nvSpPr>
        <p:spPr>
          <a:xfrm>
            <a:off x="450040" y="6393853"/>
            <a:ext cx="2413391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Engineering Petroleum</a:t>
            </a:r>
          </a:p>
        </p:txBody>
      </p:sp>
      <p:sp>
        <p:nvSpPr>
          <p:cNvPr id="65" name="Объект 2"/>
          <p:cNvSpPr txBox="1">
            <a:spLocks/>
          </p:cNvSpPr>
          <p:nvPr/>
        </p:nvSpPr>
        <p:spPr>
          <a:xfrm>
            <a:off x="2566554" y="6326769"/>
            <a:ext cx="1178452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B050"/>
                </a:solidFill>
              </a:rPr>
              <a:t>23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4" y="4655400"/>
            <a:ext cx="1741251" cy="458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98" y="1599340"/>
            <a:ext cx="1849020" cy="690153"/>
          </a:xfrm>
          <a:prstGeom prst="rect">
            <a:avLst/>
          </a:prstGeom>
        </p:spPr>
      </p:pic>
      <p:sp>
        <p:nvSpPr>
          <p:cNvPr id="43" name="Объект 2">
            <a:extLst>
              <a:ext uri="{FF2B5EF4-FFF2-40B4-BE49-F238E27FC236}">
                <a16:creationId xmlns:a16="http://schemas.microsoft.com/office/drawing/2014/main" xmlns="" id="{1BC95B8A-7E30-4AE2-A795-D6008CDF7216}"/>
              </a:ext>
            </a:extLst>
          </p:cNvPr>
          <p:cNvSpPr txBox="1">
            <a:spLocks/>
          </p:cNvSpPr>
          <p:nvPr/>
        </p:nvSpPr>
        <p:spPr>
          <a:xfrm>
            <a:off x="450040" y="5390569"/>
            <a:ext cx="28575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b="1" dirty="0">
                <a:solidFill>
                  <a:schemeClr val="tx1"/>
                </a:solidFill>
              </a:rPr>
              <a:t>8-е</a:t>
            </a:r>
            <a:r>
              <a:rPr lang="ru-RU" sz="1600" dirty="0">
                <a:solidFill>
                  <a:schemeClr val="tx1"/>
                </a:solidFill>
              </a:rPr>
              <a:t> место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21258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4AD0CFC-2FBE-E849-920E-8F89C4658E33}"/>
              </a:ext>
            </a:extLst>
          </p:cNvPr>
          <p:cNvSpPr/>
          <p:nvPr/>
        </p:nvSpPr>
        <p:spPr>
          <a:xfrm>
            <a:off x="0" y="0"/>
            <a:ext cx="12192000" cy="1500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6042391-D275-5D49-B23E-A4583578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1"/>
          <a:stretch/>
        </p:blipFill>
        <p:spPr>
          <a:xfrm>
            <a:off x="0" y="927100"/>
            <a:ext cx="12192000" cy="5930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973278"/>
            <a:ext cx="12191999" cy="59372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КАМПУС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49" y="1078138"/>
            <a:ext cx="11445875" cy="722087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ТПУ – СОВРЕМЕННЫЙ УНИВЕРСИТЕТСКИЙ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ГОРОДОК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С ХОРОШО РАЗВИТОЙ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ИНФРАСТРУКТУРОЙ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62049" y="1972127"/>
            <a:ext cx="5187951" cy="400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0B050"/>
                </a:solidFill>
              </a:rPr>
              <a:t>31</a:t>
            </a:r>
            <a:r>
              <a:rPr lang="ru-RU" sz="1600" dirty="0">
                <a:solidFill>
                  <a:schemeClr val="tx1"/>
                </a:solidFill>
              </a:rPr>
              <a:t> учебный корпус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2800" b="1" dirty="0">
                <a:solidFill>
                  <a:srgbClr val="00B050"/>
                </a:solidFill>
              </a:rPr>
              <a:t>48</a:t>
            </a:r>
            <a:r>
              <a:rPr lang="ru-RU" sz="1600" dirty="0">
                <a:solidFill>
                  <a:schemeClr val="tx1"/>
                </a:solidFill>
              </a:rPr>
              <a:t> земельных участков общей площадью </a:t>
            </a:r>
            <a:r>
              <a:rPr lang="ru-RU" sz="2800" b="1" dirty="0">
                <a:solidFill>
                  <a:srgbClr val="00B050"/>
                </a:solidFill>
              </a:rPr>
              <a:t>186,6</a:t>
            </a:r>
            <a:r>
              <a:rPr lang="ru-RU" sz="1600" dirty="0">
                <a:solidFill>
                  <a:schemeClr val="tx1"/>
                </a:solidFill>
              </a:rPr>
              <a:t> га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Учебно-лабораторная база общей площадью 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197 475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</a:t>
            </a:r>
            <a:r>
              <a:rPr lang="ru-RU" sz="1600" baseline="30000" dirty="0">
                <a:solidFill>
                  <a:schemeClr val="tx1"/>
                </a:solidFill>
              </a:rPr>
              <a:t>2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2800" b="1" dirty="0">
                <a:solidFill>
                  <a:srgbClr val="00B050"/>
                </a:solidFill>
              </a:rPr>
              <a:t>6 149 </a:t>
            </a:r>
            <a:r>
              <a:rPr lang="ru-RU" sz="1600" dirty="0">
                <a:solidFill>
                  <a:schemeClr val="tx1"/>
                </a:solidFill>
              </a:rPr>
              <a:t>мест в </a:t>
            </a:r>
            <a:r>
              <a:rPr lang="ru-RU" sz="2800" b="1" dirty="0">
                <a:solidFill>
                  <a:srgbClr val="00B050"/>
                </a:solidFill>
              </a:rPr>
              <a:t>15</a:t>
            </a:r>
            <a:r>
              <a:rPr lang="ru-RU" sz="1600" dirty="0">
                <a:solidFill>
                  <a:schemeClr val="tx1"/>
                </a:solidFill>
              </a:rPr>
              <a:t> студенческих общежитиях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Научно-техническая библиотека, содержащая более </a:t>
            </a:r>
            <a:r>
              <a:rPr lang="ru-RU" sz="2800" b="1" dirty="0">
                <a:solidFill>
                  <a:srgbClr val="00B050"/>
                </a:solidFill>
              </a:rPr>
              <a:t>2,6</a:t>
            </a:r>
            <a:r>
              <a:rPr lang="ru-RU" sz="1600" dirty="0">
                <a:solidFill>
                  <a:schemeClr val="tx1"/>
                </a:solidFill>
              </a:rPr>
              <a:t> миллиона книг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tx1"/>
                </a:solidFill>
              </a:rPr>
              <a:t>C</a:t>
            </a:r>
            <a:r>
              <a:rPr lang="ru-RU" sz="1600" dirty="0">
                <a:solidFill>
                  <a:schemeClr val="tx1"/>
                </a:solidFill>
              </a:rPr>
              <a:t>выше </a:t>
            </a:r>
            <a:r>
              <a:rPr lang="ru-RU" sz="2800" b="1" dirty="0">
                <a:solidFill>
                  <a:srgbClr val="00B050"/>
                </a:solidFill>
              </a:rPr>
              <a:t>8 500 </a:t>
            </a:r>
            <a:r>
              <a:rPr lang="ru-RU" sz="1600" dirty="0">
                <a:solidFill>
                  <a:schemeClr val="tx1"/>
                </a:solidFill>
              </a:rPr>
              <a:t>персональных компьютеров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 и </a:t>
            </a:r>
            <a:r>
              <a:rPr lang="ru-RU" sz="2800" b="1" dirty="0">
                <a:solidFill>
                  <a:srgbClr val="00B050"/>
                </a:solidFill>
              </a:rPr>
              <a:t>300</a:t>
            </a:r>
            <a:r>
              <a:rPr lang="ru-RU" sz="1600" dirty="0">
                <a:solidFill>
                  <a:schemeClr val="tx1"/>
                </a:solidFill>
              </a:rPr>
              <a:t> зон </a:t>
            </a:r>
            <a:r>
              <a:rPr lang="ru-RU" sz="1600" dirty="0" err="1">
                <a:solidFill>
                  <a:schemeClr val="tx1"/>
                </a:solidFill>
              </a:rPr>
              <a:t>Wi-Fi</a:t>
            </a:r>
            <a:r>
              <a:rPr lang="ru-RU" sz="1600" dirty="0">
                <a:solidFill>
                  <a:schemeClr val="tx1"/>
                </a:solidFill>
              </a:rPr>
              <a:t> в корпусах вуза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019924" y="1972126"/>
            <a:ext cx="4502151" cy="3549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2400" b="1" dirty="0">
                <a:solidFill>
                  <a:srgbClr val="00B050"/>
                </a:solidFill>
              </a:rPr>
              <a:t>11 612 </a:t>
            </a:r>
            <a:r>
              <a:rPr lang="ru-RU" sz="1600" dirty="0">
                <a:solidFill>
                  <a:schemeClr val="tx1"/>
                </a:solidFill>
              </a:rPr>
              <a:t>м</a:t>
            </a:r>
            <a:r>
              <a:rPr lang="ru-RU" sz="1600" baseline="30000" dirty="0">
                <a:solidFill>
                  <a:schemeClr val="tx1"/>
                </a:solidFill>
              </a:rPr>
              <a:t>2</a:t>
            </a:r>
            <a:r>
              <a:rPr lang="ru-RU" sz="1600" dirty="0">
                <a:solidFill>
                  <a:schemeClr val="tx1"/>
                </a:solidFill>
              </a:rPr>
              <a:t> крытых спортивных сооружений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2800" b="1" dirty="0">
                <a:solidFill>
                  <a:srgbClr val="00B050"/>
                </a:solidFill>
              </a:rPr>
              <a:t>550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мест в санатории-профилактории 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 центрах отдыха 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Свыше </a:t>
            </a:r>
            <a:r>
              <a:rPr lang="ru-RU" sz="2800" b="1" dirty="0">
                <a:solidFill>
                  <a:srgbClr val="00B050"/>
                </a:solidFill>
              </a:rPr>
              <a:t>1 000</a:t>
            </a:r>
            <a:r>
              <a:rPr lang="ru-RU" sz="1600" dirty="0">
                <a:solidFill>
                  <a:srgbClr val="00B05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мест в университетских столовых и кафе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800" b="1" dirty="0">
                <a:solidFill>
                  <a:srgbClr val="00B050"/>
                </a:solidFill>
              </a:rPr>
              <a:t>1 500</a:t>
            </a:r>
            <a:r>
              <a:rPr lang="ru-RU" sz="1600" dirty="0">
                <a:solidFill>
                  <a:srgbClr val="00B050"/>
                </a:solidFill>
              </a:rPr>
              <a:t>  </a:t>
            </a:r>
            <a:r>
              <a:rPr lang="ru-RU" sz="1600" dirty="0">
                <a:solidFill>
                  <a:schemeClr val="tx1"/>
                </a:solidFill>
              </a:rPr>
              <a:t>камер видеонаблюдения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Международный культурный центр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Детский сад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tx1"/>
                </a:solidFill>
              </a:rPr>
              <a:t>Круглогодичный спортивный комплекс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81334" y="1918760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681334" y="2525417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681334" y="3061993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681334" y="3925816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681334" y="4508089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681334" y="5447665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6618585" y="1918761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6618585" y="2453861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6618585" y="3366558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5400000">
            <a:off x="6618585" y="4158140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6618585" y="4674338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6618585" y="5131420"/>
            <a:ext cx="65315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421C9FE3-44C3-4E2B-AFA2-D66E1B9E6D89}"/>
              </a:ext>
            </a:extLst>
          </p:cNvPr>
          <p:cNvSpPr/>
          <p:nvPr/>
        </p:nvSpPr>
        <p:spPr>
          <a:xfrm rot="5400000">
            <a:off x="6618586" y="5540769"/>
            <a:ext cx="65314" cy="60248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4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D78DF2C-CFFB-E542-828A-8BF63D6516DE}"/>
              </a:ext>
            </a:extLst>
          </p:cNvPr>
          <p:cNvSpPr/>
          <p:nvPr/>
        </p:nvSpPr>
        <p:spPr>
          <a:xfrm>
            <a:off x="0" y="0"/>
            <a:ext cx="12192000" cy="90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7517E2E-8EC8-9648-BFA0-E162030D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13809" b="29164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560633" y="880604"/>
            <a:ext cx="7631367" cy="63106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970144" y="1232713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914400"/>
            <a:ext cx="4560633" cy="2527300"/>
          </a:xfrm>
          <a:prstGeom prst="rect">
            <a:avLst/>
          </a:prstGeom>
          <a:gradFill>
            <a:gsLst>
              <a:gs pos="50000">
                <a:srgbClr val="80BF44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240449" y="1230735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3" name="Овал 22"/>
          <p:cNvSpPr/>
          <p:nvPr/>
        </p:nvSpPr>
        <p:spPr>
          <a:xfrm>
            <a:off x="5011841" y="5234134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4" name="Овал 23"/>
          <p:cNvSpPr/>
          <p:nvPr/>
        </p:nvSpPr>
        <p:spPr>
          <a:xfrm>
            <a:off x="4970144" y="3305988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5" name="Овал 24"/>
          <p:cNvSpPr/>
          <p:nvPr/>
        </p:nvSpPr>
        <p:spPr>
          <a:xfrm>
            <a:off x="8240449" y="3305988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6" name="Овал 25"/>
          <p:cNvSpPr/>
          <p:nvPr/>
        </p:nvSpPr>
        <p:spPr>
          <a:xfrm>
            <a:off x="8240449" y="5254716"/>
            <a:ext cx="1380750" cy="1380750"/>
          </a:xfrm>
          <a:prstGeom prst="ellipse">
            <a:avLst/>
          </a:prstGeom>
          <a:gradFill>
            <a:gsLst>
              <a:gs pos="50000">
                <a:srgbClr val="80BF44">
                  <a:alpha val="20000"/>
                </a:srgbClr>
              </a:gs>
              <a:gs pos="100000">
                <a:srgbClr val="00B050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49" y="1078139"/>
            <a:ext cx="3855784" cy="26080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ДЛЯ РЕАЛИЗАЦИИ НОВЫХ ПОДХОДОВ К ПОДГОТОВКЕ ВЫСОКОКВАЛИФИЦИРОВАННЫХ ИНЖЕНЕРОВ, ИССЛЕДОВАТЕЛЕЙ </a:t>
            </a:r>
            <a:br>
              <a:rPr lang="ru-RU" sz="1800" b="1" dirty="0"/>
            </a:br>
            <a:r>
              <a:rPr lang="ru-RU" sz="1800" b="1" dirty="0"/>
              <a:t>И ТЕХНОЛОГИЧЕСКИХ ПРЕДПРИНИМАТЕЛЕЙ СФОРМИРОВАНА НОВАЯ СТРУКТУРА УНИВЕРСИТЕТА. </a:t>
            </a:r>
            <a:endParaRPr lang="en-US" sz="1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38499" y="1830727"/>
            <a:ext cx="2466975" cy="1334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Школа базовой инженерной подготовки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675424" y="1081540"/>
            <a:ext cx="2149493" cy="2083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>
                <a:solidFill>
                  <a:srgbClr val="00B050"/>
                </a:solidFill>
              </a:rPr>
              <a:t>6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инженерных школ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38499" y="5006761"/>
            <a:ext cx="290195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>
                <a:solidFill>
                  <a:srgbClr val="00B050"/>
                </a:solidFill>
              </a:rPr>
              <a:t>2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исследовательские школы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675424" y="5877654"/>
            <a:ext cx="3403582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Школа инженерного предпринимательства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338499" y="3894072"/>
            <a:ext cx="1663700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Лицей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при ТПУ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675424" y="3866515"/>
            <a:ext cx="2133582" cy="3569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Военный учебный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258486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13911CDD-FB57-5845-8A1F-2D66D5D90EEC}"/>
              </a:ext>
            </a:extLst>
          </p:cNvPr>
          <p:cNvSpPr/>
          <p:nvPr/>
        </p:nvSpPr>
        <p:spPr>
          <a:xfrm>
            <a:off x="0" y="0"/>
            <a:ext cx="12192000" cy="1657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0804285-5500-F747-8078-FD997288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66322"/>
            <a:ext cx="1439497" cy="334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1171-4708-4AD9-BE15-8E46DD0D33DE}" type="slidenum">
              <a:rPr lang="ru-RU" smtClean="0"/>
              <a:t>9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457326" y="1078139"/>
            <a:ext cx="39814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ядерных технологий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506829" y="5489365"/>
            <a:ext cx="3358469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энергетики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83752" y="1071852"/>
            <a:ext cx="953861" cy="953861"/>
            <a:chOff x="383752" y="1071852"/>
            <a:chExt cx="953861" cy="9538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83752" y="1071852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50" y="1158348"/>
              <a:ext cx="806450" cy="80645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83752" y="2141096"/>
            <a:ext cx="953861" cy="953861"/>
            <a:chOff x="383752" y="2815623"/>
            <a:chExt cx="953861" cy="95386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83752" y="2815623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944" y="2892876"/>
              <a:ext cx="799356" cy="799356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370536" y="3210340"/>
            <a:ext cx="953861" cy="953861"/>
            <a:chOff x="383752" y="4395444"/>
            <a:chExt cx="953861" cy="95386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83752" y="4395444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944" y="4469636"/>
              <a:ext cx="805479" cy="805479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383718" y="5348828"/>
            <a:ext cx="953861" cy="953861"/>
            <a:chOff x="5772990" y="1078139"/>
            <a:chExt cx="953861" cy="95386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772990" y="1078139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3661" y="1147912"/>
              <a:ext cx="814314" cy="814314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5772989" y="1096505"/>
            <a:ext cx="953861" cy="953861"/>
            <a:chOff x="5772990" y="2183879"/>
            <a:chExt cx="953861" cy="95386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772990" y="2183879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3661" y="2253653"/>
              <a:ext cx="814314" cy="814314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5772989" y="2141095"/>
            <a:ext cx="953861" cy="953861"/>
            <a:chOff x="5772990" y="3846224"/>
            <a:chExt cx="953861" cy="95386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772990" y="3846224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3661" y="3916895"/>
              <a:ext cx="812520" cy="81252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377144" y="4312600"/>
            <a:ext cx="5061632" cy="1418254"/>
            <a:chOff x="377144" y="5309215"/>
            <a:chExt cx="5061632" cy="1418254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77144" y="5309215"/>
              <a:ext cx="953861" cy="9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 dirty="0"/>
            </a:p>
          </p:txBody>
        </p:sp>
        <p:sp>
          <p:nvSpPr>
            <p:cNvPr id="37" name="Объект 2"/>
            <p:cNvSpPr txBox="1">
              <a:spLocks/>
            </p:cNvSpPr>
            <p:nvPr/>
          </p:nvSpPr>
          <p:spPr>
            <a:xfrm>
              <a:off x="1457326" y="5309215"/>
              <a:ext cx="3981450" cy="141825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/>
                  </a:solidFill>
                </a:rPr>
                <a:t>Исследовательская школа химических и биомедицинских технологий</a:t>
              </a:r>
            </a:p>
          </p:txBody>
        </p:sp>
      </p:grpSp>
      <p:sp>
        <p:nvSpPr>
          <p:cNvPr id="41" name="Объект 2"/>
          <p:cNvSpPr txBox="1">
            <a:spLocks/>
          </p:cNvSpPr>
          <p:nvPr/>
        </p:nvSpPr>
        <p:spPr>
          <a:xfrm>
            <a:off x="6896102" y="3364897"/>
            <a:ext cx="3981450" cy="598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b="1" dirty="0">
                <a:solidFill>
                  <a:schemeClr val="tx1"/>
                </a:solidFill>
              </a:rPr>
              <a:t>Исследовательская школа физики высокоэнергетических процессов</a:t>
            </a:r>
          </a:p>
        </p:txBody>
      </p:sp>
      <p:sp>
        <p:nvSpPr>
          <p:cNvPr id="42" name="Объект 2"/>
          <p:cNvSpPr txBox="1">
            <a:spLocks/>
          </p:cNvSpPr>
          <p:nvPr/>
        </p:nvSpPr>
        <p:spPr>
          <a:xfrm>
            <a:off x="1457326" y="2135824"/>
            <a:ext cx="39814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неразрушающего контроля 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и безопасности</a:t>
            </a: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1457326" y="3256521"/>
            <a:ext cx="3981450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информационных технологий 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и робототехники</a:t>
            </a:r>
          </a:p>
        </p:txBody>
      </p:sp>
      <p:sp>
        <p:nvSpPr>
          <p:cNvPr id="44" name="Объект 2"/>
          <p:cNvSpPr txBox="1">
            <a:spLocks/>
          </p:cNvSpPr>
          <p:nvPr/>
        </p:nvSpPr>
        <p:spPr>
          <a:xfrm>
            <a:off x="6896101" y="1245031"/>
            <a:ext cx="4577334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природных ресурсов</a:t>
            </a:r>
          </a:p>
        </p:txBody>
      </p:sp>
      <p:sp>
        <p:nvSpPr>
          <p:cNvPr id="45" name="Объект 2"/>
          <p:cNvSpPr txBox="1">
            <a:spLocks/>
          </p:cNvSpPr>
          <p:nvPr/>
        </p:nvSpPr>
        <p:spPr>
          <a:xfrm>
            <a:off x="6896101" y="2252970"/>
            <a:ext cx="4577334" cy="572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Инженерная школа новых производственных технологий</a:t>
            </a:r>
          </a:p>
        </p:txBody>
      </p:sp>
      <p:sp>
        <p:nvSpPr>
          <p:cNvPr id="46" name="Объект 2"/>
          <p:cNvSpPr txBox="1">
            <a:spLocks/>
          </p:cNvSpPr>
          <p:nvPr/>
        </p:nvSpPr>
        <p:spPr>
          <a:xfrm>
            <a:off x="6896102" y="4502868"/>
            <a:ext cx="3981450" cy="598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b="1" dirty="0">
                <a:solidFill>
                  <a:schemeClr val="tx1"/>
                </a:solidFill>
              </a:rPr>
              <a:t>Школа базовой инженерной подготовки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087" y="3284532"/>
            <a:ext cx="806450" cy="8064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242" y="4346362"/>
            <a:ext cx="805965" cy="8059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087" y="5418601"/>
            <a:ext cx="803711" cy="803711"/>
          </a:xfrm>
          <a:prstGeom prst="rect">
            <a:avLst/>
          </a:prstGeom>
        </p:spPr>
      </p:pic>
      <p:sp>
        <p:nvSpPr>
          <p:cNvPr id="47" name="Объект 2"/>
          <p:cNvSpPr txBox="1">
            <a:spLocks/>
          </p:cNvSpPr>
          <p:nvPr/>
        </p:nvSpPr>
        <p:spPr>
          <a:xfrm>
            <a:off x="6896102" y="5463321"/>
            <a:ext cx="3981450" cy="598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b="1" dirty="0">
                <a:solidFill>
                  <a:schemeClr val="tx1"/>
                </a:solidFill>
              </a:rPr>
              <a:t>Школа инженерного предпринимательства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0086" y="4406088"/>
            <a:ext cx="803711" cy="8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1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30082</TotalTime>
  <Words>2703</Words>
  <Application>Microsoft Office PowerPoint</Application>
  <PresentationFormat>Произвольный</PresentationFormat>
  <Paragraphs>375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ОБЩАЯ ХАРАКТЕРИСТИКА</vt:lpstr>
      <vt:lpstr>ОБЩАЯ ХАРАКТЕРИСТИКА</vt:lpstr>
      <vt:lpstr>ОБЩАЯ ХАРАКТЕРИСТИКА</vt:lpstr>
      <vt:lpstr>ДОСТИЖЕНИЯ</vt:lpstr>
      <vt:lpstr>РЕЙТИНГ</vt:lpstr>
      <vt:lpstr>КАМПУС</vt:lpstr>
      <vt:lpstr>ОБРАЗОВАТЕЛЬНАЯ ДЕЯТЕЛЬНОСТЬ</vt:lpstr>
      <vt:lpstr>ОБРАЗОВАТЕЛЬНАЯ ДЕЯТЕЛЬНОСТЬ</vt:lpstr>
      <vt:lpstr>ОБРАЗОВАТЕЛЬНАЯ ДЕЯТЕЛЬНОСТЬ</vt:lpstr>
      <vt:lpstr>ОБРАЗОВАТЕЛЬНАЯ ДЕЯТЕЛЬНОСТЬ</vt:lpstr>
      <vt:lpstr>ОБРАЗОВАТЕЛЬНАЯ ДЕЯТЕЛЬНОСТЬ</vt:lpstr>
      <vt:lpstr>ОБРАЗОВАТЕЛЬНАЯ ДЕЯТЕЛЬНОСТЬ</vt:lpstr>
      <vt:lpstr>ОБРАЗОВАТЕЛЬНАЯ ДЕЯТЕЛЬНОСТЬ</vt:lpstr>
      <vt:lpstr>ОБРАЗОВАТЕЛЬНАЯ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МЕЖДУНАРОДНОЕ ПРИЗНАНИЕ</vt:lpstr>
      <vt:lpstr>СТРАТЕГИЧЕСКОЕ ПАРТНЕРСТВО</vt:lpstr>
      <vt:lpstr>СТРАТЕГИЧЕСКОЕ ПАРТНЕРСТВО</vt:lpstr>
      <vt:lpstr>УПРАВЛЕНИЕ ВУЗОМ</vt:lpstr>
      <vt:lpstr>КУЛЬТУРА И СПОРТ</vt:lpstr>
      <vt:lpstr>КУЛЬТУРА И СПОРТ</vt:lpstr>
      <vt:lpstr>КУЛЬТУРА И СПОРТ</vt:lpstr>
      <vt:lpstr>ОБЩЕСТВЕННЫЕ ИНИЦИАТИВЫ</vt:lpstr>
      <vt:lpstr>УНИВЕРСИТЕТСКИЕ СМИ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Сычевская Ольга Витальевна</dc:creator>
  <cp:lastModifiedBy>Корякина Анастасия Сергеевна</cp:lastModifiedBy>
  <cp:revision>253</cp:revision>
  <dcterms:created xsi:type="dcterms:W3CDTF">2020-07-08T10:47:29Z</dcterms:created>
  <dcterms:modified xsi:type="dcterms:W3CDTF">2021-03-22T01:53:42Z</dcterms:modified>
</cp:coreProperties>
</file>