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304" r:id="rId2"/>
    <p:sldId id="259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9" r:id="rId15"/>
    <p:sldId id="317" r:id="rId16"/>
    <p:sldId id="318" r:id="rId17"/>
    <p:sldId id="303" r:id="rId18"/>
  </p:sldIdLst>
  <p:sldSz cx="9144000" cy="5143500" type="screen16x9"/>
  <p:notesSz cx="6797675" cy="9926638"/>
  <p:defaultTextStyle>
    <a:defPPr>
      <a:defRPr lang="ru-RU"/>
    </a:defPPr>
    <a:lvl1pPr marL="0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8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98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96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96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94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94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92" algn="l" defTabSz="9143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y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82A"/>
    <a:srgbClr val="71BF43"/>
    <a:srgbClr val="008D36"/>
    <a:srgbClr val="F04D22"/>
    <a:srgbClr val="69BA2E"/>
    <a:srgbClr val="FF9900"/>
    <a:srgbClr val="60A82A"/>
    <a:srgbClr val="8CC63E"/>
    <a:srgbClr val="78AC32"/>
    <a:srgbClr val="70B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0" autoAdjust="0"/>
    <p:restoredTop sz="94340" autoAdjust="0"/>
  </p:normalViewPr>
  <p:slideViewPr>
    <p:cSldViewPr>
      <p:cViewPr varScale="1">
        <p:scale>
          <a:sx n="87" d="100"/>
          <a:sy n="87" d="100"/>
        </p:scale>
        <p:origin x="472" y="76"/>
      </p:cViewPr>
      <p:guideLst>
        <p:guide orient="horz" pos="2160"/>
        <p:guide pos="2880"/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3228A-76AA-46A0-84F1-C59510D4B7F3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AD41C-A792-4816-BA5E-6EA0AE8F17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5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8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98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96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96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94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94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92" algn="l" defTabSz="9143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AD41C-A792-4816-BA5E-6EA0AE8F176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012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2" y="1597821"/>
            <a:ext cx="7772400" cy="110252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EC09-A101-4A34-82F7-F6166FE2AAF9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488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E15C-BB23-4B29-92B8-6865D3F48305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92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FF66-0A77-4AC6-A1F0-3C000D032D1C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81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77BE-481B-4FD9-B0AE-7E8B79C1657A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70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179"/>
            <a:ext cx="7772400" cy="102155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7A4-E088-4C5F-86E6-C754B26E37CE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45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3B33B-94BB-46F1-ABAA-FBFF7C39A9F7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67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98" indent="0">
              <a:buNone/>
              <a:defRPr sz="1800" b="1"/>
            </a:lvl3pPr>
            <a:lvl4pPr marL="1371598" indent="0">
              <a:buNone/>
              <a:defRPr sz="1600" b="1"/>
            </a:lvl4pPr>
            <a:lvl5pPr marL="1828796" indent="0">
              <a:buNone/>
              <a:defRPr sz="1600" b="1"/>
            </a:lvl5pPr>
            <a:lvl6pPr marL="2285996" indent="0">
              <a:buNone/>
              <a:defRPr sz="1600" b="1"/>
            </a:lvl6pPr>
            <a:lvl7pPr marL="2743194" indent="0">
              <a:buNone/>
              <a:defRPr sz="1600" b="1"/>
            </a:lvl7pPr>
            <a:lvl8pPr marL="3200394" indent="0">
              <a:buNone/>
              <a:defRPr sz="1600" b="1"/>
            </a:lvl8pPr>
            <a:lvl9pPr marL="365759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98" indent="0">
              <a:buNone/>
              <a:defRPr sz="1800" b="1"/>
            </a:lvl3pPr>
            <a:lvl4pPr marL="1371598" indent="0">
              <a:buNone/>
              <a:defRPr sz="1600" b="1"/>
            </a:lvl4pPr>
            <a:lvl5pPr marL="1828796" indent="0">
              <a:buNone/>
              <a:defRPr sz="1600" b="1"/>
            </a:lvl5pPr>
            <a:lvl6pPr marL="2285996" indent="0">
              <a:buNone/>
              <a:defRPr sz="1600" b="1"/>
            </a:lvl6pPr>
            <a:lvl7pPr marL="2743194" indent="0">
              <a:buNone/>
              <a:defRPr sz="1600" b="1"/>
            </a:lvl7pPr>
            <a:lvl8pPr marL="3200394" indent="0">
              <a:buNone/>
              <a:defRPr sz="1600" b="1"/>
            </a:lvl8pPr>
            <a:lvl9pPr marL="365759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CE6FA-1E5C-442E-BE00-2068D8EF5826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965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DAFE2-3BC4-4F2A-AC5F-9E1BF51E9B1B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25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C110-D748-4155-AA37-F52EE2D5D936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31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2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2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98" indent="0">
              <a:buNone/>
              <a:defRPr sz="1000"/>
            </a:lvl3pPr>
            <a:lvl4pPr marL="1371598" indent="0">
              <a:buNone/>
              <a:defRPr sz="1000"/>
            </a:lvl4pPr>
            <a:lvl5pPr marL="1828796" indent="0">
              <a:buNone/>
              <a:defRPr sz="1000"/>
            </a:lvl5pPr>
            <a:lvl6pPr marL="2285996" indent="0">
              <a:buNone/>
              <a:defRPr sz="1000"/>
            </a:lvl6pPr>
            <a:lvl7pPr marL="2743194" indent="0">
              <a:buNone/>
              <a:defRPr sz="1000"/>
            </a:lvl7pPr>
            <a:lvl8pPr marL="3200394" indent="0">
              <a:buNone/>
              <a:defRPr sz="1000"/>
            </a:lvl8pPr>
            <a:lvl9pPr marL="365759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106A-12A5-4C08-A509-FF6AF21EB899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17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98" indent="0">
              <a:buNone/>
              <a:defRPr sz="2400"/>
            </a:lvl3pPr>
            <a:lvl4pPr marL="1371598" indent="0">
              <a:buNone/>
              <a:defRPr sz="2000"/>
            </a:lvl4pPr>
            <a:lvl5pPr marL="1828796" indent="0">
              <a:buNone/>
              <a:defRPr sz="2000"/>
            </a:lvl5pPr>
            <a:lvl6pPr marL="2285996" indent="0">
              <a:buNone/>
              <a:defRPr sz="2000"/>
            </a:lvl6pPr>
            <a:lvl7pPr marL="2743194" indent="0">
              <a:buNone/>
              <a:defRPr sz="2000"/>
            </a:lvl7pPr>
            <a:lvl8pPr marL="3200394" indent="0">
              <a:buNone/>
              <a:defRPr sz="2000"/>
            </a:lvl8pPr>
            <a:lvl9pPr marL="365759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98" indent="0">
              <a:buNone/>
              <a:defRPr sz="1000"/>
            </a:lvl3pPr>
            <a:lvl4pPr marL="1371598" indent="0">
              <a:buNone/>
              <a:defRPr sz="1000"/>
            </a:lvl4pPr>
            <a:lvl5pPr marL="1828796" indent="0">
              <a:buNone/>
              <a:defRPr sz="1000"/>
            </a:lvl5pPr>
            <a:lvl6pPr marL="2285996" indent="0">
              <a:buNone/>
              <a:defRPr sz="1000"/>
            </a:lvl6pPr>
            <a:lvl7pPr marL="2743194" indent="0">
              <a:buNone/>
              <a:defRPr sz="1000"/>
            </a:lvl7pPr>
            <a:lvl8pPr marL="3200394" indent="0">
              <a:buNone/>
              <a:defRPr sz="1000"/>
            </a:lvl8pPr>
            <a:lvl9pPr marL="365759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7DAC-DB81-4AAB-ACBD-6BE7388296F2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62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0179-6548-4195-9C9B-E9BE97DF4D1C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5"/>
            <a:ext cx="2895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35080-DA93-457F-8D82-0AEAB95A1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80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39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3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8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6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6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4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4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3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2" indent="-228600" algn="l" defTabSz="9143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8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8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6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6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4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4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2" algn="l" defTabSz="9143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emf"/><Relationship Id="rId7" Type="http://schemas.openxmlformats.org/officeDocument/2006/relationships/hyperlink" Target="https://www.google.ru/url?sa=i&amp;rct=j&amp;q=&amp;esrc=s&amp;source=images&amp;cd=&amp;cad=rja&amp;uact=8&amp;ved=2ahUKEwjYysTm-IzeAhWGWywKHSLSCNsQjRx6BAgBEAU&amp;url=https://opo-sng.ru/ob-organizatsii/partnery.php&amp;psig=AOvVaw2qn-xbWtW6Sl7KoknM_9Cw&amp;ust=1539847417104741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emf"/><Relationship Id="rId7" Type="http://schemas.openxmlformats.org/officeDocument/2006/relationships/image" Target="../media/image4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ru/url?sa=i&amp;rct=j&amp;q=%D1%8D%D0%BA%D1%81%D0%BF%D0%B5%D1%80%D1%82-%D0%A0%D0%90+%D0%BA%D0%B0%D1%80%D1%82%D0%B8%D0%BD%D0%BA%D0%B8&amp;source=images&amp;cd=&amp;docid=zYE5Lf_Nc1l5OM&amp;tbnid=XzWLA6-c0yCpiM:&amp;ved=0CAUQjRw&amp;url=http://consulting-company.ru/raexpert.ru&amp;ei=VERNUaW8IsOs4ASVv4GYBQ&amp;bvm=bv.44158598,d.bGE&amp;psig=AFQjCNG_hMS3LxDQCmjtdmKGR28jjPKXWA&amp;ust=1364104517338090" TargetMode="External"/><Relationship Id="rId5" Type="http://schemas.openxmlformats.org/officeDocument/2006/relationships/image" Target="../media/image52.png"/><Relationship Id="rId10" Type="http://schemas.openxmlformats.org/officeDocument/2006/relationships/image" Target="../media/image56.emf"/><Relationship Id="rId4" Type="http://schemas.openxmlformats.org/officeDocument/2006/relationships/image" Target="../media/image51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emf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odl_osnova_bez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39884"/>
          </a:xfrm>
          <a:prstGeom prst="rect">
            <a:avLst/>
          </a:prstGeom>
        </p:spPr>
      </p:pic>
      <p:sp>
        <p:nvSpPr>
          <p:cNvPr id="2051" name="Rectangle 13"/>
          <p:cNvSpPr>
            <a:spLocks noChangeArrowheads="1"/>
          </p:cNvSpPr>
          <p:nvPr/>
        </p:nvSpPr>
        <p:spPr bwMode="auto">
          <a:xfrm>
            <a:off x="3810143" y="4476629"/>
            <a:ext cx="1523720" cy="666874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762" tIns="48381" rIns="96762" bIns="48381" anchor="ctr"/>
          <a:lstStyle>
            <a:lvl1pPr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chemeClr val="bg1"/>
                </a:solidFill>
              </a:rPr>
              <a:t>201</a:t>
            </a:r>
            <a:r>
              <a:rPr lang="en-US" altLang="ru-RU" b="1" dirty="0" smtClean="0">
                <a:solidFill>
                  <a:schemeClr val="bg1"/>
                </a:solidFill>
              </a:rPr>
              <a:t>8</a:t>
            </a:r>
            <a:endParaRPr lang="ru-RU" altLang="ru-RU" b="1" dirty="0">
              <a:solidFill>
                <a:schemeClr val="bg1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203851" y="3579862"/>
            <a:ext cx="273630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Чубик П.С</a:t>
            </a:r>
            <a:r>
              <a:rPr lang="ru-RU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ru-RU" altLang="ru-RU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alt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ректор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5422" y="1961990"/>
            <a:ext cx="7695878" cy="125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71525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400" b="1" dirty="0" smtClean="0">
                <a:solidFill>
                  <a:schemeClr val="bg1"/>
                </a:solidFill>
                <a:latin typeface="Calibri" pitchFamily="34" charset="0"/>
              </a:rPr>
              <a:t>ОСНОВНЫЕ РЕЗУЛЬТАТЫ</a:t>
            </a:r>
          </a:p>
          <a:p>
            <a:pPr algn="ctr" eaLnBrk="1" hangingPunct="1"/>
            <a:r>
              <a:rPr lang="ru-RU" altLang="ru-RU" sz="3400" b="1" dirty="0" smtClean="0">
                <a:solidFill>
                  <a:schemeClr val="bg1"/>
                </a:solidFill>
                <a:latin typeface="Calibri" pitchFamily="34" charset="0"/>
              </a:rPr>
              <a:t>РАЗВИТИЯ ТПУ ЗА 2014-2018</a:t>
            </a:r>
            <a:r>
              <a:rPr lang="en-US" altLang="ru-RU" sz="34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altLang="ru-RU" sz="3400" b="1" dirty="0" smtClean="0">
                <a:solidFill>
                  <a:schemeClr val="bg1"/>
                </a:solidFill>
                <a:latin typeface="Calibri" pitchFamily="34" charset="0"/>
              </a:rPr>
              <a:t>гг.</a:t>
            </a:r>
            <a:endParaRPr lang="ru-RU" altLang="ru-RU" sz="3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" y="138375"/>
            <a:ext cx="4313350" cy="156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1" y="673502"/>
            <a:ext cx="4680521" cy="181588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Инженерных школ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                   с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безкафедральной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структурой с целью развития междисциплинарных отношений, а также роста масштабов проектов и объемов прикладных исследований и разработок, что уже в 2018 г.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в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чем половине Школ позволило довести объем НИОКР в расчете на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научно-педагогического работника почти до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 руб.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748464" y="4803998"/>
            <a:ext cx="467544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ru-RU" sz="1200" dirty="0" smtClean="0"/>
              <a:t>10</a:t>
            </a:r>
            <a:endParaRPr lang="ru-RU" sz="12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7020272" cy="5555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НАУЧНЫХ ИССЛЕДОВАНИЙ И РАЗРАБОТОК</a:t>
            </a:r>
            <a:endParaRPr lang="ru-RU" sz="18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6910" y="673502"/>
            <a:ext cx="2664296" cy="193899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tabLst>
                <a:tab pos="179388" algn="l"/>
              </a:tabLst>
            </a:pPr>
            <a:r>
              <a:rPr lang="ru-RU" sz="12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ИНЖЕНЕРНЫЕ ШКОЛЫ </a:t>
            </a:r>
          </a:p>
          <a:p>
            <a:pPr marL="358773" indent="-358773"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2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природных ресурсов</a:t>
            </a:r>
          </a:p>
          <a:p>
            <a:pPr marL="358773" indent="-358773"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2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энергетики</a:t>
            </a:r>
          </a:p>
          <a:p>
            <a:pPr marL="358773" indent="-358773"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2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ядерных технологий</a:t>
            </a:r>
          </a:p>
          <a:p>
            <a:pPr marL="358773" indent="-358773"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2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неразрушающего контроля и безопасности</a:t>
            </a:r>
          </a:p>
          <a:p>
            <a:pPr marL="358773" indent="-358773"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2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информационных технологий и робототехники</a:t>
            </a:r>
          </a:p>
          <a:p>
            <a:pPr marL="358773" indent="-358773"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2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новых производственных технологий</a:t>
            </a:r>
            <a:endParaRPr lang="ru-RU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206" y="711802"/>
            <a:ext cx="1201030" cy="18339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1" y="2599591"/>
            <a:ext cx="3816425" cy="210826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Школы инженерного предпринимательства и первый набор на магистерские программы «Технологическое брокерство»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и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«Цифровой маркетинг» </a:t>
            </a:r>
          </a:p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Получение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премий Правительства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Российской Федерации: в области науки и техники (2014) и в области качества (2016)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r="15273"/>
          <a:stretch/>
        </p:blipFill>
        <p:spPr>
          <a:xfrm>
            <a:off x="7080390" y="2861447"/>
            <a:ext cx="1901846" cy="18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t="12201" r="10657" b="8000"/>
          <a:stretch/>
        </p:blipFill>
        <p:spPr>
          <a:xfrm>
            <a:off x="4139952" y="2861447"/>
            <a:ext cx="2783370" cy="180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2040" y="771550"/>
            <a:ext cx="72008" cy="1777582"/>
          </a:xfrm>
          <a:prstGeom prst="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78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3" y="690540"/>
            <a:ext cx="8964488" cy="116955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Расширение пула партнеров университета из числа ведущих компаний и научно-образовательных организаций России и мира, среди которых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госкорпорация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«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Роскосмос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», ПАО «КАМАЗ»,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ПАО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«Газпром нефть»,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ПАО «Сургутнефтегаз», Банк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ВТБ, Дальневосточное отделение (ДВО) РАН,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Huawei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Schneider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Electric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Siemens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LAPP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Group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Израильский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технологический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институт «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Технион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 и др.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748464" y="4803998"/>
            <a:ext cx="467544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ru-RU" sz="1200" dirty="0" smtClean="0"/>
              <a:t>11</a:t>
            </a:r>
            <a:endParaRPr lang="ru-RU" sz="12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6984776" cy="555526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ВЫСТРАИВАНИЯ КООПЕРАЦИОННЫХ ПАРТНЕРСКИХ СВЯЗЕЙ</a:t>
            </a:r>
            <a:endParaRPr lang="ru-RU" sz="1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29" y="1773431"/>
            <a:ext cx="7363071" cy="1266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34836"/>
            <a:ext cx="3066380" cy="18076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2"/>
          <a:stretch/>
        </p:blipFill>
        <p:spPr>
          <a:xfrm>
            <a:off x="3563888" y="3133008"/>
            <a:ext cx="2304256" cy="1809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16" y="3133008"/>
            <a:ext cx="2714908" cy="1809489"/>
          </a:xfrm>
          <a:prstGeom prst="rect">
            <a:avLst/>
          </a:prstGeom>
        </p:spPr>
      </p:pic>
      <p:pic>
        <p:nvPicPr>
          <p:cNvPr id="1026" name="Picture 2" descr="Картинки по запросу сургутнефтегаз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37" y="1563638"/>
            <a:ext cx="949325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7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3" y="699542"/>
            <a:ext cx="5696709" cy="427809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Рост академической репутации:</a:t>
            </a:r>
          </a:p>
          <a:p>
            <a:pPr marL="639763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reputation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283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место в мире</a:t>
            </a:r>
          </a:p>
          <a:p>
            <a:pPr marL="639763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репутации российских вузов Агентства RAEX: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в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сфере «Технические, естественно-научные направления и точные науки» –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место в стране, по инженерно-техническому направлению –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место в стране </a:t>
            </a:r>
          </a:p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Участие в работе (ЦЕРН, DESY, KEK) и организация (международный сетевой центр «Химия будущего», Международный арктический сибирский научный центр) крупных международных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коллабораций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Реализация крупных совместных проектов с академическими институтами РАН: космос и Институт физики прочности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и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материаловедения Сибирского отделения (СО) РАН, ядерная медицина и Томский национальный исследовательский медицинский центр РАН,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геоход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     и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Институт угля и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углехимии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СО РАН, чистая энергетика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и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Институт теплофизики СО РАН, подводная робототехника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и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Институт проблем морских технологий ДВО РАН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748464" y="4803998"/>
            <a:ext cx="467544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ru-RU" sz="1200" dirty="0" smtClean="0"/>
              <a:t>12</a:t>
            </a:r>
            <a:endParaRPr lang="ru-RU" sz="12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6912768" cy="555526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ВЫСТРАИВАНИЯ КООПЕРАЦИОННЫХ ПАРТНЕРСКИХ СВЯЗЕЙ</a:t>
            </a:r>
            <a:endParaRPr lang="ru-RU" sz="1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1563638"/>
            <a:ext cx="3096344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ВИЗИТ ДЕЛЕГАЦИИ ТПУ В ЕВРОПЕЙСКИЙ ЦЕНТР ЯДЕРНЫХ ИССЛЕДОВАНИЙ (ЦЕРН), 2017 ГОД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3141187"/>
            <a:ext cx="3096344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КОМАНДА ТПУ С АВТОНОМНЫМ НЕОБИТАЕМЫМ ПОДВОДНЫМ АППАРАТОМ «ПЛАТФОРМА» НА ЧЕМПИОНАТЕ РОССИИ ПО МОРСКОЙ 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РОБОТОТЕХНИКЕ ЗАНЯЛА ВТОРОЕ МЕСТО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8144" y="4659982"/>
            <a:ext cx="3096344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КОМПЛЕКСНАЯ АРКТИЧЕСКАЯ ЭКСПЕДИЦИЯ НА СУДНЕ «АКАДЕМИК М. КЕЛДЫШ», ОРГАНИЗОВАННАЯ  РОССИЙСКОЙ АКАДЕМИЕЙ НАУК И ТПУ, 2018 ГОД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4" b="22019"/>
          <a:stretch/>
        </p:blipFill>
        <p:spPr>
          <a:xfrm>
            <a:off x="5850784" y="699542"/>
            <a:ext cx="3088266" cy="864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3" b="13977"/>
          <a:stretch/>
        </p:blipFill>
        <p:spPr>
          <a:xfrm>
            <a:off x="5868144" y="1927553"/>
            <a:ext cx="3096344" cy="122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4" b="28323"/>
          <a:stretch/>
        </p:blipFill>
        <p:spPr>
          <a:xfrm>
            <a:off x="5876222" y="3723878"/>
            <a:ext cx="308826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3" y="673038"/>
            <a:ext cx="8208911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Новое строительство</a:t>
            </a:r>
            <a:r>
              <a:rPr lang="ru-RU" sz="14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endParaRPr lang="ru-RU" sz="1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48464" y="4803998"/>
            <a:ext cx="467544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ru-RU" sz="1200" dirty="0" smtClean="0"/>
              <a:t>13</a:t>
            </a:r>
            <a:endParaRPr lang="ru-RU" sz="12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6264696" cy="5555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РАЗВИТИЯ ИМУЩЕСТВЕННОГО КОМПЛЕКСА</a:t>
            </a:r>
            <a:endParaRPr lang="ru-RU" sz="18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1132" y="4428859"/>
            <a:ext cx="7103356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Первое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место в номинации «Лучший студенческий городок» Всероссийского конкурса на лучшее студенческое общежитие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Минобрнауки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России (2016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3" y="2283718"/>
            <a:ext cx="5472607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Капитальный </a:t>
            </a: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ремонт, реконструкция и модернизация</a:t>
            </a:r>
            <a:r>
              <a:rPr lang="ru-RU" sz="14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endParaRPr lang="ru-RU" sz="1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299942"/>
            <a:ext cx="548561" cy="6370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496" y="1873156"/>
            <a:ext cx="3096344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СТУДЕНЧЕСКОЕ ОБЩЕЖИТИЕ </a:t>
            </a:r>
          </a:p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УЛ. УСОВА, 15Б НА 722 МЕСТА 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1683" y="1873156"/>
            <a:ext cx="1908212" cy="21544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БАССЕЙН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5976" y="1873156"/>
            <a:ext cx="2054522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ЦЕНТР УЧЕБНЫХ ГЕОЛОГИЧЕСКИХ </a:t>
            </a:r>
            <a:b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ПРАКТИК В РЕСПУБЛИКЕ ХАКАСИЯ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4015" y="1873156"/>
            <a:ext cx="1872208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МНОГОФУНКЦИОНАЛЬНАЯ </a:t>
            </a:r>
          </a:p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СПОРТИВНАЯ ПЛОЩАДКА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187" r="915" b="25436"/>
          <a:stretch/>
        </p:blipFill>
        <p:spPr>
          <a:xfrm>
            <a:off x="640730" y="1028611"/>
            <a:ext cx="1826471" cy="82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r="-2" b="23378"/>
          <a:stretch/>
        </p:blipFill>
        <p:spPr>
          <a:xfrm>
            <a:off x="2584945" y="1028611"/>
            <a:ext cx="1607294" cy="82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511" r="-1" b="17632"/>
          <a:stretch/>
        </p:blipFill>
        <p:spPr>
          <a:xfrm>
            <a:off x="4313138" y="1028611"/>
            <a:ext cx="2133010" cy="82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402" r="1" b="23756"/>
          <a:stretch/>
        </p:blipFill>
        <p:spPr>
          <a:xfrm>
            <a:off x="6524015" y="1028611"/>
            <a:ext cx="1909249" cy="82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0311" y="3872203"/>
            <a:ext cx="2280100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КАПИТАЛЬНЫЙ РЕМОНТ 2 И САНАЦИЯ                                     6 СТУДЕНЧЕСКИХ ОБЩЕЖИТИЙ 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70411" y="3872203"/>
            <a:ext cx="3011482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КОМПЛЕКСНАЯ МОДЕРНИЗАЦИЯ И КАПИТАЛЬНЫЙ РЕМОНТ ПОМЕЩЕНИЙ И ОБЪЕКТОВ ИССЛЕДОВАТЕЛЬСКОГО ЯДЕРНОГО РЕАКТОРА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54191" y="3872203"/>
            <a:ext cx="2304256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400-МЕТРОВЫЙ ЛЕГКОАТЛЕТИЧЕСКИЙ КОМПЛЕКС НА СТАДИОНЕ «ПОЛИТЕХНИК»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265" r="-1" b="10311"/>
          <a:stretch/>
        </p:blipFill>
        <p:spPr>
          <a:xfrm>
            <a:off x="490311" y="2615977"/>
            <a:ext cx="2281489" cy="127166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8" b="9456"/>
          <a:stretch/>
        </p:blipFill>
        <p:spPr>
          <a:xfrm>
            <a:off x="3017295" y="2591495"/>
            <a:ext cx="2491169" cy="12877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59" y="2602390"/>
            <a:ext cx="1904719" cy="126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8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51470"/>
            <a:ext cx="6264696" cy="555526"/>
          </a:xfrm>
        </p:spPr>
        <p:txBody>
          <a:bodyPr>
            <a:noAutofit/>
          </a:bodyPr>
          <a:lstStyle/>
          <a:p>
            <a:pPr algn="l">
              <a:lnSpc>
                <a:spcPts val="1800"/>
              </a:lnSpc>
            </a:pPr>
            <a:r>
              <a:rPr lang="ru-RU" sz="1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ПРОДВИЖЕНИЯ В МИРОВЫХ УНИВЕРСИТЕТСКИХ ИНСТИТУЦИОНАЛЬНЫХ И ПРЕДМЕТНЫХ РЕЙТИНГАХ </a:t>
            </a:r>
            <a:endParaRPr lang="ru-RU" sz="18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694321" y="4803998"/>
            <a:ext cx="575830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en-US" sz="1200" dirty="0" smtClean="0"/>
              <a:t>14</a:t>
            </a:r>
            <a:endParaRPr lang="ru-RU" sz="1200" dirty="0"/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2023954" y="1037316"/>
            <a:ext cx="19965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sz="1100" dirty="0"/>
              <a:t>-е место в РФ после МГУ, МФТИ, ВШЭ, МИФИ</a:t>
            </a:r>
          </a:p>
        </p:txBody>
      </p:sp>
      <p:pic>
        <p:nvPicPr>
          <p:cNvPr id="51" name="Picture 2" descr="D:\полиграфия\ВИУ\Новая папка (2)\Реализация ВИУ отчет НС февраль 2015 Folder\Links\QS-World-University-Ranking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77" y="1635646"/>
            <a:ext cx="1527935" cy="394335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508182" y="2055644"/>
            <a:ext cx="1336827" cy="3000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69080" indent="-269080" algn="ctr">
              <a:spcAft>
                <a:spcPts val="900"/>
              </a:spcAft>
              <a:buClr>
                <a:schemeClr val="tx1"/>
              </a:buClr>
              <a:tabLst>
                <a:tab pos="134541" algn="l"/>
              </a:tabLst>
            </a:pPr>
            <a:r>
              <a:rPr lang="ru-RU" sz="15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en-US" sz="15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73</a:t>
            </a:r>
            <a:endParaRPr lang="ru-RU" sz="1500" dirty="0">
              <a:solidFill>
                <a:srgbClr val="69BA2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6" y="815502"/>
            <a:ext cx="1595542" cy="544814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900849" y="766968"/>
            <a:ext cx="1336827" cy="3000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69080" indent="-269080" algn="ctr">
              <a:spcAft>
                <a:spcPts val="900"/>
              </a:spcAft>
              <a:buClr>
                <a:schemeClr val="tx1"/>
              </a:buClr>
              <a:tabLst>
                <a:tab pos="134541" algn="l"/>
              </a:tabLst>
            </a:pPr>
            <a:r>
              <a:rPr lang="en-US" sz="1500" b="1" dirty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r>
              <a:rPr lang="ru-RU" sz="15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01-</a:t>
            </a:r>
            <a:r>
              <a:rPr lang="en-US" sz="15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60</a:t>
            </a:r>
            <a:r>
              <a:rPr lang="ru-RU" sz="15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</a:t>
            </a:r>
            <a:endParaRPr lang="ru-RU" sz="1350" dirty="0">
              <a:solidFill>
                <a:srgbClr val="69BA2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2" descr="https://mosiur.org/static/images/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99" y="3342863"/>
            <a:ext cx="636488" cy="6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416667" y="4051909"/>
            <a:ext cx="133682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69080" indent="-269080" algn="ctr">
              <a:spcAft>
                <a:spcPts val="900"/>
              </a:spcAft>
              <a:buClr>
                <a:schemeClr val="tx1"/>
              </a:buClr>
              <a:tabLst>
                <a:tab pos="134541" algn="l"/>
              </a:tabLst>
            </a:pPr>
            <a:r>
              <a:rPr lang="en-US" b="1" dirty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ru-RU" b="1" dirty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36</a:t>
            </a:r>
            <a:endParaRPr lang="ru-RU" dirty="0">
              <a:solidFill>
                <a:srgbClr val="69BA2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4" descr="http://consulting-company.ru/logo/raexpert.ru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150" y="4299942"/>
            <a:ext cx="1605026" cy="4585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6412608" y="4083918"/>
            <a:ext cx="2407863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69073" indent="-269073">
              <a:buClr>
                <a:schemeClr val="tx1"/>
              </a:buClr>
              <a:tabLst>
                <a:tab pos="134538" algn="l"/>
              </a:tabLst>
            </a:pPr>
            <a:r>
              <a:rPr lang="ru-RU" sz="11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вузов России</a:t>
            </a:r>
          </a:p>
          <a:p>
            <a:pPr defTabSz="442902">
              <a:buClr>
                <a:schemeClr val="tx1"/>
              </a:buClr>
              <a:tabLst>
                <a:tab pos="133347" algn="l"/>
              </a:tabLst>
            </a:pP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  <a:r>
              <a:rPr lang="ru-RU" sz="1100" dirty="0"/>
              <a:t>-е</a:t>
            </a:r>
            <a:r>
              <a:rPr lang="ru-RU" sz="1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место в РФ после МГУ, МФТИ, МИФИ, СПбГУ, МГИМО, ВШЭ </a:t>
            </a:r>
            <a:endParaRPr lang="en-US" sz="11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  <a:buClr>
                <a:schemeClr val="tx1"/>
              </a:buClr>
              <a:tabLst>
                <a:tab pos="201211" algn="l"/>
              </a:tabLst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ru-RU" sz="1100" dirty="0" smtClean="0"/>
              <a:t>-е</a:t>
            </a:r>
            <a:r>
              <a:rPr lang="ru-RU" sz="1100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место за пределами Москвы</a:t>
            </a:r>
            <a:r>
              <a:rPr lang="en-US" sz="1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и </a:t>
            </a:r>
            <a:r>
              <a:rPr lang="ru-RU" sz="1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Санкт-Петербурга</a:t>
            </a:r>
          </a:p>
        </p:txBody>
      </p:sp>
      <p:sp>
        <p:nvSpPr>
          <p:cNvPr id="59" name="TextBox 11"/>
          <p:cNvSpPr txBox="1">
            <a:spLocks noChangeArrowheads="1"/>
          </p:cNvSpPr>
          <p:nvPr/>
        </p:nvSpPr>
        <p:spPr bwMode="auto">
          <a:xfrm>
            <a:off x="2023954" y="1563638"/>
            <a:ext cx="19703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ru-RU" sz="1100" dirty="0"/>
              <a:t>-е место в РФ после МГУ, СПбГУ, НГУ, МГТУ, ТГУ, МФТИ, МГИМО, МИФИ, ВШЭ</a:t>
            </a:r>
          </a:p>
        </p:txBody>
      </p:sp>
      <p:sp>
        <p:nvSpPr>
          <p:cNvPr id="60" name="TextBox 11"/>
          <p:cNvSpPr txBox="1">
            <a:spLocks noChangeArrowheads="1"/>
          </p:cNvSpPr>
          <p:nvPr/>
        </p:nvSpPr>
        <p:spPr bwMode="auto">
          <a:xfrm>
            <a:off x="2030081" y="3280906"/>
            <a:ext cx="226001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ru-RU" sz="1100" b="1" dirty="0"/>
              <a:t>Новый</a:t>
            </a:r>
            <a:r>
              <a:rPr lang="ru-RU" sz="1100" dirty="0"/>
              <a:t> Московский международный рейтинг вузов «Три миссии университета</a:t>
            </a:r>
            <a:r>
              <a:rPr lang="ru-RU" sz="1100" dirty="0" smtClean="0"/>
              <a:t>»</a:t>
            </a:r>
            <a:br>
              <a:rPr lang="ru-RU" sz="1100" dirty="0" smtClean="0"/>
            </a:b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ru-RU" sz="1100" dirty="0" smtClean="0"/>
              <a:t>-е</a:t>
            </a:r>
            <a:r>
              <a:rPr lang="ru-RU" sz="1100" b="1" dirty="0" smtClean="0">
                <a:solidFill>
                  <a:srgbClr val="6BBD21"/>
                </a:solidFill>
              </a:rPr>
              <a:t> </a:t>
            </a:r>
            <a:r>
              <a:rPr lang="ru-RU" sz="1100" dirty="0"/>
              <a:t>место в РФ после МГУ, СПбГУ, МФТИ, ВШЭ, МИФИ, НГУ</a:t>
            </a:r>
          </a:p>
        </p:txBody>
      </p:sp>
      <p:sp>
        <p:nvSpPr>
          <p:cNvPr id="61" name="TextBox 11"/>
          <p:cNvSpPr txBox="1">
            <a:spLocks noChangeArrowheads="1"/>
          </p:cNvSpPr>
          <p:nvPr/>
        </p:nvSpPr>
        <p:spPr bwMode="auto">
          <a:xfrm>
            <a:off x="1999482" y="4371950"/>
            <a:ext cx="22844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1100" dirty="0" smtClean="0"/>
              <a:t>-е </a:t>
            </a:r>
            <a:r>
              <a:rPr lang="ru-RU" sz="1100" dirty="0"/>
              <a:t>место в </a:t>
            </a:r>
            <a:r>
              <a:rPr lang="ru-RU" sz="1100" dirty="0" smtClean="0"/>
              <a:t>первом рейтинге университетов стран Евразийского региона после МГУ и МФТИ</a:t>
            </a:r>
            <a:endParaRPr lang="ru-RU" sz="1100" dirty="0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13" y="3171651"/>
            <a:ext cx="1618469" cy="585890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6412608" y="3076967"/>
            <a:ext cx="16157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Instruments Science &amp; Technology</a:t>
            </a:r>
            <a:r>
              <a:rPr lang="ru-RU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733319" y="3141431"/>
            <a:ext cx="115916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201-300</a:t>
            </a:r>
            <a:endParaRPr lang="ru-RU" sz="1500" b="1" dirty="0">
              <a:solidFill>
                <a:srgbClr val="6BBD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13" y="911795"/>
            <a:ext cx="1595542" cy="544814"/>
          </a:xfrm>
          <a:prstGeom prst="rect">
            <a:avLst/>
          </a:prstGeom>
        </p:spPr>
      </p:pic>
      <p:pic>
        <p:nvPicPr>
          <p:cNvPr id="66" name="Picture 4" descr="http://news.tpu.ru/uploads/images/news/2017/03/Q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3" b="17808"/>
          <a:stretch/>
        </p:blipFill>
        <p:spPr bwMode="auto">
          <a:xfrm>
            <a:off x="4332950" y="1995686"/>
            <a:ext cx="1874752" cy="80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6340600" y="1996847"/>
            <a:ext cx="21278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«Технические науки </a:t>
            </a:r>
            <a:r>
              <a:rPr lang="ru-RU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инженерное </a:t>
            </a:r>
            <a:r>
              <a:rPr lang="ru-RU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дело»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846029" y="2032561"/>
            <a:ext cx="54239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285</a:t>
            </a:r>
          </a:p>
        </p:txBody>
      </p:sp>
      <p:sp>
        <p:nvSpPr>
          <p:cNvPr id="69" name="TextBox 11"/>
          <p:cNvSpPr txBox="1">
            <a:spLocks noChangeArrowheads="1"/>
          </p:cNvSpPr>
          <p:nvPr/>
        </p:nvSpPr>
        <p:spPr bwMode="auto">
          <a:xfrm>
            <a:off x="6340599" y="2356887"/>
            <a:ext cx="23537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100" dirty="0"/>
              <a:t>-е место в РФ после МГУ, НГУ, СПбГУ, МФТИ, </a:t>
            </a:r>
            <a:r>
              <a:rPr lang="ru-RU" sz="1100" dirty="0" err="1"/>
              <a:t>СПбПУ</a:t>
            </a:r>
            <a:endParaRPr lang="ru-RU" sz="1100" dirty="0"/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394976" y="1491630"/>
            <a:ext cx="38474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394976" y="2355726"/>
            <a:ext cx="38474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394976" y="4371950"/>
            <a:ext cx="38474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4283968" y="1847963"/>
            <a:ext cx="4191151" cy="37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4283968" y="2928083"/>
            <a:ext cx="4191151" cy="37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4283968" y="4080211"/>
            <a:ext cx="4191151" cy="370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Рисунок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264" y="4464099"/>
            <a:ext cx="1547072" cy="582293"/>
          </a:xfrm>
          <a:prstGeom prst="rect">
            <a:avLst/>
          </a:prstGeom>
        </p:spPr>
      </p:pic>
      <p:cxnSp>
        <p:nvCxnSpPr>
          <p:cNvPr id="77" name="Прямая соединительная линия 76"/>
          <p:cNvCxnSpPr/>
          <p:nvPr/>
        </p:nvCxnSpPr>
        <p:spPr>
          <a:xfrm>
            <a:off x="4247460" y="681477"/>
            <a:ext cx="0" cy="43995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6300192" y="650185"/>
            <a:ext cx="13266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«Физика»  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7020272" y="627534"/>
            <a:ext cx="11133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126</a:t>
            </a:r>
            <a:r>
              <a:rPr lang="ru-RU" sz="1500" b="1" dirty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</a:t>
            </a:r>
            <a:r>
              <a:rPr lang="ru-RU" sz="1500" b="1" dirty="0" smtClean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150</a:t>
            </a:r>
            <a:endParaRPr lang="ru-RU" sz="1500" b="1" dirty="0">
              <a:solidFill>
                <a:srgbClr val="6BBD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7308304" y="1312481"/>
            <a:ext cx="93647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 smtClean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151</a:t>
            </a:r>
            <a:r>
              <a:rPr lang="ru-RU" sz="1500" b="1" dirty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</a:t>
            </a:r>
            <a:r>
              <a:rPr lang="ru-RU" sz="1500" b="1" dirty="0" smtClean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175</a:t>
            </a:r>
            <a:endParaRPr lang="ru-RU" sz="1500" b="1" dirty="0">
              <a:solidFill>
                <a:srgbClr val="6BBD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6313745" y="1590060"/>
            <a:ext cx="21547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-е место в РФ после МГУ</a:t>
            </a:r>
            <a:endParaRPr lang="ru-RU" sz="1100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6313746" y="844719"/>
            <a:ext cx="24313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4-5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-е место в РФ вместе с НГУ после МФТИ, МИФИ и МГУ</a:t>
            </a:r>
            <a:endParaRPr lang="ru-RU" sz="1100" dirty="0"/>
          </a:p>
        </p:txBody>
      </p:sp>
      <p:sp>
        <p:nvSpPr>
          <p:cNvPr id="83" name="TextBox 82"/>
          <p:cNvSpPr txBox="1"/>
          <p:nvPr/>
        </p:nvSpPr>
        <p:spPr>
          <a:xfrm>
            <a:off x="6313746" y="1276767"/>
            <a:ext cx="12171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«Инжиниринг </a:t>
            </a:r>
            <a:r>
              <a:rPr lang="ru-RU" sz="11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технологии</a:t>
            </a: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100" dirty="0"/>
          </a:p>
        </p:txBody>
      </p:sp>
      <p:sp>
        <p:nvSpPr>
          <p:cNvPr id="84" name="Прямоугольник 83"/>
          <p:cNvSpPr/>
          <p:nvPr/>
        </p:nvSpPr>
        <p:spPr>
          <a:xfrm>
            <a:off x="658645" y="2957741"/>
            <a:ext cx="100059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 smtClean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901-1000</a:t>
            </a:r>
            <a:endParaRPr lang="ru-RU" sz="1500" b="1" dirty="0">
              <a:solidFill>
                <a:srgbClr val="6BBD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367264" y="3291830"/>
            <a:ext cx="38474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Рисунок 8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4" y="2413685"/>
            <a:ext cx="1502906" cy="544056"/>
          </a:xfrm>
          <a:prstGeom prst="rect">
            <a:avLst/>
          </a:prstGeom>
        </p:spPr>
      </p:pic>
      <p:sp>
        <p:nvSpPr>
          <p:cNvPr id="87" name="TextBox 11"/>
          <p:cNvSpPr txBox="1">
            <a:spLocks noChangeArrowheads="1"/>
          </p:cNvSpPr>
          <p:nvPr/>
        </p:nvSpPr>
        <p:spPr bwMode="auto">
          <a:xfrm>
            <a:off x="2036001" y="2433734"/>
            <a:ext cx="21891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-12</a:t>
            </a:r>
            <a:r>
              <a:rPr lang="ru-RU" sz="1100" dirty="0" smtClean="0"/>
              <a:t>-е </a:t>
            </a:r>
            <a:r>
              <a:rPr lang="ru-RU" sz="1100" dirty="0"/>
              <a:t>место в </a:t>
            </a:r>
            <a:r>
              <a:rPr lang="ru-RU" sz="1100" dirty="0" smtClean="0"/>
              <a:t>РФ </a:t>
            </a:r>
            <a:r>
              <a:rPr lang="ru-RU" sz="1100" dirty="0" smtClean="0">
                <a:ea typeface="Calibri" panose="020F0502020204030204" pitchFamily="34" charset="0"/>
                <a:cs typeface="Arial" panose="020B0604020202020204" pitchFamily="34" charset="0"/>
              </a:rPr>
              <a:t>вместе </a:t>
            </a:r>
            <a:r>
              <a:rPr lang="en-US" sz="1100" dirty="0" smtClean="0"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r>
              <a:rPr lang="ru-RU" sz="1100" dirty="0" smtClean="0">
                <a:ea typeface="Calibri" panose="020F0502020204030204" pitchFamily="34" charset="0"/>
                <a:cs typeface="Arial" panose="020B0604020202020204" pitchFamily="34" charset="0"/>
              </a:rPr>
              <a:t>с ВШЭ и </a:t>
            </a:r>
            <a:r>
              <a:rPr lang="ru-RU" sz="1100" dirty="0" err="1" smtClean="0"/>
              <a:t>СПбПУ</a:t>
            </a:r>
            <a:r>
              <a:rPr lang="ru-RU" sz="1100" dirty="0" smtClean="0"/>
              <a:t> </a:t>
            </a:r>
            <a:r>
              <a:rPr lang="ru-RU" sz="1100" dirty="0"/>
              <a:t>после МГУ, СПбГУ, </a:t>
            </a:r>
            <a:r>
              <a:rPr lang="ru-RU" sz="1100" dirty="0" smtClean="0"/>
              <a:t>МФТИ, НГУ</a:t>
            </a:r>
            <a:r>
              <a:rPr lang="ru-RU" sz="1100" dirty="0"/>
              <a:t>, </a:t>
            </a:r>
            <a:r>
              <a:rPr lang="ru-RU" sz="1100" dirty="0" smtClean="0"/>
              <a:t>ТГУ</a:t>
            </a:r>
            <a:r>
              <a:rPr lang="ru-RU" sz="1100" dirty="0"/>
              <a:t>, </a:t>
            </a:r>
            <a:r>
              <a:rPr lang="ru-RU" sz="1100" dirty="0" smtClean="0"/>
              <a:t>УРФУ</a:t>
            </a:r>
            <a:r>
              <a:rPr lang="ru-RU" sz="1100" dirty="0"/>
              <a:t>, ИТМО, КФУ, </a:t>
            </a:r>
            <a:r>
              <a:rPr lang="ru-RU" sz="1100" dirty="0" err="1" smtClean="0"/>
              <a:t>МИСиС</a:t>
            </a:r>
            <a:endParaRPr lang="ru-RU" sz="1100" dirty="0"/>
          </a:p>
        </p:txBody>
      </p:sp>
      <p:sp>
        <p:nvSpPr>
          <p:cNvPr id="88" name="Прямоугольник 87"/>
          <p:cNvSpPr/>
          <p:nvPr/>
        </p:nvSpPr>
        <p:spPr>
          <a:xfrm>
            <a:off x="6397079" y="3435846"/>
            <a:ext cx="23513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2-5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-е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 в РФ вместе 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с </a:t>
            </a:r>
            <a:r>
              <a:rPr lang="ru-RU" sz="1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МФТИ, </a:t>
            </a:r>
            <a:r>
              <a:rPr lang="ru-RU" sz="11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МИФИ, 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НГУ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 МГУ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81874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3" y="707957"/>
            <a:ext cx="8928991" cy="261610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современной цифровой инфраструктуры, включающая в себя единую информационную среду на основе СУБД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Oracle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корпоративную IP-телефонию, корпоративный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Wi-Fi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                  с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международным роумингом, сервис виртуальных приложений, облачное файловое хранилище и др.</a:t>
            </a:r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Разработка первых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массовых открытых онлайн-курсов (МООК), из них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                                    </a:t>
            </a: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на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английском языке и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на китайском. С 2016 г. по ним прошли обучение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 слушателей из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12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стран мира. Почти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1400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слушателей,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том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числе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200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студентов ТПУ, получили сертификаты об окончании конкретного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курса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правом его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перезачета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Запуск пилотного проекта по широкому использованию внешних и внутренних МООК в Школе базовой инженерной подготовки с целью индивидуализации образования с учетом способностей, талантов и особенностей обучающихся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748464" y="4803998"/>
            <a:ext cx="467544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en-US" sz="1200" dirty="0" smtClean="0"/>
              <a:t>15</a:t>
            </a:r>
            <a:endParaRPr lang="ru-RU" sz="12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6264696" cy="5555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ЦИФРОВИЗАЦИИ</a:t>
            </a:r>
            <a:endParaRPr lang="ru-RU" sz="18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1496725"/>
            <a:ext cx="938861" cy="10385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3"/>
          <a:stretch/>
        </p:blipFill>
        <p:spPr>
          <a:xfrm>
            <a:off x="584556" y="3363838"/>
            <a:ext cx="2509935" cy="1383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/>
          <a:stretch/>
        </p:blipFill>
        <p:spPr>
          <a:xfrm>
            <a:off x="3176843" y="3363838"/>
            <a:ext cx="2691301" cy="1383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3"/>
          <a:stretch/>
        </p:blipFill>
        <p:spPr>
          <a:xfrm>
            <a:off x="5950496" y="3363838"/>
            <a:ext cx="2472331" cy="13832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33601" y="4756139"/>
            <a:ext cx="3577784" cy="21544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ПРИМЕРЫ МАССОВЫХ ОТКРЫТЫХ ОНЛАЙН-КУРСОВ ТПУ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7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3" y="736411"/>
            <a:ext cx="4392487" cy="413959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Разработка и внедрение в учебный процесс первых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тренажеров (симуляторов) виртуальной реальности</a:t>
            </a:r>
          </a:p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одной из лучших российских вузовских систем электронного документооборота, сбора и анализа управленческой информации, включающей в себя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54</a:t>
            </a: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Информационно-программных комплекса (ИПК): </a:t>
            </a:r>
          </a:p>
          <a:p>
            <a:pPr marL="639763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ИПК по научно-образовательной деятельности</a:t>
            </a:r>
          </a:p>
          <a:p>
            <a:pPr marL="639763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ИПК по административно-хозяйственной деятельности</a:t>
            </a:r>
          </a:p>
          <a:p>
            <a:pPr marL="639763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ИПК по финансово-экономической деятельности</a:t>
            </a:r>
          </a:p>
          <a:p>
            <a:pPr marL="639763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ИПК системы обработки управленческой документации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748464" y="4803998"/>
            <a:ext cx="467544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en-US" sz="1200" dirty="0" smtClean="0"/>
              <a:t>16</a:t>
            </a:r>
            <a:endParaRPr lang="ru-RU" sz="12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6264696" cy="5555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ЦИФРОВИЗАЦИИ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4" b="13443"/>
          <a:stretch/>
        </p:blipFill>
        <p:spPr>
          <a:xfrm>
            <a:off x="4644008" y="689908"/>
            <a:ext cx="4032448" cy="18722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b="11607"/>
          <a:stretch/>
        </p:blipFill>
        <p:spPr>
          <a:xfrm>
            <a:off x="4644008" y="2682801"/>
            <a:ext cx="4032448" cy="22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3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0851" b="11020"/>
          <a:stretch/>
        </p:blipFill>
        <p:spPr>
          <a:xfrm>
            <a:off x="-133563" y="-27012"/>
            <a:ext cx="940839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3529" y="686524"/>
            <a:ext cx="3816424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Рост доли магистрантов и аспирантов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</a:t>
            </a: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23,4 %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(2013) до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43,1</a:t>
            </a:r>
            <a:r>
              <a:rPr lang="ru-RU" sz="1400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%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(2018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20472" y="4803998"/>
            <a:ext cx="323528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en-US" sz="1200" dirty="0"/>
              <a:t>2</a:t>
            </a:r>
            <a:endParaRPr lang="ru-RU" sz="12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3888434" cy="5555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ОБРАЗОВАНИЯ</a:t>
            </a:r>
            <a:endParaRPr lang="ru-RU" sz="18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087703"/>
            <a:ext cx="2819129" cy="635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853" y="823409"/>
            <a:ext cx="1617222" cy="16087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4803998"/>
            <a:ext cx="1187625" cy="2904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251" y="2855020"/>
            <a:ext cx="2490606" cy="5239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3528" y="2131546"/>
            <a:ext cx="3960440" cy="73866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Повышение качества приема на 1 курс, оцениваемого средним баллом ЕГЭ,</a:t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73,3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(2013 г.) до </a:t>
            </a: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78,45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(2018 г.)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1674" y="725126"/>
            <a:ext cx="2778638" cy="181588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Открытие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реализация совместно с российскими и зарубежными университетами </a:t>
            </a:r>
            <a:r>
              <a:rPr lang="en-US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</a:t>
            </a: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сетевых магистерских </a:t>
            </a:r>
            <a:r>
              <a:rPr lang="en-US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бакалаврских программ, из них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английском языке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20"/>
          <a:stretch/>
        </p:blipFill>
        <p:spPr>
          <a:xfrm>
            <a:off x="323528" y="3436493"/>
            <a:ext cx="3816424" cy="15115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01674" y="2926051"/>
            <a:ext cx="4450882" cy="116955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Наращивание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экспорта образования: рост доли иностранных обучающихся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18,8 %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(2013) до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28,1 %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(2018) и числа стран, граждане которых обучаются в ТПУ, –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23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до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41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87101" y="2417897"/>
            <a:ext cx="1724726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spcAft>
                <a:spcPts val="600"/>
              </a:spcAft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СЕТЕВЫЕ МАГИСТЕРСКИЕ И БАКАЛАВРСКИЕ ПРОГРАММЫ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1"/>
          <a:stretch/>
        </p:blipFill>
        <p:spPr>
          <a:xfrm>
            <a:off x="735760" y="1230381"/>
            <a:ext cx="2036040" cy="8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4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3528" y="679651"/>
            <a:ext cx="8208913" cy="233910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Подготовка (за неполные пять лет):</a:t>
            </a:r>
          </a:p>
          <a:p>
            <a:pPr marL="64770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ТПУ – 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394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кандидатов и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56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докторов наук </a:t>
            </a:r>
          </a:p>
          <a:p>
            <a:pPr marL="64770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зарубежных университетах-партнерах, в том числе по программам двойного руководства, –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PhD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Рост доли поступивших в магистратуру и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аспирантуру                                                                  ТПУ выпускников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других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университетов </a:t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24,53 %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(2014) до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36,9 %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(2018) </a:t>
            </a:r>
          </a:p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двух Исследовательских школ и первый набор на интегрированные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магистерско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-аспирантские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820472" y="4803998"/>
            <a:ext cx="323528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ru-RU" sz="1200" dirty="0" smtClean="0"/>
              <a:t>3</a:t>
            </a:r>
            <a:endParaRPr lang="ru-RU" sz="12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7020272" cy="5555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ВОСПРОИЗВОДСТВА КАДРОВ ВЫСШЕЙ КВАЛИФИКАЦИИ</a:t>
            </a:r>
            <a:endParaRPr lang="ru-RU" sz="18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803998"/>
            <a:ext cx="1187625" cy="290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303" y="1767395"/>
            <a:ext cx="3121169" cy="6875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0557" y="4702373"/>
            <a:ext cx="335580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ПЕРВЫЙ ВЫПУСК МАГИСТРОВ ПО ПРОГРАММЕ                    «ЯДЕРНАЯ МЕДИЦИНА» </a:t>
            </a:r>
          </a:p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(СЕТЕВАЯ ПРОГРАММА ТПУ и </a:t>
            </a:r>
            <a:r>
              <a:rPr lang="ru-RU" sz="8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СибГМУ</a:t>
            </a: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5791" y="4702373"/>
            <a:ext cx="3857624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spcAft>
                <a:spcPts val="600"/>
              </a:spcAft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ПЕРВЫЙ ВЫПУСК МАГИСТРОВ ПО ЗАКАЗУ ГК «РОСАТОМ»                              ПО ПРОГРАММЕ «УПРАВЛЕНИЕ ЯДЕРНОЙ ЭНЕРГЕТИЧЕСКОЙ УСТАНОВКОЙ»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9" b="2518"/>
          <a:stretch/>
        </p:blipFill>
        <p:spPr>
          <a:xfrm>
            <a:off x="828056" y="3052339"/>
            <a:ext cx="2920802" cy="16465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0" b="6601"/>
          <a:stretch/>
        </p:blipFill>
        <p:spPr>
          <a:xfrm>
            <a:off x="3946856" y="3050406"/>
            <a:ext cx="3675493" cy="16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3529" y="1597400"/>
            <a:ext cx="4680519" cy="32778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Получение молодыми учеными и студентами:</a:t>
            </a:r>
          </a:p>
          <a:p>
            <a:pPr marL="64770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премий Правительства Российской Федерации в области науки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техники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для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молодых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ученых (2015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2017)</a:t>
            </a:r>
          </a:p>
          <a:p>
            <a:pPr marL="64770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21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медали Российской академии наук (РАН)</a:t>
            </a:r>
          </a:p>
          <a:p>
            <a:pPr marL="64770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29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грантов Президента Российской Федерации для молодых ученых</a:t>
            </a:r>
          </a:p>
          <a:p>
            <a:pPr marL="64770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38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стипендий Президента Российской Федерации для обучения за рубежом студентов и аспирантов</a:t>
            </a:r>
          </a:p>
          <a:p>
            <a:pPr marL="64770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94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грантов (фонд М. Прохорова, DAAD)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участие в программах международной академической мобильности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820472" y="4803998"/>
            <a:ext cx="323528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ru-RU" sz="1200" dirty="0"/>
              <a:t>4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7020272" cy="5555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ВОСПРОИЗВОДСТВА КАДРОВ ВЫСШЕЙ КВАЛИФИКАЦИИ</a:t>
            </a:r>
            <a:endParaRPr lang="ru-RU" sz="18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74086"/>
            <a:ext cx="7200800" cy="8047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2294" y="4227934"/>
            <a:ext cx="3816424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ВРУЧЕНИИ ПРЕМИИ ПРАВИТЕЛЬСТВА РОССИЙСКОЙ ФЕДЕРАЦИИ 2017 ГОДА В ОБЛАСТИ НАУКИ И ТЕХНИКИ КОЛЛЕКТИВУ МОЛОДЫХ УЧЕНЫХ ТПУ ЗА РАЗРАБОТКУ И ВНЕДРЕНИЕ МУЛЬТИПРОЦЕССОРНОГО МОДЕЛИРУЮЩЕГО КОМПЛЕКСА РЕАЛЬНОГО ВРЕМЕНИ ЭЛЕКТРОЭНЕРГЕТИЧЕСКИХ СИСТЕМ </a:t>
            </a:r>
            <a:b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АКТИВНО-АДАПТИВНЫМИ СЕТЯМИ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/>
          <a:stretch/>
        </p:blipFill>
        <p:spPr>
          <a:xfrm>
            <a:off x="5076056" y="1677697"/>
            <a:ext cx="3528392" cy="25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3528" y="699542"/>
            <a:ext cx="8708419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Перевод с 2014 г. всех научно-педагогических работников на эффективный контракт  </a:t>
            </a:r>
          </a:p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Новая система найма персонала на позиции научно-педагогических работников, включающая                   в себя дополнительные квалификационные требования (владение иностранным языком, публикационная активность и качество научных публикаций, эффективность руководства аспирантами и др.) и итоговое рассмотрение кандидатов на вакансии самой массовой преподавательской должности - доцента - на Ученом совете ТПУ</a:t>
            </a:r>
          </a:p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Рост</a:t>
            </a:r>
            <a:r>
              <a:rPr lang="ru-RU" sz="14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endParaRPr lang="ru-RU" sz="1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20472" y="4803998"/>
            <a:ext cx="323528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ru-RU" sz="1200" dirty="0"/>
              <a:t>5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7020272" cy="5555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РАЗВИТИЯ ПЕРСОНАЛА</a:t>
            </a:r>
            <a:endParaRPr lang="ru-RU" sz="18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3" y="4058602"/>
            <a:ext cx="2361913" cy="6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4803998"/>
            <a:ext cx="1187625" cy="2904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2445300"/>
            <a:ext cx="2664295" cy="116955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доли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научно-педагогических работников из числа иностранных граждан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0,9 %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(2013)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7,5 </a:t>
            </a: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%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2017)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0313" y="2445300"/>
            <a:ext cx="2915817" cy="160043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числа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научно-педагогических работников со степенью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PhD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зарубежных университетов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с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(2013) до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77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(2018),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них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26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выбрали ТПУ своим основным местом работы,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а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Томск – местом проживания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6130" y="2445300"/>
            <a:ext cx="2992374" cy="116955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доли научно-педагогических работников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владеющих английским языком,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11 %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на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начало 2015 г.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47 %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на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конец 2017 г.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55" y="3674182"/>
            <a:ext cx="2448272" cy="64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318" y="3684906"/>
            <a:ext cx="2331028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4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3" y="843558"/>
            <a:ext cx="8136904" cy="40780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Рост публикационной активности и качества научных публикаций: </a:t>
            </a:r>
          </a:p>
          <a:p>
            <a:pPr marL="64770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публикаций в базе данных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Scopus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расчете на одного научно-педагогического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работника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выросло в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раз с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1,02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2014 г.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7,11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на 20.09.2018 г. </a:t>
            </a:r>
          </a:p>
          <a:p>
            <a:pPr marL="64770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средний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показатель цитируемости на одного научно-педагогического работника, рассчитываемый по совокупности публикаций, учтенных в базе данных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Scopus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увеличился в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16,5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раз с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1,076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2014 г. до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17,71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на 20.09.2018 г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marL="542925" indent="-180975">
              <a:spcAft>
                <a:spcPts val="600"/>
              </a:spcAft>
              <a:tabLst>
                <a:tab pos="179388" algn="l"/>
              </a:tabLst>
            </a:pP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42925" indent="-180975">
              <a:spcAft>
                <a:spcPts val="600"/>
              </a:spcAft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42925" indent="-180975">
              <a:spcAft>
                <a:spcPts val="600"/>
              </a:spcAft>
              <a:tabLst>
                <a:tab pos="179388" algn="l"/>
              </a:tabLst>
            </a:pPr>
            <a:endParaRPr lang="ru-RU" sz="14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64770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2014 г. публикации сотрудников ТПУ входят в топ-1 % самых цитируемых работ в мире и число таких публикаций ежегодно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растет</a:t>
            </a:r>
          </a:p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Увеличение доли статей, опубликованных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соавторстве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зарубежными учеными,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400" b="1" dirty="0" smtClean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27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%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2013 г. до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39 %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2018 г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20472" y="4803998"/>
            <a:ext cx="323528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ru-RU" sz="1200" dirty="0" smtClean="0"/>
              <a:t>6</a:t>
            </a:r>
            <a:endParaRPr lang="ru-RU" sz="12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7020272" cy="5555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НАУЧНЫХ ИССЛЕДОВАНИЙ И РАЗРАБОТОК</a:t>
            </a:r>
            <a:endParaRPr lang="ru-RU" sz="18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803998"/>
            <a:ext cx="1187625" cy="290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766" y="1275606"/>
            <a:ext cx="2098287" cy="6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55" y="2859782"/>
            <a:ext cx="3833430" cy="64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4191444"/>
            <a:ext cx="2100883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3" y="731538"/>
            <a:ext cx="6159871" cy="42011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Развитие научной инфраструктуры:</a:t>
            </a:r>
          </a:p>
          <a:p>
            <a:pPr marL="36000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ввод в 2016 г. в эксплуатацию 1 очереди Научного парка, включающего в себя Лабораторию промышленной робототехники, Центр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ресурсоэффективного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недропользования, Центр космических технологий, Центр технологий 3D-печати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в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условиях космоса, Центр коллективного пользования (состав веществ и материалов), Центр RASA </a:t>
            </a:r>
          </a:p>
          <a:p>
            <a:pPr marL="36000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2016 г. в рамках совместной программы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Минобрнауки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России и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Минпромторга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России Инжинирингового центра неорганических материалов </a:t>
            </a:r>
          </a:p>
          <a:p>
            <a:pPr marL="36000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Открытие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совместно с российскими и зарубежными партнерами Научно-образовательной лаборатории обработки и анализа больших данных, Научно-производственной лаборатории «Современные производственные технологии», Научно-производственной лаборатории «Чистая вода», Международной научно-образовательной лаборатории изучения углерода арктических морей, Центра объемной реконструкции; Центров компетенций компаний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Schneider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Electric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LAPP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Group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др.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820472" y="4803998"/>
            <a:ext cx="323528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ru-RU" sz="1200" dirty="0" smtClean="0"/>
              <a:t>7</a:t>
            </a:r>
            <a:endParaRPr lang="ru-RU" sz="12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7020272" cy="5555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НАУЧНЫХ ИССЛЕДОВАНИЙ И РАЗРАБОТОК</a:t>
            </a:r>
            <a:endParaRPr lang="ru-RU" sz="18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8184" y="1923678"/>
            <a:ext cx="2843808" cy="21544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НАУЧНЫЙ ПАРК ТПУ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8184" y="3030544"/>
            <a:ext cx="2843808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ОТКРЫТИЕ ИНЖИНИРИНГОВОГО ЦЕНТРА НЕОРГАНИЧЕСКИХ МАТЕРИАЛОВ ТПУ, 2017 ГОД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4881" y="4644937"/>
            <a:ext cx="2484784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ОТКРЫТИЕ В ТПУ ЕДИНСТВЕННОГО                         В РОССИИ ЦЕНТРА КОМПЕТЕНЦИЙ ХОЛДИНГА LAPP GROUP, 2018 ГОД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30399" b="6602"/>
          <a:stretch/>
        </p:blipFill>
        <p:spPr>
          <a:xfrm>
            <a:off x="6372200" y="751549"/>
            <a:ext cx="2664295" cy="11921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15001" b="21104"/>
          <a:stretch/>
        </p:blipFill>
        <p:spPr>
          <a:xfrm>
            <a:off x="6372200" y="3435846"/>
            <a:ext cx="2664295" cy="1209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45059" b="9277"/>
          <a:stretch/>
        </p:blipFill>
        <p:spPr>
          <a:xfrm>
            <a:off x="6372200" y="2139702"/>
            <a:ext cx="26642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1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1" y="1263407"/>
            <a:ext cx="3024335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Стабильный объем (около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2,5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млн долларов в год) экспорта научно-технической продукции: малогабаритных ускорителей электронов – бетатронов в КНР, Малайзию и Великобританию; установок для осаждения алмазных покрытий – в Японию и КНР; установок для получения мощных импульсов СВЧ нано-пикосекундной длительности –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КНР, Иран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и Францию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20472" y="4803998"/>
            <a:ext cx="323528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ru-RU" sz="1200" dirty="0" smtClean="0"/>
              <a:t>8</a:t>
            </a:r>
            <a:endParaRPr lang="ru-RU" sz="12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7020272" cy="5555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НАУЧНЫХ ИССЛЕДОВАНИЙ И РАЗРАБОТОК</a:t>
            </a:r>
            <a:endParaRPr lang="ru-RU" sz="18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699542"/>
            <a:ext cx="5868144" cy="218521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>
              <a:spcAft>
                <a:spcPts val="600"/>
              </a:spcAft>
              <a:buFont typeface="Wingdings" pitchFamily="2" charset="2"/>
              <a:buChar char="§"/>
              <a:tabLst>
                <a:tab pos="179388" algn="l"/>
              </a:tabLst>
            </a:pPr>
            <a:r>
              <a:rPr lang="ru-RU" sz="14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Уникальные </a:t>
            </a:r>
            <a:r>
              <a:rPr lang="ru-RU" sz="1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разработки и проекты:</a:t>
            </a:r>
          </a:p>
          <a:p>
            <a:pPr marL="36000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Технология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получения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бериллия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что сделало Россию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4-й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страной в мире после США,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КНР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Казахстана, обладающей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такой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технологией </a:t>
            </a:r>
          </a:p>
          <a:p>
            <a:pPr marL="36000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Инспекционно-досмотровые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комплексы на базе бетатронов ТПУ и приемника излучения и механической части конструкции Московского государственного университета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радиотехники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1923678"/>
            <a:ext cx="2843808" cy="21544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ОБРАЗЕЦ БЕРИЛЛИЯ ОТ УЧЕНЫХ ТПУ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4" b="18796"/>
          <a:stretch/>
        </p:blipFill>
        <p:spPr>
          <a:xfrm>
            <a:off x="6588224" y="1059582"/>
            <a:ext cx="2126511" cy="8640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3833" y="2787774"/>
            <a:ext cx="2664296" cy="181588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spcAft>
                <a:spcPts val="600"/>
              </a:spcAft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электроники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автоматики для контроля грузового трафика на переправах в Керчи (Крым) и Тамани (Краснодарский край), транспортных артериях Джанкоя (Крым), олимпийских объектах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Сочи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t="4926" r="2627" b="6419"/>
          <a:stretch/>
        </p:blipFill>
        <p:spPr>
          <a:xfrm>
            <a:off x="3635896" y="2882538"/>
            <a:ext cx="2592288" cy="17054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35896" y="4603656"/>
            <a:ext cx="2592288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tabLst>
                <a:tab pos="179388" algn="l"/>
              </a:tabLst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ТЕХНОЛОГИИ ТПУ СПЕЦИАЛИСТЫ </a:t>
            </a:r>
            <a:r>
              <a:rPr lang="ru-RU" sz="8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ТЭМЗа</a:t>
            </a: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ИЗГОТОВИЛИ ДЕФЕКТОСКОП                                   ДЛЯ ГАЗОПРОВОДА «СИЛА СИБИРИ»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1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3" y="741347"/>
            <a:ext cx="6048671" cy="406265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Применение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многоуровневого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динамического </a:t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моделирования и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аддитивных технологий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изготовления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спутника «Томск-ТПУ-120»,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успешно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отработавшего заданную программу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открытом космосе после запуска с борта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Международной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космической станции 17 августа 2017 г. 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ввод в эксплуатацию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117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водоочистных станций производительностью до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36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</a:t>
            </a:r>
            <a:r>
              <a:rPr lang="ru-RU" sz="1400" baseline="30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сутки в 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115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населенных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пунктах (</a:t>
            </a:r>
            <a:r>
              <a:rPr lang="ru-RU" sz="1400" b="1" dirty="0">
                <a:solidFill>
                  <a:srgbClr val="76B82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84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тысячи жителей) Томской области в рамках Губернаторской программы «Чистая вода»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Опытный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образец 3D–принтера для печати в условиях невесомости на российском сегменте Международной космической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станции (МКС)</a:t>
            </a:r>
            <a:endParaRPr lang="ru-RU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Уникальные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прозрачные многослойные </a:t>
            </a:r>
            <a:r>
              <a:rPr lang="ru-RU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нанокомпозитные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покрытия для иллюминаторов ракетно-космической техники </a:t>
            </a: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  и МКС,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обеспечивающие их защиту от микрометеоритов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79388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Испытательный </a:t>
            </a:r>
            <a:r>
              <a: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стенд газификации твердых топлив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820472" y="4803998"/>
            <a:ext cx="323528" cy="27699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771523"/>
            <a:r>
              <a:rPr lang="ru-RU" sz="1200" dirty="0" smtClean="0"/>
              <a:t>9</a:t>
            </a:r>
            <a:endParaRPr lang="ru-RU" sz="1200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7020272" cy="5555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ОБЛАСТИ НАУЧНЫХ ИССЛЕДОВАНИЙ И РАЗРАБОТОК</a:t>
            </a:r>
            <a:endParaRPr lang="ru-RU" sz="18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0"/>
            <a:ext cx="57606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ru-RU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952" y="983106"/>
            <a:ext cx="382500" cy="58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602" y="4227934"/>
            <a:ext cx="382500" cy="585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602" y="2123820"/>
            <a:ext cx="382500" cy="596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8" b="18886"/>
          <a:stretch/>
        </p:blipFill>
        <p:spPr>
          <a:xfrm>
            <a:off x="5849120" y="770107"/>
            <a:ext cx="2953796" cy="11391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10557"/>
          <a:stretch/>
        </p:blipFill>
        <p:spPr>
          <a:xfrm>
            <a:off x="6657548" y="2123819"/>
            <a:ext cx="2145368" cy="11680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48" y="3506411"/>
            <a:ext cx="2162924" cy="138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31512</TotalTime>
  <Words>1482</Words>
  <Application>Microsoft Office PowerPoint</Application>
  <PresentationFormat>Экран (16:9)</PresentationFormat>
  <Paragraphs>168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Verdana</vt:lpstr>
      <vt:lpstr>Wingdings</vt:lpstr>
      <vt:lpstr>Тема Office</vt:lpstr>
      <vt:lpstr>Презентация PowerPoint</vt:lpstr>
      <vt:lpstr>В ОБЛАСТИ ОБРАЗОВАНИЯ</vt:lpstr>
      <vt:lpstr>В ОБЛАСТИ ВОСПРОИЗВОДСТВА КАДРОВ ВЫСШЕЙ КВАЛИФИКАЦИИ</vt:lpstr>
      <vt:lpstr>В ОБЛАСТИ ВОСПРОИЗВОДСТВА КАДРОВ ВЫСШЕЙ КВАЛИФИКАЦИИ</vt:lpstr>
      <vt:lpstr>В ОБЛАСТИ РАЗВИТИЯ ПЕРСОНАЛА</vt:lpstr>
      <vt:lpstr>В ОБЛАСТИ НАУЧНЫХ ИССЛЕДОВАНИЙ И РАЗРАБОТОК</vt:lpstr>
      <vt:lpstr>В ОБЛАСТИ НАУЧНЫХ ИССЛЕДОВАНИЙ И РАЗРАБОТОК</vt:lpstr>
      <vt:lpstr>В ОБЛАСТИ НАУЧНЫХ ИССЛЕДОВАНИЙ И РАЗРАБОТОК</vt:lpstr>
      <vt:lpstr>В ОБЛАСТИ НАУЧНЫХ ИССЛЕДОВАНИЙ И РАЗРАБОТОК</vt:lpstr>
      <vt:lpstr>В ОБЛАСТИ НАУЧНЫХ ИССЛЕДОВАНИЙ И РАЗРАБОТОК</vt:lpstr>
      <vt:lpstr>В ОБЛАСТИ ВЫСТРАИВАНИЯ КООПЕРАЦИОННЫХ ПАРТНЕРСКИХ СВЯЗЕЙ</vt:lpstr>
      <vt:lpstr>В ОБЛАСТИ ВЫСТРАИВАНИЯ КООПЕРАЦИОННЫХ ПАРТНЕРСКИХ СВЯЗЕЙ</vt:lpstr>
      <vt:lpstr>В ОБЛАСТИ РАЗВИТИЯ ИМУЩЕСТВЕННОГО КОМПЛЕКСА</vt:lpstr>
      <vt:lpstr>В ОБЛАСТИ ПРОДВИЖЕНИЯ В МИРОВЫХ УНИВЕРСИТЕТСКИХ ИНСТИТУЦИОНАЛЬНЫХ И ПРЕДМЕТНЫХ РЕЙТИНГАХ </vt:lpstr>
      <vt:lpstr>В ОБЛАСТИ ЦИФРОВИЗАЦИИ</vt:lpstr>
      <vt:lpstr>В ОБЛАСТИ ЦИФРОВИЗАЦИИ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pk</dc:creator>
  <cp:lastModifiedBy>Евгений Коробов</cp:lastModifiedBy>
  <cp:revision>1280</cp:revision>
  <cp:lastPrinted>2018-10-17T07:27:05Z</cp:lastPrinted>
  <dcterms:created xsi:type="dcterms:W3CDTF">2014-09-01T10:01:09Z</dcterms:created>
  <dcterms:modified xsi:type="dcterms:W3CDTF">2018-10-25T06:10:27Z</dcterms:modified>
</cp:coreProperties>
</file>