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1.xml" ContentType="application/vnd.openxmlformats-officedocument.presentationml.notesSlide+xml"/>
  <Override PartName="/ppt/charts/chart9.xml" ContentType="application/vnd.openxmlformats-officedocument.drawingml.chart+xml"/>
  <Override PartName="/ppt/theme/themeOverride2.xml" ContentType="application/vnd.openxmlformats-officedocument.themeOverride+xml"/>
  <Override PartName="/ppt/charts/chart10.xml" ContentType="application/vnd.openxmlformats-officedocument.drawingml.chart+xml"/>
  <Override PartName="/ppt/notesSlides/notesSlide12.xml" ContentType="application/vnd.openxmlformats-officedocument.presentationml.notesSlide+xml"/>
  <Override PartName="/ppt/charts/chart11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15.xml" ContentType="application/vnd.openxmlformats-officedocument.presentationml.notesSlide+xml"/>
  <Override PartName="/ppt/charts/chart15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589" r:id="rId2"/>
    <p:sldId id="490" r:id="rId3"/>
    <p:sldId id="584" r:id="rId4"/>
    <p:sldId id="611" r:id="rId5"/>
    <p:sldId id="613" r:id="rId6"/>
    <p:sldId id="665" r:id="rId7"/>
    <p:sldId id="562" r:id="rId8"/>
    <p:sldId id="609" r:id="rId9"/>
    <p:sldId id="431" r:id="rId10"/>
    <p:sldId id="432" r:id="rId11"/>
    <p:sldId id="451" r:id="rId12"/>
    <p:sldId id="452" r:id="rId13"/>
    <p:sldId id="460" r:id="rId14"/>
    <p:sldId id="503" r:id="rId15"/>
    <p:sldId id="453" r:id="rId16"/>
    <p:sldId id="577" r:id="rId17"/>
    <p:sldId id="578" r:id="rId18"/>
    <p:sldId id="614" r:id="rId19"/>
    <p:sldId id="536" r:id="rId20"/>
    <p:sldId id="538" r:id="rId21"/>
    <p:sldId id="292" r:id="rId22"/>
    <p:sldId id="544" r:id="rId23"/>
    <p:sldId id="605" r:id="rId24"/>
    <p:sldId id="461" r:id="rId25"/>
    <p:sldId id="648" r:id="rId26"/>
    <p:sldId id="617" r:id="rId27"/>
    <p:sldId id="618" r:id="rId28"/>
    <p:sldId id="619" r:id="rId29"/>
    <p:sldId id="620" r:id="rId30"/>
    <p:sldId id="621" r:id="rId31"/>
    <p:sldId id="468" r:id="rId32"/>
    <p:sldId id="666" r:id="rId33"/>
    <p:sldId id="667" r:id="rId34"/>
    <p:sldId id="669" r:id="rId35"/>
    <p:sldId id="647" r:id="rId36"/>
    <p:sldId id="445" r:id="rId37"/>
    <p:sldId id="446" r:id="rId38"/>
    <p:sldId id="448" r:id="rId39"/>
    <p:sldId id="633" r:id="rId40"/>
    <p:sldId id="635" r:id="rId41"/>
    <p:sldId id="636" r:id="rId42"/>
    <p:sldId id="330" r:id="rId43"/>
    <p:sldId id="581" r:id="rId44"/>
    <p:sldId id="642" r:id="rId45"/>
    <p:sldId id="623" r:id="rId46"/>
    <p:sldId id="654" r:id="rId47"/>
    <p:sldId id="655" r:id="rId48"/>
    <p:sldId id="660" r:id="rId49"/>
    <p:sldId id="661" r:id="rId50"/>
    <p:sldId id="662" r:id="rId51"/>
  </p:sldIdLst>
  <p:sldSz cx="9906000" cy="6858000" type="A4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07">
          <p15:clr>
            <a:srgbClr val="A4A3A4"/>
          </p15:clr>
        </p15:guide>
        <p15:guide id="2" pos="212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5393"/>
    <a:srgbClr val="DE0000"/>
    <a:srgbClr val="292929"/>
    <a:srgbClr val="333333"/>
    <a:srgbClr val="5F5F5F"/>
    <a:srgbClr val="E66708"/>
    <a:srgbClr val="E07C0E"/>
    <a:srgbClr val="F39935"/>
    <a:srgbClr val="E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85029" autoAdjust="0"/>
  </p:normalViewPr>
  <p:slideViewPr>
    <p:cSldViewPr>
      <p:cViewPr varScale="1">
        <p:scale>
          <a:sx n="99" d="100"/>
          <a:sy n="99" d="100"/>
        </p:scale>
        <p:origin x="-1728" y="-9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81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4308"/>
    </p:cViewPr>
  </p:sorterViewPr>
  <p:notesViewPr>
    <p:cSldViewPr>
      <p:cViewPr varScale="1">
        <p:scale>
          <a:sx n="82" d="100"/>
          <a:sy n="82" d="100"/>
        </p:scale>
        <p:origin x="-3966" y="-84"/>
      </p:cViewPr>
      <p:guideLst>
        <p:guide orient="horz" pos="3107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stvald\AppData\Local\Microsoft\Windows\Temporary%20Internet%20Files\Content.Outlook\SIXD2IHX\&#1076;&#1080;&#1072;&#1075;&#1088;&#1072;&#1084;&#1084;&#1072;%202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1\IAO\&#1054;&#1090;&#1095;&#1077;&#1090;%20&#1058;&#1055;&#1059;%20&#1079;&#1072;%202014\&#1050;&#1053;&#1048;&#1043;&#1040;\&#1043;&#1088;&#1072;&#1092;&#1080;&#1082;&#1080;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na\Dropbox\&#1050;&#1086;&#1085;&#1082;&#1091;&#1088;&#1089;%20&#1089;&#1090;&#1080;&#1087;&#1077;&#1085;&#1076;&#1080;&#1081;%20&#1055;&#1051;&#1070;&#1057;\2014\&#1055;&#1086;%20&#1089;&#1090;&#1088;&#1072;&#1085;&#1072;&#1084;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atkair\Dropbox\&#1062;&#1077;&#1085;&#1090;&#1088;%20&#1085;&#1072;&#1091;&#1095;&#1085;&#1086;&#1081;%20&#1082;&#1072;&#1088;&#1100;&#1077;&#1088;&#1099;\&#1054;&#1090;&#1095;&#1077;&#1090;%20&#1087;&#1088;&#1086;&#1088;&#1077;&#1082;&#1090;&#1086;&#1088;&#1072;\2014\&#1048;&#1089;&#1087;&#1088;&#1072;&#1074;&#1083;&#1077;&#1085;&#1085;&#1072;&#1103;%20&#1087;&#1088;&#1077;&#1079;&#1077;&#1085;&#1090;&#1072;&#1094;&#1080;&#1103;\&#1055;&#1086;&#1076;&#1090;&#1074;&#1077;&#1088;&#1078;&#1076;&#1077;&#1085;&#1080;&#1077;%20&#1089;&#1083;&#1072;&#1081;&#1076;&#1086;&#1074;%20&#1062;&#1053;&#1050;%20&#1076;&#1083;&#1103;%20&#1086;&#1090;&#1095;&#1077;&#1090;&#1072;%20&#1087;&#1088;&#1086;&#1088;&#1077;&#1082;&#1090;&#1086;&#1088;&#1072;_17_12_14.xls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atkair\Dropbox\&#1062;&#1077;&#1085;&#1090;&#1088;%20&#1085;&#1072;&#1091;&#1095;&#1085;&#1086;&#1081;%20&#1082;&#1072;&#1088;&#1100;&#1077;&#1088;&#1099;\&#1054;&#1090;&#1095;&#1077;&#1090;%20&#1087;&#1088;&#1086;&#1088;&#1077;&#1082;&#1090;&#1086;&#1088;&#1072;\2014\&#1048;&#1089;&#1087;&#1088;&#1072;&#1074;&#1083;&#1077;&#1085;&#1085;&#1072;&#1103;%20&#1087;&#1088;&#1077;&#1079;&#1077;&#1085;&#1090;&#1072;&#1094;&#1080;&#1103;\&#1055;&#1086;&#1076;&#1090;&#1074;&#1077;&#1088;&#1078;&#1076;&#1077;&#1085;&#1080;&#1077;%20&#1089;&#1083;&#1072;&#1081;&#1076;&#1086;&#1074;%20&#1062;&#1053;&#1050;%20&#1076;&#1083;&#1103;%20&#1086;&#1090;&#1095;&#1077;&#1090;&#1072;%20&#1087;&#1088;&#1086;&#1088;&#1077;&#1082;&#1090;&#1086;&#1088;&#1072;_17_12_14.xls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VK\Desktop\&#1054;&#1090;&#1095;&#1077;&#1090;&#1085;&#1086;&#1089;&#1090;&#1100;\2014\&#1055;&#1088;&#1077;&#1079;&#1077;&#1085;&#1090;&#1072;&#1094;&#1080;&#1103;%20&#1044;&#1100;&#1103;&#1095;&#1077;&#1085;&#1082;&#1086;\&#1043;&#1088;&#1072;&#1092;&#1080;&#1082;&#1080;%20&#1076;&#1083;&#1103;%20&#1087;&#1088;&#1077;&#1079;&#1077;&#1085;&#1090;&#1072;&#1094;&#1080;&#1080;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VK\Desktop\&#1054;&#1090;&#1095;&#1077;&#1090;&#1085;&#1086;&#1089;&#1090;&#1100;\2014\&#1055;&#1088;&#1077;&#1079;&#1077;&#1085;&#1090;&#1072;&#1094;&#1080;&#1103;%20&#1044;&#1100;&#1103;&#1095;&#1077;&#1085;&#1082;&#1086;\&#1043;&#1088;&#1072;&#1092;&#1080;&#1082;&#1080;%20&#1076;&#1083;&#1103;%20&#1087;&#1088;&#1077;&#1079;&#1077;&#1085;&#1090;&#1072;&#1094;&#1080;&#1080;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f1\IAO\&#1054;&#1090;&#1095;&#1077;&#1090;%20&#1058;&#1055;&#1059;%20&#1079;&#1072;%202014\&#1050;&#1053;&#1048;&#1043;&#1040;\&#1043;&#1088;&#1072;&#1092;&#1080;&#1082;&#1080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f1\IAO\&#1054;&#1090;&#1095;&#1077;&#1090;%20&#1058;&#1055;&#1059;%20&#1079;&#1072;%202014\&#1050;&#1053;&#1048;&#1043;&#1040;\&#1043;&#1088;&#1072;&#1092;&#1080;&#1082;&#1080;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laragvred\AppData\Local\Microsoft\Windows\Temporary%20Internet%20Files\Content.Outlook\J8ZWK6SY\&#1051;&#1080;&#1089;&#1090;%20Microsoft%20Excel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f1\IAO\&#1054;&#1090;&#1095;&#1077;&#1090;%20&#1058;&#1055;&#1059;%20&#1079;&#1072;%202014\&#1050;&#1053;&#1048;&#1043;&#1040;\&#1043;&#1088;&#1072;&#1092;&#1080;&#1082;&#1080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f1\IAO\&#1054;&#1090;&#1095;&#1077;&#1090;%20&#1058;&#1055;&#1059;%20&#1079;&#1072;%202014\&#1087;&#1088;&#1077;&#1079;&#1077;&#1085;&#1090;&#1072;&#1094;&#1080;&#1103;\&#1044;&#1086;&#1087;&#1086;&#1083;&#1085;&#1080;&#1090;&#1077;&#1083;&#1100;&#1085;&#1099;&#1077;%20&#1075;&#1088;&#1072;&#1092;&#1080;&#1082;&#1080;%20&#1076;&#1083;&#1103;%20&#1048;&#1058;&#1054;&#1043;&#1054;&#1042;&#1054;&#1049;%20&#1087;&#1088;&#1077;&#1079;&#1077;&#1085;&#1090;&#1072;&#1094;&#1080;&#1080;\&#1044;&#1080;&#1085;&#1072;&#1084;&#1080;&#1082;&#1072;%20&#1087;&#1086;%20&#1075;&#1086;&#1076;&#1072;&#1084;%20&#1080;%20&#1079;&#1072;&#1088;&#1091;&#1073;&#1077;&#1078;&#1082;&#1072;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Word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f1\IAO\&#1054;&#1090;&#1095;&#1077;&#1090;%20&#1058;&#1055;&#1059;%20&#1079;&#1072;%202014\&#1087;&#1088;&#1077;&#1079;&#1077;&#1085;&#1090;&#1072;&#1094;&#1080;&#1103;\&#1044;&#1086;&#1087;&#1086;&#1083;&#1085;&#1080;&#1090;&#1077;&#1083;&#1100;&#1085;&#1099;&#1077;%20&#1075;&#1088;&#1072;&#1092;&#1080;&#1082;&#1080;%20&#1076;&#1083;&#1103;%20&#1048;&#1058;&#1054;&#1043;&#1054;&#1042;&#1054;&#1049;%20&#1087;&#1088;&#1077;&#1079;&#1077;&#1085;&#1090;&#1072;&#1094;&#1080;&#1080;\&#1044;&#1080;&#1085;&#1072;&#1084;&#1080;&#1082;&#1072;%20&#1087;&#1086;%20&#1075;&#1086;&#1076;&#1072;&#1084;%20&#1080;%20&#1079;&#1072;&#1088;&#1091;&#1073;&#1077;&#1078;&#1082;&#1072;.xlsx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&#1058;&#1055;&#1059;\&#1084;&#1072;&#1075;&#1080;&#1089;&#1090;&#1088;&#1072;&#1090;&#1091;&#1088;&#1072;%20&#1058;&#1055;&#1059;\&#1054;&#1090;&#1095;&#1077;&#1090;&#1099;%20&#1087;&#1086;%20&#1053;&#1048;&#1059;\&#1054;&#1090;&#1095;&#1077;&#1090;%20&#1075;&#1086;&#1076;&#1086;&#1074;&#1086;&#1081;%202014.xls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 dirty="0"/>
              <a:t>Объем</a:t>
            </a:r>
            <a:r>
              <a:rPr lang="ru-RU" sz="1600" baseline="0" dirty="0"/>
              <a:t> </a:t>
            </a:r>
            <a:r>
              <a:rPr lang="ru-RU" sz="1600" baseline="0" dirty="0" smtClean="0"/>
              <a:t>НИОКР, млрд руб.</a:t>
            </a:r>
            <a:endParaRPr lang="ru-RU" sz="1600" dirty="0"/>
          </a:p>
        </c:rich>
      </c:tx>
      <c:layout>
        <c:manualLayout>
          <c:xMode val="edge"/>
          <c:yMode val="edge"/>
          <c:x val="0.23626811074998019"/>
          <c:y val="3.1105761993074979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8919072615923014E-2"/>
          <c:y val="0.11158573928258968"/>
          <c:w val="0.89052537182852143"/>
          <c:h val="0.660939413823272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Лист1!$C$3</c:f>
              <c:strCache>
                <c:ptCount val="1"/>
                <c:pt idx="0">
                  <c:v>Общее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Лист1!$B$4:$B$6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Лист1!$C$4:$C$6</c:f>
              <c:numCache>
                <c:formatCode>General</c:formatCode>
                <c:ptCount val="3"/>
                <c:pt idx="0">
                  <c:v>1.4470000000000001</c:v>
                </c:pt>
                <c:pt idx="1">
                  <c:v>1.61</c:v>
                </c:pt>
                <c:pt idx="2">
                  <c:v>2.004</c:v>
                </c:pt>
              </c:numCache>
            </c:numRef>
          </c:val>
        </c:ser>
        <c:ser>
          <c:idx val="1"/>
          <c:order val="1"/>
          <c:tx>
            <c:strRef>
              <c:f>Лист1!$D$3</c:f>
              <c:strCache>
                <c:ptCount val="1"/>
                <c:pt idx="0">
                  <c:v>Х/д и зарубежные контракты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Лист1!$B$4:$B$6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Лист1!$D$4:$D$6</c:f>
              <c:numCache>
                <c:formatCode>General</c:formatCode>
                <c:ptCount val="3"/>
                <c:pt idx="0">
                  <c:v>1.002</c:v>
                </c:pt>
                <c:pt idx="1">
                  <c:v>1.1499999999999999</c:v>
                </c:pt>
                <c:pt idx="2">
                  <c:v>1.359</c:v>
                </c:pt>
              </c:numCache>
            </c:numRef>
          </c:val>
        </c:ser>
        <c:ser>
          <c:idx val="2"/>
          <c:order val="2"/>
          <c:tx>
            <c:strRef>
              <c:f>Лист1!$E$3</c:f>
              <c:strCache>
                <c:ptCount val="1"/>
                <c:pt idx="0">
                  <c:v>ГЗ "Наука", НТП, гранты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Лист1!$B$4:$B$6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Лист1!$E$4:$E$6</c:f>
              <c:numCache>
                <c:formatCode>General</c:formatCode>
                <c:ptCount val="3"/>
                <c:pt idx="0">
                  <c:v>0.44500000000000006</c:v>
                </c:pt>
                <c:pt idx="1">
                  <c:v>0.46</c:v>
                </c:pt>
                <c:pt idx="2">
                  <c:v>0.64500000000000002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6952192"/>
        <c:axId val="126953728"/>
      </c:barChart>
      <c:catAx>
        <c:axId val="126952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126953728"/>
        <c:crosses val="autoZero"/>
        <c:auto val="1"/>
        <c:lblAlgn val="ctr"/>
        <c:lblOffset val="100"/>
        <c:noMultiLvlLbl val="0"/>
      </c:catAx>
      <c:valAx>
        <c:axId val="126953728"/>
        <c:scaling>
          <c:orientation val="minMax"/>
          <c:max val="2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crossAx val="12695219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2.4809669433078642E-2"/>
          <c:y val="0.88387540099154271"/>
          <c:w val="0.9623675994414328"/>
          <c:h val="7.1438659054937834E-2"/>
        </c:manualLayout>
      </c:layout>
      <c:overlay val="0"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Контингент</a:t>
            </a:r>
            <a:r>
              <a:rPr lang="ru-RU" baseline="0" dirty="0" smtClean="0"/>
              <a:t> аспирантов</a:t>
            </a:r>
            <a:endParaRPr lang="ru-RU" dirty="0"/>
          </a:p>
        </c:rich>
      </c:tx>
      <c:layout>
        <c:manualLayout>
          <c:xMode val="edge"/>
          <c:yMode val="edge"/>
          <c:x val="3.5548022333730722E-2"/>
          <c:y val="5.6340563177481012E-2"/>
        </c:manualLayout>
      </c:layout>
      <c:overlay val="0"/>
    </c:title>
    <c:autoTitleDeleted val="0"/>
    <c:view3D>
      <c:rotX val="30"/>
      <c:rotY val="2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2877039734339791E-2"/>
          <c:y val="0.15924099311491702"/>
          <c:w val="0.58215719856730441"/>
          <c:h val="0.78472166230447671"/>
        </c:manualLayout>
      </c:layout>
      <c:pie3DChart>
        <c:varyColors val="1"/>
        <c:ser>
          <c:idx val="0"/>
          <c:order val="0"/>
          <c:explosion val="11"/>
          <c:dPt>
            <c:idx val="0"/>
            <c:bubble3D val="0"/>
            <c:explosion val="13"/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Lbls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Лист1!$A$5:$A$8</c:f>
              <c:strCache>
                <c:ptCount val="4"/>
                <c:pt idx="0">
                  <c:v>Сторонние организации</c:v>
                </c:pt>
                <c:pt idx="1">
                  <c:v>Выпускники ТПУ</c:v>
                </c:pt>
                <c:pt idx="2">
                  <c:v>Выпускники других вузов</c:v>
                </c:pt>
                <c:pt idx="3">
                  <c:v>Граждане иностранных госудорств</c:v>
                </c:pt>
              </c:strCache>
            </c:strRef>
          </c:cat>
          <c:val>
            <c:numRef>
              <c:f>Лист1!$B$5:$B$8</c:f>
              <c:numCache>
                <c:formatCode>\О\с\н\о\в\н\о\й</c:formatCode>
                <c:ptCount val="4"/>
                <c:pt idx="0">
                  <c:v>117</c:v>
                </c:pt>
                <c:pt idx="1">
                  <c:v>84</c:v>
                </c:pt>
                <c:pt idx="2">
                  <c:v>30</c:v>
                </c:pt>
                <c:pt idx="3">
                  <c:v>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44619214871531"/>
          <c:y val="7.2268338251249759E-2"/>
          <c:w val="0.33033382553610557"/>
          <c:h val="0.90025560675787986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u-RU" sz="1400"/>
              <a:t>Динамика</a:t>
            </a:r>
            <a:r>
              <a:rPr lang="ru-RU" sz="1400" baseline="0"/>
              <a:t> защит кандидатских и докторских диссертаций</a:t>
            </a:r>
            <a:endParaRPr lang="ru-RU" sz="1400"/>
          </a:p>
        </c:rich>
      </c:tx>
      <c:layout>
        <c:manualLayout>
          <c:xMode val="edge"/>
          <c:yMode val="edge"/>
          <c:x val="0.14999585335588692"/>
          <c:y val="1.039315164958548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607174103237096E-2"/>
          <c:y val="0.2296616006883484"/>
          <c:w val="0.88337270341207352"/>
          <c:h val="0.652217070947661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</c:spPr>
          <c:invertIfNegative val="0"/>
          <c:dLbls>
            <c:txPr>
              <a:bodyPr/>
              <a:lstStyle/>
              <a:p>
                <a:pPr>
                  <a:defRPr sz="105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Лист1!$AA$74:$AA$77</c:f>
              <c:numCache>
                <c:formatCode>General</c:formatCode>
                <c:ptCount val="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</c:numCache>
            </c:numRef>
          </c:cat>
          <c:val>
            <c:numRef>
              <c:f>Лист1!$AB$74:$AB$77</c:f>
              <c:numCache>
                <c:formatCode>General</c:formatCode>
                <c:ptCount val="4"/>
                <c:pt idx="0">
                  <c:v>152</c:v>
                </c:pt>
                <c:pt idx="1">
                  <c:v>169</c:v>
                </c:pt>
                <c:pt idx="2">
                  <c:v>174</c:v>
                </c:pt>
                <c:pt idx="3">
                  <c:v>184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0857216"/>
        <c:axId val="131006464"/>
      </c:barChart>
      <c:catAx>
        <c:axId val="130857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1006464"/>
        <c:crosses val="autoZero"/>
        <c:auto val="1"/>
        <c:lblAlgn val="ctr"/>
        <c:lblOffset val="100"/>
        <c:noMultiLvlLbl val="0"/>
      </c:catAx>
      <c:valAx>
        <c:axId val="1310064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308572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9490851325161399"/>
          <c:w val="0.62820915378517261"/>
          <c:h val="0.64293280684862186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w="139700" h="139700"/>
            </a:sp3d>
          </c:spPr>
          <c:explosion val="25"/>
          <c:dPt>
            <c:idx val="3"/>
            <c:bubble3D val="0"/>
            <c:explosion val="32"/>
          </c:dPt>
          <c:dLbls>
            <c:dLbl>
              <c:idx val="0"/>
              <c:layout>
                <c:manualLayout>
                  <c:x val="2.9622414835263127E-4"/>
                  <c:y val="-6.257946647903318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3922130121135317E-2"/>
                  <c:y val="-5.761319729906553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0248743548268649E-2"/>
                  <c:y val="-4.509954140897924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2478632317689747E-2"/>
                  <c:y val="-0.1987568510906195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3332322773929074E-2"/>
                  <c:y val="-0.1100583731437247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5.3610097936387498E-2"/>
                  <c:y val="-6.202050080855213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Лист1!$E$24:$E$29</c:f>
              <c:strCache>
                <c:ptCount val="6"/>
                <c:pt idx="0">
                  <c:v>Австралия</c:v>
                </c:pt>
                <c:pt idx="1">
                  <c:v>Азия</c:v>
                </c:pt>
                <c:pt idx="2">
                  <c:v>Восточная Европа</c:v>
                </c:pt>
                <c:pt idx="3">
                  <c:v>Западная Европа</c:v>
                </c:pt>
                <c:pt idx="4">
                  <c:v>Северная Америка</c:v>
                </c:pt>
                <c:pt idx="5">
                  <c:v>Россия и СНГ</c:v>
                </c:pt>
              </c:strCache>
            </c:strRef>
          </c:cat>
          <c:val>
            <c:numRef>
              <c:f>Лист1!$F$24:$F$29</c:f>
              <c:numCache>
                <c:formatCode>\О\с\н\о\в\н\о\й</c:formatCode>
                <c:ptCount val="6"/>
                <c:pt idx="0">
                  <c:v>1</c:v>
                </c:pt>
                <c:pt idx="1">
                  <c:v>8</c:v>
                </c:pt>
                <c:pt idx="2">
                  <c:v>5</c:v>
                </c:pt>
                <c:pt idx="3">
                  <c:v>47</c:v>
                </c:pt>
                <c:pt idx="4">
                  <c:v>2</c:v>
                </c:pt>
                <c:pt idx="5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2776546485418749"/>
          <c:y val="0.12720693071140241"/>
          <c:w val="0.35316506570675804"/>
          <c:h val="0.61202108903144392"/>
        </c:manualLayout>
      </c:layout>
      <c:overlay val="0"/>
      <c:txPr>
        <a:bodyPr/>
        <a:lstStyle/>
        <a:p>
          <a:pPr>
            <a:defRPr sz="1000" b="1"/>
          </a:pPr>
          <a:endParaRPr lang="ru-RU"/>
        </a:p>
      </c:txPr>
    </c:legend>
    <c:plotVisOnly val="1"/>
    <c:dispBlanksAs val="gap"/>
    <c:showDLblsOverMax val="0"/>
  </c:chart>
  <c:spPr>
    <a:noFill/>
  </c:sp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tx1"/>
                </a:solidFill>
              </a:defRPr>
            </a:pPr>
            <a:r>
              <a:rPr lang="ru-RU">
                <a:solidFill>
                  <a:schemeClr val="tx1"/>
                </a:solidFill>
              </a:rPr>
              <a:t>Молодежные научные 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ru-RU">
                <a:solidFill>
                  <a:schemeClr val="tx1"/>
                </a:solidFill>
              </a:rPr>
              <a:t>мероприятия ТПУ</a:t>
            </a:r>
          </a:p>
        </c:rich>
      </c:tx>
      <c:layout>
        <c:manualLayout>
          <c:xMode val="edge"/>
          <c:yMode val="edge"/>
          <c:x val="0.17859656924325462"/>
          <c:y val="2.0152522735569075E-3"/>
        </c:manualLayout>
      </c:layout>
      <c:overlay val="0"/>
    </c:title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w="139700" h="139700"/>
            </a:sp3d>
          </c:spPr>
          <c:explosion val="23"/>
          <c:dPt>
            <c:idx val="0"/>
            <c:bubble3D val="0"/>
            <c:explosion val="16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Lbls>
            <c:dLbl>
              <c:idx val="0"/>
              <c:layout>
                <c:manualLayout>
                  <c:x val="-0.11718975845647991"/>
                  <c:y val="2.9786276715410575E-2"/>
                </c:manualLayout>
              </c:layout>
              <c:tx>
                <c:rich>
                  <a:bodyPr/>
                  <a:lstStyle/>
                  <a:p>
                    <a:r>
                      <a:rPr lang="ru-RU" b="1"/>
                      <a:t>38%</a:t>
                    </a:r>
                    <a:endParaRPr lang="ru-RU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8.5380045123064768E-3"/>
                  <c:y val="-0.18672773046226374"/>
                </c:manualLayout>
              </c:layout>
              <c:tx>
                <c:rich>
                  <a:bodyPr/>
                  <a:lstStyle/>
                  <a:p>
                    <a:r>
                      <a:rPr lang="ru-RU" b="1"/>
                      <a:t>23%</a:t>
                    </a:r>
                    <a:endParaRPr lang="ru-RU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/>
                      <a:t>12%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/>
                      <a:t>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/>
                      <a:t>13%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ru-RU"/>
                      <a:t>13%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 w="25400">
                <a:noFill/>
              </a:ln>
              <a:scene3d>
                <a:camera prst="orthographicFront"/>
                <a:lightRig rig="threePt" dir="t"/>
              </a:scene3d>
              <a:sp3d>
                <a:bevelT w="6350"/>
              </a:sp3d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'2014г '!$E$13:$E$18</c:f>
              <c:strCache>
                <c:ptCount val="6"/>
                <c:pt idx="0">
                  <c:v>Конференции (35)</c:v>
                </c:pt>
                <c:pt idx="1">
                  <c:v>Конкурсы (21)</c:v>
                </c:pt>
                <c:pt idx="2">
                  <c:v>Выставки (11)</c:v>
                </c:pt>
                <c:pt idx="3">
                  <c:v>Церемонии (1)</c:v>
                </c:pt>
                <c:pt idx="4">
                  <c:v>Олимпиады (12)</c:v>
                </c:pt>
                <c:pt idx="5">
                  <c:v>Молодежные Научные школы (12)</c:v>
                </c:pt>
              </c:strCache>
            </c:strRef>
          </c:cat>
          <c:val>
            <c:numRef>
              <c:f>'2014г '!$F$13:$F$18</c:f>
              <c:numCache>
                <c:formatCode>\О\с\н\о\в\н\о\й</c:formatCode>
                <c:ptCount val="6"/>
                <c:pt idx="0">
                  <c:v>35</c:v>
                </c:pt>
                <c:pt idx="1">
                  <c:v>21</c:v>
                </c:pt>
                <c:pt idx="2">
                  <c:v>11</c:v>
                </c:pt>
                <c:pt idx="3">
                  <c:v>1</c:v>
                </c:pt>
                <c:pt idx="4">
                  <c:v>12</c:v>
                </c:pt>
                <c:pt idx="5">
                  <c:v>12</c:v>
                </c:pt>
              </c:numCache>
            </c:numRef>
          </c:val>
        </c:ser>
        <c:ser>
          <c:idx val="1"/>
          <c:order val="1"/>
          <c:explosion val="25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Lbls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'2014г '!$E$13:$E$18</c:f>
              <c:strCache>
                <c:ptCount val="6"/>
                <c:pt idx="0">
                  <c:v>Конференции (35)</c:v>
                </c:pt>
                <c:pt idx="1">
                  <c:v>Конкурсы (21)</c:v>
                </c:pt>
                <c:pt idx="2">
                  <c:v>Выставки (11)</c:v>
                </c:pt>
                <c:pt idx="3">
                  <c:v>Церемонии (1)</c:v>
                </c:pt>
                <c:pt idx="4">
                  <c:v>Олимпиады (12)</c:v>
                </c:pt>
                <c:pt idx="5">
                  <c:v>Молодежные Научные школы (12)</c:v>
                </c:pt>
              </c:strCache>
            </c:strRef>
          </c:cat>
          <c:val>
            <c:numRef>
              <c:f>'2014г '!$G$13:$G$17</c:f>
              <c:numCache>
                <c:formatCode>General</c:formatCode>
                <c:ptCount val="5"/>
              </c:numCache>
            </c:numRef>
          </c:val>
        </c:ser>
        <c:ser>
          <c:idx val="2"/>
          <c:order val="2"/>
          <c:explosion val="25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Lbls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'2014г '!$E$13:$E$18</c:f>
              <c:strCache>
                <c:ptCount val="6"/>
                <c:pt idx="0">
                  <c:v>Конференции (35)</c:v>
                </c:pt>
                <c:pt idx="1">
                  <c:v>Конкурсы (21)</c:v>
                </c:pt>
                <c:pt idx="2">
                  <c:v>Выставки (11)</c:v>
                </c:pt>
                <c:pt idx="3">
                  <c:v>Церемонии (1)</c:v>
                </c:pt>
                <c:pt idx="4">
                  <c:v>Олимпиады (12)</c:v>
                </c:pt>
                <c:pt idx="5">
                  <c:v>Молодежные Научные школы (12)</c:v>
                </c:pt>
              </c:strCache>
            </c:strRef>
          </c:cat>
          <c:val>
            <c:numRef>
              <c:f>'2014г '!$H$13:$H$17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1945436960122735"/>
          <c:y val="0.19742687320456459"/>
          <c:w val="0.35313693010639124"/>
          <c:h val="0.76566500615994426"/>
        </c:manualLayout>
      </c:layout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>
                <a:solidFill>
                  <a:schemeClr val="tx1"/>
                </a:solidFill>
              </a:defRPr>
            </a:pPr>
            <a:r>
              <a:rPr lang="ru-RU" sz="1800" b="1" i="0" baseline="0">
                <a:solidFill>
                  <a:schemeClr val="tx1"/>
                </a:solidFill>
                <a:effectLst/>
              </a:rPr>
              <a:t>Статус молодежных </a:t>
            </a:r>
            <a:endParaRPr lang="ru-RU">
              <a:solidFill>
                <a:schemeClr val="tx1"/>
              </a:solidFill>
              <a:effectLst/>
            </a:endParaRPr>
          </a:p>
          <a:p>
            <a:pPr algn="ctr">
              <a:defRPr>
                <a:solidFill>
                  <a:schemeClr val="tx1"/>
                </a:solidFill>
              </a:defRPr>
            </a:pPr>
            <a:r>
              <a:rPr lang="ru-RU" sz="1800" b="1" i="0" baseline="0">
                <a:solidFill>
                  <a:schemeClr val="tx1"/>
                </a:solidFill>
                <a:effectLst/>
              </a:rPr>
              <a:t>научных мероприятий ТПУ</a:t>
            </a:r>
            <a:endParaRPr lang="ru-RU">
              <a:solidFill>
                <a:schemeClr val="tx1"/>
              </a:solidFill>
              <a:effectLst/>
            </a:endParaRPr>
          </a:p>
        </c:rich>
      </c:tx>
      <c:layout>
        <c:manualLayout>
          <c:xMode val="edge"/>
          <c:yMode val="edge"/>
          <c:x val="0.17594231152446907"/>
          <c:y val="0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5182643875247398E-2"/>
          <c:y val="0.2617548848060659"/>
          <c:w val="0.76207074875278402"/>
          <c:h val="0.58789494260525876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w="139700" h="139700"/>
            </a:sp3d>
          </c:spPr>
          <c:explosion val="25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b="1"/>
                      <a:t>30%</a:t>
                    </a:r>
                    <a:endParaRPr lang="ru-RU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b="1"/>
                      <a:t>38%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b="1"/>
                      <a:t>4%</a:t>
                    </a:r>
                    <a:endParaRPr lang="ru-RU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/>
                      <a:t>7%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b="1"/>
                      <a:t>21%</a:t>
                    </a:r>
                    <a:endParaRPr lang="ru-RU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scene3d>
                <a:camera prst="orthographicFront"/>
                <a:lightRig rig="threePt" dir="t"/>
              </a:scene3d>
              <a:sp3d>
                <a:bevelT w="127000"/>
              </a:sp3d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'2014г '!$E$68:$E$72</c:f>
              <c:strCache>
                <c:ptCount val="5"/>
                <c:pt idx="0">
                  <c:v>Международные (28)</c:v>
                </c:pt>
                <c:pt idx="1">
                  <c:v>Российские (35)</c:v>
                </c:pt>
                <c:pt idx="2">
                  <c:v>Региональные (4)</c:v>
                </c:pt>
                <c:pt idx="3">
                  <c:v>Межвузовские (6)</c:v>
                </c:pt>
                <c:pt idx="4">
                  <c:v>Университетские (19)</c:v>
                </c:pt>
              </c:strCache>
            </c:strRef>
          </c:cat>
          <c:val>
            <c:numRef>
              <c:f>'2014г '!$F$68:$F$72</c:f>
              <c:numCache>
                <c:formatCode>\О\с\н\о\в\н\о\й</c:formatCode>
                <c:ptCount val="5"/>
                <c:pt idx="0">
                  <c:v>28</c:v>
                </c:pt>
                <c:pt idx="1">
                  <c:v>35</c:v>
                </c:pt>
                <c:pt idx="2">
                  <c:v>4</c:v>
                </c:pt>
                <c:pt idx="3">
                  <c:v>6</c:v>
                </c:pt>
                <c:pt idx="4">
                  <c:v>19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8830711931478517"/>
          <c:y val="0.24026801747113008"/>
          <c:w val="0.2738338588815869"/>
          <c:h val="0.75835334725154591"/>
        </c:manualLayout>
      </c:layout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3620719902064022E-2"/>
          <c:y val="0.12508242811730597"/>
          <c:w val="0.58145397253031694"/>
          <c:h val="0.87491757188269403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w="139700" h="139700"/>
            </a:sp3d>
          </c:spPr>
          <c:explosion val="25"/>
          <c:dLbls>
            <c:dLbl>
              <c:idx val="0"/>
              <c:layout>
                <c:manualLayout>
                  <c:x val="-0.18917486179696513"/>
                  <c:y val="-0.1606255218954166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2378833630739091E-3"/>
                  <c:y val="-7.114935258089602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1351691388871495E-3"/>
                  <c:y val="-6.637210560833742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5.1182038634231035E-2"/>
                  <c:y val="-7.434612999989248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Лист1!$A$1:$A$4</c:f>
              <c:strCache>
                <c:ptCount val="4"/>
                <c:pt idx="0">
                  <c:v>Студенты</c:v>
                </c:pt>
                <c:pt idx="1">
                  <c:v>Магистранты</c:v>
                </c:pt>
                <c:pt idx="2">
                  <c:v>Аспиранты</c:v>
                </c:pt>
                <c:pt idx="3">
                  <c:v>Молодые учёные</c:v>
                </c:pt>
              </c:strCache>
            </c:strRef>
          </c:cat>
          <c:val>
            <c:numRef>
              <c:f>Лист1!$B$1:$B$4</c:f>
              <c:numCache>
                <c:formatCode>\О\с\н\о\в\н\о\й</c:formatCode>
                <c:ptCount val="4"/>
                <c:pt idx="0">
                  <c:v>2045</c:v>
                </c:pt>
                <c:pt idx="1">
                  <c:v>524</c:v>
                </c:pt>
                <c:pt idx="2">
                  <c:v>313</c:v>
                </c:pt>
                <c:pt idx="3">
                  <c:v>160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1015497171733557"/>
          <c:y val="0.1414914471868717"/>
          <c:w val="0.382974928073126"/>
          <c:h val="0.6715024495486166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lang="ru-RU" sz="16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185531572682326"/>
          <c:y val="0"/>
          <c:w val="0.52146383383534323"/>
          <c:h val="1"/>
        </c:manualLayout>
      </c:layout>
      <c:pieChart>
        <c:varyColors val="1"/>
        <c:ser>
          <c:idx val="0"/>
          <c:order val="0"/>
          <c:dLbls>
            <c:dLbl>
              <c:idx val="2"/>
              <c:layout>
                <c:manualLayout>
                  <c:x val="2.4070901045318078E-2"/>
                  <c:y val="-0.1037167284816299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Лист2!$F$1:$F$4</c:f>
              <c:strCache>
                <c:ptCount val="4"/>
                <c:pt idx="0">
                  <c:v>Статьи ученых вуза</c:v>
                </c:pt>
                <c:pt idx="1">
                  <c:v>В соавторстве с аспирантами</c:v>
                </c:pt>
                <c:pt idx="2">
                  <c:v>В соавторстве со студентами</c:v>
                </c:pt>
                <c:pt idx="3">
                  <c:v>Со сторонними авторами</c:v>
                </c:pt>
              </c:strCache>
            </c:strRef>
          </c:cat>
          <c:val>
            <c:numRef>
              <c:f>Лист2!$G$1:$G$4</c:f>
              <c:numCache>
                <c:formatCode>General</c:formatCode>
                <c:ptCount val="4"/>
                <c:pt idx="0">
                  <c:v>34</c:v>
                </c:pt>
                <c:pt idx="1">
                  <c:v>11</c:v>
                </c:pt>
                <c:pt idx="2">
                  <c:v>16</c:v>
                </c:pt>
                <c:pt idx="3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4238320425164339"/>
          <c:y val="0.10409695623490102"/>
          <c:w val="0.25473802670902612"/>
          <c:h val="0.76905669618490446"/>
        </c:manualLayout>
      </c:layout>
      <c:overlay val="0"/>
    </c:legend>
    <c:plotVisOnly val="1"/>
    <c:dispBlanksAs val="zero"/>
    <c:showDLblsOverMax val="0"/>
  </c:chart>
  <c:spPr>
    <a:ln>
      <a:noFill/>
    </a:ln>
  </c:sp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752559167411551E-2"/>
          <c:y val="0.15255087096607453"/>
          <c:w val="0.40254016736213732"/>
          <c:h val="0.77204913937180175"/>
        </c:manualLayout>
      </c:layout>
      <c:pieChart>
        <c:varyColors val="1"/>
        <c:ser>
          <c:idx val="0"/>
          <c:order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b="1"/>
                      <a:t>441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 b="1"/>
                      <a:t>429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 b="1"/>
                      <a:t>190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ru-RU" b="1"/>
                      <a:t>118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ru-RU" b="1"/>
                      <a:t>72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ru-RU" b="1"/>
                      <a:t>67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1.1934181624380298E-2"/>
                  <c:y val="1.19444468479639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5.2188010357760439E-3"/>
                  <c:y val="1.19444468479639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4.3262211879397633E-2"/>
                  <c:y val="1.19444468479639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5.2911546972254128E-2"/>
                  <c:y val="5.85277895550232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Лист2!$A$1:$A$13</c:f>
              <c:strCache>
                <c:ptCount val="13"/>
                <c:pt idx="0">
                  <c:v>Технические науки</c:v>
                </c:pt>
                <c:pt idx="1">
                  <c:v>Физика и астономия</c:v>
                </c:pt>
                <c:pt idx="2">
                  <c:v>Материаловедение</c:v>
                </c:pt>
                <c:pt idx="3">
                  <c:v>Химия</c:v>
                </c:pt>
                <c:pt idx="4">
                  <c:v>Науки о земле</c:v>
                </c:pt>
                <c:pt idx="5">
                  <c:v>Охрана окружающей среды</c:v>
                </c:pt>
                <c:pt idx="6">
                  <c:v>Химические науки</c:v>
                </c:pt>
                <c:pt idx="7">
                  <c:v>Математика</c:v>
                </c:pt>
                <c:pt idx="8">
                  <c:v>Биохимия, генетика и молеккулярная биология</c:v>
                </c:pt>
                <c:pt idx="9">
                  <c:v>Энергетика</c:v>
                </c:pt>
                <c:pt idx="10">
                  <c:v>Медицина</c:v>
                </c:pt>
                <c:pt idx="11">
                  <c:v>Компьютерные науки</c:v>
                </c:pt>
                <c:pt idx="12">
                  <c:v>Социальные науки</c:v>
                </c:pt>
              </c:strCache>
            </c:strRef>
          </c:cat>
          <c:val>
            <c:numRef>
              <c:f>Лист2!$B$1:$B$13</c:f>
              <c:numCache>
                <c:formatCode>General</c:formatCode>
                <c:ptCount val="13"/>
                <c:pt idx="0">
                  <c:v>374</c:v>
                </c:pt>
                <c:pt idx="1">
                  <c:v>303</c:v>
                </c:pt>
                <c:pt idx="2">
                  <c:v>137</c:v>
                </c:pt>
                <c:pt idx="3">
                  <c:v>68</c:v>
                </c:pt>
                <c:pt idx="4">
                  <c:v>65</c:v>
                </c:pt>
                <c:pt idx="5">
                  <c:v>64</c:v>
                </c:pt>
                <c:pt idx="6">
                  <c:v>35</c:v>
                </c:pt>
                <c:pt idx="7">
                  <c:v>19</c:v>
                </c:pt>
                <c:pt idx="8">
                  <c:v>18</c:v>
                </c:pt>
                <c:pt idx="9">
                  <c:v>17</c:v>
                </c:pt>
                <c:pt idx="10">
                  <c:v>15</c:v>
                </c:pt>
                <c:pt idx="11">
                  <c:v>9</c:v>
                </c:pt>
                <c:pt idx="12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7"/>
        <c:delete val="1"/>
      </c:legendEntry>
      <c:layout>
        <c:manualLayout>
          <c:xMode val="edge"/>
          <c:yMode val="edge"/>
          <c:x val="0.54034225831413463"/>
          <c:y val="2.2654947690846279E-3"/>
          <c:w val="0.45965781944113804"/>
          <c:h val="0.99773457299186241"/>
        </c:manualLayout>
      </c:layout>
      <c:overlay val="0"/>
      <c:txPr>
        <a:bodyPr/>
        <a:lstStyle/>
        <a:p>
          <a:pPr>
            <a:defRPr sz="900"/>
          </a:pPr>
          <a:endParaRPr lang="ru-RU"/>
        </a:p>
      </c:txPr>
    </c:legend>
    <c:plotVisOnly val="1"/>
    <c:dispBlanksAs val="zero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/>
              <a:t>Привлечение</a:t>
            </a:r>
            <a:r>
              <a:rPr lang="ru-RU" sz="1600" baseline="0"/>
              <a:t> средств на 1 НПР, тыс. руб.</a:t>
            </a:r>
            <a:endParaRPr lang="ru-RU" sz="1600"/>
          </a:p>
        </c:rich>
      </c:tx>
      <c:layout>
        <c:manualLayout>
          <c:xMode val="edge"/>
          <c:yMode val="edge"/>
          <c:x val="0.13768053698338409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3173764179131582E-2"/>
          <c:y val="0.10354068620116258"/>
          <c:w val="0.89145137999618562"/>
          <c:h val="0.7886648071347304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</c:spPr>
          <c:invertIfNegative val="0"/>
          <c:cat>
            <c:strRef>
              <c:f>Лист1!$AX$19:$AX$27</c:f>
              <c:strCache>
                <c:ptCount val="9"/>
                <c:pt idx="0">
                  <c:v>ИНК</c:v>
                </c:pt>
                <c:pt idx="1">
                  <c:v>ИФВТ</c:v>
                </c:pt>
                <c:pt idx="2">
                  <c:v>ФТИ</c:v>
                </c:pt>
                <c:pt idx="3">
                  <c:v>ЭНИН</c:v>
                </c:pt>
                <c:pt idx="4">
                  <c:v>ИПР</c:v>
                </c:pt>
                <c:pt idx="5">
                  <c:v>ИК</c:v>
                </c:pt>
                <c:pt idx="6">
                  <c:v>ЮТИ ТПУ</c:v>
                </c:pt>
                <c:pt idx="7">
                  <c:v>ИСГТ</c:v>
                </c:pt>
                <c:pt idx="8">
                  <c:v>ИМОЯК</c:v>
                </c:pt>
              </c:strCache>
            </c:strRef>
          </c:cat>
          <c:val>
            <c:numRef>
              <c:f>Лист1!$AY$19:$AY$27</c:f>
              <c:numCache>
                <c:formatCode>General</c:formatCode>
                <c:ptCount val="9"/>
                <c:pt idx="0">
                  <c:v>2152.93488372093</c:v>
                </c:pt>
                <c:pt idx="1">
                  <c:v>2118.381875</c:v>
                </c:pt>
                <c:pt idx="2">
                  <c:v>1706.7055762081784</c:v>
                </c:pt>
                <c:pt idx="3">
                  <c:v>1274.8262910798121</c:v>
                </c:pt>
                <c:pt idx="4">
                  <c:v>892.96</c:v>
                </c:pt>
                <c:pt idx="5">
                  <c:v>753.63256880733945</c:v>
                </c:pt>
                <c:pt idx="6">
                  <c:v>294.8721804511278</c:v>
                </c:pt>
                <c:pt idx="7">
                  <c:v>108.03333333333332</c:v>
                </c:pt>
                <c:pt idx="8">
                  <c:v>15.976000000000001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8925696"/>
        <c:axId val="128927232"/>
      </c:barChart>
      <c:lineChart>
        <c:grouping val="standard"/>
        <c:varyColors val="0"/>
        <c:ser>
          <c:idx val="1"/>
          <c:order val="1"/>
          <c:marker>
            <c:symbol val="none"/>
          </c:marker>
          <c:val>
            <c:numRef>
              <c:f>Лист1!$AZ$19:$AZ$27</c:f>
              <c:numCache>
                <c:formatCode>General</c:formatCode>
                <c:ptCount val="9"/>
                <c:pt idx="0">
                  <c:v>1131</c:v>
                </c:pt>
                <c:pt idx="1">
                  <c:v>1131</c:v>
                </c:pt>
                <c:pt idx="2">
                  <c:v>1131</c:v>
                </c:pt>
                <c:pt idx="3">
                  <c:v>1131</c:v>
                </c:pt>
                <c:pt idx="4">
                  <c:v>1131</c:v>
                </c:pt>
                <c:pt idx="5">
                  <c:v>1131</c:v>
                </c:pt>
                <c:pt idx="6">
                  <c:v>1131</c:v>
                </c:pt>
                <c:pt idx="7">
                  <c:v>1131</c:v>
                </c:pt>
                <c:pt idx="8">
                  <c:v>1131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8925696"/>
        <c:axId val="128927232"/>
      </c:lineChart>
      <c:catAx>
        <c:axId val="1289256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28927232"/>
        <c:crosses val="autoZero"/>
        <c:auto val="1"/>
        <c:lblAlgn val="ctr"/>
        <c:lblOffset val="100"/>
        <c:noMultiLvlLbl val="0"/>
      </c:catAx>
      <c:valAx>
        <c:axId val="1289272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289256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/>
              <a:t>Структура</a:t>
            </a:r>
            <a:r>
              <a:rPr lang="ru-RU" sz="1600" baseline="0"/>
              <a:t> финансирования г/б НИР, млн. руб.</a:t>
            </a:r>
            <a:endParaRPr lang="ru-RU" sz="1600"/>
          </a:p>
        </c:rich>
      </c:tx>
      <c:layout>
        <c:manualLayout>
          <c:xMode val="edge"/>
          <c:yMode val="edge"/>
          <c:x val="0.170819313727046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9130116494992619"/>
          <c:y val="0.21917110835923378"/>
          <c:w val="0.67442030250607077"/>
          <c:h val="0.6730644427041983"/>
        </c:manualLayout>
      </c:layout>
      <c:barChart>
        <c:barDir val="bar"/>
        <c:grouping val="clustered"/>
        <c:varyColors val="0"/>
        <c:ser>
          <c:idx val="0"/>
          <c:order val="0"/>
          <c:invertIfNegative val="0"/>
          <c:cat>
            <c:strRef>
              <c:f>Лист1!$B$67:$B$77</c:f>
              <c:strCache>
                <c:ptCount val="11"/>
                <c:pt idx="0">
                  <c:v>ФЦП ИиР</c:v>
                </c:pt>
                <c:pt idx="1">
                  <c:v>ГЗ Базовая</c:v>
                </c:pt>
                <c:pt idx="2">
                  <c:v>ГЗ Проектная</c:v>
                </c:pt>
                <c:pt idx="3">
                  <c:v>РНФ</c:v>
                </c:pt>
                <c:pt idx="4">
                  <c:v>РФФИ/РГНФ</c:v>
                </c:pt>
                <c:pt idx="5">
                  <c:v>ПП220</c:v>
                </c:pt>
                <c:pt idx="6">
                  <c:v>Зарубежные гранты</c:v>
                </c:pt>
                <c:pt idx="7">
                  <c:v>ФЦП РО</c:v>
                </c:pt>
                <c:pt idx="8">
                  <c:v>Гранты Президента РФ</c:v>
                </c:pt>
                <c:pt idx="9">
                  <c:v>Гранты DAAD</c:v>
                </c:pt>
                <c:pt idx="10">
                  <c:v>Томская область</c:v>
                </c:pt>
              </c:strCache>
            </c:strRef>
          </c:cat>
          <c:val>
            <c:numRef>
              <c:f>Лист1!$C$67:$C$77</c:f>
              <c:numCache>
                <c:formatCode>General</c:formatCode>
                <c:ptCount val="11"/>
                <c:pt idx="0">
                  <c:v>289</c:v>
                </c:pt>
                <c:pt idx="1">
                  <c:v>108.41800000000001</c:v>
                </c:pt>
                <c:pt idx="2">
                  <c:v>86.8</c:v>
                </c:pt>
                <c:pt idx="3">
                  <c:v>46.7</c:v>
                </c:pt>
                <c:pt idx="4">
                  <c:v>43.862000000000002</c:v>
                </c:pt>
                <c:pt idx="5">
                  <c:v>36.93</c:v>
                </c:pt>
                <c:pt idx="6">
                  <c:v>12.904</c:v>
                </c:pt>
                <c:pt idx="7">
                  <c:v>10.005000000000001</c:v>
                </c:pt>
                <c:pt idx="8">
                  <c:v>8.6</c:v>
                </c:pt>
                <c:pt idx="9">
                  <c:v>1.6259999999999999</c:v>
                </c:pt>
                <c:pt idx="10">
                  <c:v>0.72499999999999998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8844160"/>
        <c:axId val="128845696"/>
      </c:barChart>
      <c:catAx>
        <c:axId val="128844160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28845696"/>
        <c:crosses val="autoZero"/>
        <c:auto val="1"/>
        <c:lblAlgn val="ctr"/>
        <c:lblOffset val="100"/>
        <c:noMultiLvlLbl val="0"/>
      </c:catAx>
      <c:valAx>
        <c:axId val="128845696"/>
        <c:scaling>
          <c:orientation val="minMax"/>
          <c:max val="30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288441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 b="1" i="0" baseline="0" dirty="0">
                <a:effectLst/>
              </a:rPr>
              <a:t>Динамика привлечения средств по программам и грантам (включая ГЗ</a:t>
            </a:r>
            <a:r>
              <a:rPr lang="ru-RU" sz="1600" b="1" i="0" baseline="0" dirty="0" smtClean="0">
                <a:effectLst/>
              </a:rPr>
              <a:t>),</a:t>
            </a:r>
          </a:p>
          <a:p>
            <a:pPr>
              <a:defRPr sz="1600"/>
            </a:pPr>
            <a:r>
              <a:rPr lang="ru-RU" sz="1600" b="1" i="0" baseline="0" dirty="0" smtClean="0">
                <a:effectLst/>
              </a:rPr>
              <a:t> </a:t>
            </a:r>
            <a:r>
              <a:rPr lang="ru-RU" sz="1600" b="1" i="0" baseline="0" dirty="0">
                <a:effectLst/>
              </a:rPr>
              <a:t>млн руб.</a:t>
            </a:r>
            <a:endParaRPr lang="ru-RU" sz="1600" dirty="0">
              <a:effectLst/>
            </a:endParaRPr>
          </a:p>
        </c:rich>
      </c:tx>
      <c:layout>
        <c:manualLayout>
          <c:xMode val="edge"/>
          <c:yMode val="edge"/>
          <c:x val="0.11850783854720863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0805090440631736E-2"/>
          <c:y val="0.2630933519464021"/>
          <c:w val="0.87285858693339013"/>
          <c:h val="0.57875151553209059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rgbClr val="00B050"/>
            </a:solidFill>
          </c:spPr>
          <c:invertIfNegative val="0"/>
          <c:cat>
            <c:strRef>
              <c:f>Лист1!$M$91:$M$94</c:f>
              <c:strCache>
                <c:ptCount val="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</c:strCache>
            </c:strRef>
          </c:cat>
          <c:val>
            <c:numRef>
              <c:f>Лист1!$P$91:$P$94</c:f>
              <c:numCache>
                <c:formatCode>#,##0.0</c:formatCode>
                <c:ptCount val="4"/>
                <c:pt idx="0">
                  <c:v>248.56200000000001</c:v>
                </c:pt>
                <c:pt idx="1">
                  <c:v>231.13469098000002</c:v>
                </c:pt>
                <c:pt idx="2">
                  <c:v>258.50560089999999</c:v>
                </c:pt>
                <c:pt idx="3">
                  <c:v>535.52665450999996</c:v>
                </c:pt>
              </c:numCache>
            </c:numRef>
          </c:val>
        </c:ser>
        <c:ser>
          <c:idx val="1"/>
          <c:order val="1"/>
          <c:spPr>
            <a:solidFill>
              <a:srgbClr val="C00000"/>
            </a:solidFill>
          </c:spPr>
          <c:invertIfNegative val="0"/>
          <c:cat>
            <c:strRef>
              <c:f>Лист1!$M$91:$M$94</c:f>
              <c:strCache>
                <c:ptCount val="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</c:strCache>
            </c:strRef>
          </c:cat>
          <c:val>
            <c:numRef>
              <c:f>Лист1!$O$91:$O$94</c:f>
              <c:numCache>
                <c:formatCode>General</c:formatCode>
                <c:ptCount val="4"/>
                <c:pt idx="0">
                  <c:v>113.738</c:v>
                </c:pt>
                <c:pt idx="1">
                  <c:v>122.5872</c:v>
                </c:pt>
                <c:pt idx="2">
                  <c:v>123.0295</c:v>
                </c:pt>
                <c:pt idx="3">
                  <c:v>110.0444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8862464"/>
        <c:axId val="128864256"/>
      </c:barChart>
      <c:catAx>
        <c:axId val="128862464"/>
        <c:scaling>
          <c:orientation val="minMax"/>
        </c:scaling>
        <c:delete val="0"/>
        <c:axPos val="l"/>
        <c:majorTickMark val="out"/>
        <c:minorTickMark val="none"/>
        <c:tickLblPos val="nextTo"/>
        <c:crossAx val="128864256"/>
        <c:crosses val="autoZero"/>
        <c:auto val="1"/>
        <c:lblAlgn val="ctr"/>
        <c:lblOffset val="100"/>
        <c:noMultiLvlLbl val="0"/>
      </c:catAx>
      <c:valAx>
        <c:axId val="128864256"/>
        <c:scaling>
          <c:orientation val="minMax"/>
        </c:scaling>
        <c:delete val="0"/>
        <c:axPos val="b"/>
        <c:majorGridlines/>
        <c:numFmt formatCode="#,##0.0" sourceLinked="1"/>
        <c:majorTickMark val="out"/>
        <c:minorTickMark val="none"/>
        <c:tickLblPos val="nextTo"/>
        <c:crossAx val="1288624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089929548280144E-2"/>
          <c:y val="0.10869397008387045"/>
          <c:w val="0.76583833453566841"/>
          <c:h val="0.73221836737663137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4.5879367418254005E-2"/>
                  <c:y val="-4.2034423785822835E-3"/>
                </c:manualLayout>
              </c:layout>
              <c:tx>
                <c:rich>
                  <a:bodyPr/>
                  <a:lstStyle/>
                  <a:p>
                    <a:r>
                      <a:rPr lang="ru-RU" b="1"/>
                      <a:t>ФТИ - </a:t>
                    </a:r>
                    <a:r>
                      <a:rPr lang="en-US" b="1"/>
                      <a:t>21,42</a:t>
                    </a:r>
                    <a:r>
                      <a:rPr lang="ru-RU" b="1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9213570525906484E-3"/>
                  <c:y val="0.14101537338287179"/>
                </c:manualLayout>
              </c:layout>
              <c:tx>
                <c:rich>
                  <a:bodyPr/>
                  <a:lstStyle/>
                  <a:p>
                    <a:r>
                      <a:rPr lang="ru-RU" b="1"/>
                      <a:t>ИНК - </a:t>
                    </a:r>
                    <a:r>
                      <a:rPr lang="en-US" b="1"/>
                      <a:t>16,24</a:t>
                    </a:r>
                    <a:r>
                      <a:rPr lang="ru-RU" b="1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232557187661484E-3"/>
                  <c:y val="5.1778196329064198E-2"/>
                </c:manualLayout>
              </c:layout>
              <c:tx>
                <c:rich>
                  <a:bodyPr/>
                  <a:lstStyle/>
                  <a:p>
                    <a:r>
                      <a:rPr lang="ru-RU" b="1"/>
                      <a:t>ИФВТ - </a:t>
                    </a:r>
                    <a:r>
                      <a:rPr lang="en-US" b="1"/>
                      <a:t>15,71</a:t>
                    </a:r>
                    <a:r>
                      <a:rPr lang="ru-RU" b="1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76490511785442E-2"/>
                  <c:y val="0.1229377935498719"/>
                </c:manualLayout>
              </c:layout>
              <c:tx>
                <c:rich>
                  <a:bodyPr/>
                  <a:lstStyle/>
                  <a:p>
                    <a:r>
                      <a:rPr lang="ru-RU" b="1"/>
                      <a:t>УНРиИ - </a:t>
                    </a:r>
                    <a:r>
                      <a:rPr lang="en-US" b="1"/>
                      <a:t>12,09</a:t>
                    </a:r>
                    <a:r>
                      <a:rPr lang="ru-RU" b="1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559454191033142E-3"/>
                  <c:y val="0.1468182533625555"/>
                </c:manualLayout>
              </c:layout>
              <c:tx>
                <c:rich>
                  <a:bodyPr/>
                  <a:lstStyle/>
                  <a:p>
                    <a:r>
                      <a:rPr lang="ru-RU" b="1"/>
                      <a:t>ИПР - </a:t>
                    </a:r>
                    <a:r>
                      <a:rPr lang="en-US" b="1"/>
                      <a:t>12,02</a:t>
                    </a:r>
                    <a:r>
                      <a:rPr lang="ru-RU" b="1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4013138708538627E-2"/>
                  <c:y val="-5.5438683044837157E-2"/>
                </c:manualLayout>
              </c:layout>
              <c:tx>
                <c:rich>
                  <a:bodyPr/>
                  <a:lstStyle/>
                  <a:p>
                    <a:r>
                      <a:rPr lang="ru-RU" b="1"/>
                      <a:t>ИК - </a:t>
                    </a:r>
                    <a:r>
                      <a:rPr lang="en-US" b="1"/>
                      <a:t>9,73</a:t>
                    </a:r>
                    <a:r>
                      <a:rPr lang="ru-RU" b="1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0.13873882723723863"/>
                  <c:y val="-5.5696603518035258E-2"/>
                </c:manualLayout>
              </c:layout>
              <c:tx>
                <c:rich>
                  <a:bodyPr/>
                  <a:lstStyle/>
                  <a:p>
                    <a:r>
                      <a:rPr lang="ru-RU" b="1"/>
                      <a:t>ЭНИН - </a:t>
                    </a:r>
                    <a:r>
                      <a:rPr lang="en-US" b="1"/>
                      <a:t>8,99</a:t>
                    </a:r>
                    <a:r>
                      <a:rPr lang="ru-RU" b="1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597263792318358E-2"/>
                  <c:y val="-3.4954176129261806E-2"/>
                </c:manualLayout>
              </c:layout>
              <c:tx>
                <c:rich>
                  <a:bodyPr/>
                  <a:lstStyle/>
                  <a:p>
                    <a:r>
                      <a:rPr lang="ru-RU" b="1"/>
                      <a:t>ЮТИ - </a:t>
                    </a:r>
                    <a:r>
                      <a:rPr lang="en-US" b="1"/>
                      <a:t>2,55</a:t>
                    </a:r>
                    <a:r>
                      <a:rPr lang="ru-RU" b="1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.14198155055179507"/>
                  <c:y val="-5.3198412268020377E-2"/>
                </c:manualLayout>
              </c:layout>
              <c:tx>
                <c:rich>
                  <a:bodyPr/>
                  <a:lstStyle/>
                  <a:p>
                    <a:r>
                      <a:rPr lang="ru-RU" b="1"/>
                      <a:t>Другие - </a:t>
                    </a:r>
                    <a:r>
                      <a:rPr lang="en-US" b="1"/>
                      <a:t>1,26</a:t>
                    </a:r>
                    <a:r>
                      <a:rPr lang="ru-RU" b="1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ru-RU" b="1"/>
                      <a:t>ИМОЯК - </a:t>
                    </a:r>
                    <a:r>
                      <a:rPr lang="en-US" b="1"/>
                      <a:t>0,03</a:t>
                    </a:r>
                    <a:r>
                      <a:rPr lang="ru-RU" b="1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val>
            <c:numRef>
              <c:f>Лист1!$AD$54:$AD$65</c:f>
              <c:numCache>
                <c:formatCode>0.00</c:formatCode>
                <c:ptCount val="12"/>
                <c:pt idx="0">
                  <c:v>21.424985868054733</c:v>
                </c:pt>
                <c:pt idx="1">
                  <c:v>16.236795463645571</c:v>
                </c:pt>
                <c:pt idx="2">
                  <c:v>15.706921120192193</c:v>
                </c:pt>
                <c:pt idx="3">
                  <c:v>12.088627905881246</c:v>
                </c:pt>
                <c:pt idx="4">
                  <c:v>12.024150905622157</c:v>
                </c:pt>
                <c:pt idx="5">
                  <c:v>9.7250600607673654</c:v>
                </c:pt>
                <c:pt idx="6">
                  <c:v>8.985488258708811</c:v>
                </c:pt>
                <c:pt idx="7">
                  <c:v>2.5492704383258356</c:v>
                </c:pt>
                <c:pt idx="8">
                  <c:v>1.26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/>
              <a:t>Объем</a:t>
            </a:r>
            <a:r>
              <a:rPr lang="ru-RU" sz="1600" baseline="0"/>
              <a:t> привлеченных средств по х/д и зарубежным контрактам, млрд руб.</a:t>
            </a:r>
            <a:endParaRPr lang="ru-RU" sz="1600"/>
          </a:p>
        </c:rich>
      </c:tx>
      <c:layout>
        <c:manualLayout>
          <c:xMode val="edge"/>
          <c:yMode val="edge"/>
          <c:x val="0.1458782542574496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5651914827804234E-2"/>
          <c:y val="0.17336355096914113"/>
          <c:w val="0.90892925212771281"/>
          <c:h val="0.677276726360854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Лист1!$C$21</c:f>
              <c:strCache>
                <c:ptCount val="1"/>
                <c:pt idx="0">
                  <c:v>общий факт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05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Лист1!$B$23:$B$24</c:f>
              <c:numCache>
                <c:formatCode>General</c:formatCode>
                <c:ptCount val="2"/>
                <c:pt idx="0">
                  <c:v>2013</c:v>
                </c:pt>
                <c:pt idx="1">
                  <c:v>2014</c:v>
                </c:pt>
              </c:numCache>
            </c:numRef>
          </c:cat>
          <c:val>
            <c:numRef>
              <c:f>Лист1!$C$23:$C$24</c:f>
              <c:numCache>
                <c:formatCode>General</c:formatCode>
                <c:ptCount val="2"/>
                <c:pt idx="0">
                  <c:v>1.1499999999999999</c:v>
                </c:pt>
                <c:pt idx="1">
                  <c:v>1.359</c:v>
                </c:pt>
              </c:numCache>
            </c:numRef>
          </c:val>
        </c:ser>
        <c:ser>
          <c:idx val="1"/>
          <c:order val="1"/>
          <c:tx>
            <c:strRef>
              <c:f>Лист1!$D$21</c:f>
              <c:strCache>
                <c:ptCount val="1"/>
                <c:pt idx="0">
                  <c:v>хозяйственные договоры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txPr>
              <a:bodyPr/>
              <a:lstStyle/>
              <a:p>
                <a:pPr>
                  <a:defRPr sz="105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Лист1!$B$23:$B$24</c:f>
              <c:numCache>
                <c:formatCode>General</c:formatCode>
                <c:ptCount val="2"/>
                <c:pt idx="0">
                  <c:v>2013</c:v>
                </c:pt>
                <c:pt idx="1">
                  <c:v>2014</c:v>
                </c:pt>
              </c:numCache>
            </c:numRef>
          </c:cat>
          <c:val>
            <c:numRef>
              <c:f>Лист1!$D$23:$D$24</c:f>
              <c:numCache>
                <c:formatCode>General</c:formatCode>
                <c:ptCount val="2"/>
                <c:pt idx="0">
                  <c:v>1.04</c:v>
                </c:pt>
                <c:pt idx="1">
                  <c:v>1.2110000000000001</c:v>
                </c:pt>
              </c:numCache>
            </c:numRef>
          </c:val>
        </c:ser>
        <c:ser>
          <c:idx val="2"/>
          <c:order val="2"/>
          <c:tx>
            <c:strRef>
              <c:f>Лист1!$E$21</c:f>
              <c:strCache>
                <c:ptCount val="1"/>
                <c:pt idx="0">
                  <c:v>зарубежные контракты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05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Лист1!$B$23:$B$24</c:f>
              <c:numCache>
                <c:formatCode>General</c:formatCode>
                <c:ptCount val="2"/>
                <c:pt idx="0">
                  <c:v>2013</c:v>
                </c:pt>
                <c:pt idx="1">
                  <c:v>2014</c:v>
                </c:pt>
              </c:numCache>
            </c:numRef>
          </c:cat>
          <c:val>
            <c:numRef>
              <c:f>Лист1!$E$23:$E$24</c:f>
              <c:numCache>
                <c:formatCode>General</c:formatCode>
                <c:ptCount val="2"/>
                <c:pt idx="0" formatCode="0.000">
                  <c:v>0.11</c:v>
                </c:pt>
                <c:pt idx="1">
                  <c:v>0.14799999999999999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670208"/>
        <c:axId val="25108864"/>
      </c:barChart>
      <c:catAx>
        <c:axId val="24670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5108864"/>
        <c:crosses val="autoZero"/>
        <c:auto val="1"/>
        <c:lblAlgn val="ctr"/>
        <c:lblOffset val="100"/>
        <c:noMultiLvlLbl val="0"/>
      </c:catAx>
      <c:valAx>
        <c:axId val="251088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467020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8.0295491659729712E-2"/>
          <c:y val="0.92726833374610218"/>
          <c:w val="0.83016562271137251"/>
          <c:h val="6.4038639626810043E-2"/>
        </c:manualLayout>
      </c:layout>
      <c:overlay val="0"/>
      <c:txPr>
        <a:bodyPr/>
        <a:lstStyle/>
        <a:p>
          <a:pPr>
            <a:defRPr sz="11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865076775002611"/>
          <c:y val="0.19385233185683093"/>
          <c:w val="0.6551502782255193"/>
          <c:h val="0.73899199026291362"/>
        </c:manualLayout>
      </c:layout>
      <c:pie3DChart>
        <c:varyColors val="1"/>
        <c:ser>
          <c:idx val="0"/>
          <c:order val="0"/>
          <c:explosion val="25"/>
          <c:dPt>
            <c:idx val="2"/>
            <c:bubble3D val="0"/>
            <c:explosion val="27"/>
          </c:dPt>
          <c:dLbls>
            <c:dLbl>
              <c:idx val="0"/>
              <c:layout>
                <c:manualLayout>
                  <c:x val="0.32480113062790228"/>
                  <c:y val="-2.536738646817505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1"/>
                      <a:t>Казахстан </a:t>
                    </a:r>
                    <a:r>
                      <a:rPr lang="en-US" sz="1100" b="1"/>
                      <a:t>2,43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4669873089898309E-2"/>
                  <c:y val="6.3084435244553427E-2"/>
                </c:manualLayout>
              </c:layout>
              <c:tx>
                <c:rich>
                  <a:bodyPr/>
                  <a:lstStyle/>
                  <a:p>
                    <a:r>
                      <a:rPr lang="ru-RU" sz="1100"/>
                      <a:t>Германия</a:t>
                    </a:r>
                    <a:r>
                      <a:rPr lang="ru-RU" sz="1100" baseline="0"/>
                      <a:t> 50</a:t>
                    </a:r>
                    <a:r>
                      <a:rPr lang="en-US" sz="1100"/>
                      <a:t>,8</a:t>
                    </a:r>
                    <a:r>
                      <a:rPr lang="ru-RU" sz="1100"/>
                      <a:t>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3332473310907929E-2"/>
                  <c:y val="-7.5943854250161407E-3"/>
                </c:manualLayout>
              </c:layout>
              <c:tx>
                <c:rich>
                  <a:bodyPr/>
                  <a:lstStyle/>
                  <a:p>
                    <a:r>
                      <a:rPr lang="ru-RU" sz="1100"/>
                      <a:t>Китай </a:t>
                    </a:r>
                    <a:r>
                      <a:rPr lang="en-US" sz="1100"/>
                      <a:t>25,82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1100" dirty="0" err="1" smtClean="0"/>
                      <a:t>Великобри</a:t>
                    </a:r>
                    <a:r>
                      <a:rPr lang="ru-RU" sz="1100" dirty="0" smtClean="0"/>
                      <a:t>-</a:t>
                    </a:r>
                    <a:endParaRPr lang="ru-RU" sz="1100" dirty="0"/>
                  </a:p>
                  <a:p>
                    <a:r>
                      <a:rPr lang="ru-RU" sz="1100" dirty="0" err="1"/>
                      <a:t>тания</a:t>
                    </a:r>
                    <a:r>
                      <a:rPr lang="ru-RU" sz="1100" baseline="0" dirty="0"/>
                      <a:t> </a:t>
                    </a:r>
                    <a:r>
                      <a:rPr lang="en-US" sz="1100" dirty="0"/>
                      <a:t>22,79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8873532890989722E-2"/>
                  <c:y val="0.13193624207135315"/>
                </c:manualLayout>
              </c:layout>
              <c:tx>
                <c:rich>
                  <a:bodyPr/>
                  <a:lstStyle/>
                  <a:p>
                    <a:r>
                      <a:rPr lang="ru-RU" sz="1100" b="1"/>
                      <a:t>Малайзия </a:t>
                    </a:r>
                    <a:r>
                      <a:rPr lang="en-US" sz="1100" b="1"/>
                      <a:t>25,3</a:t>
                    </a:r>
                    <a:endParaRPr lang="en-US" b="1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2490774013156123E-2"/>
                  <c:y val="0.12817588183295789"/>
                </c:manualLayout>
              </c:layout>
              <c:tx>
                <c:rich>
                  <a:bodyPr/>
                  <a:lstStyle/>
                  <a:p>
                    <a:r>
                      <a:rPr lang="ru-RU" sz="1100" b="1"/>
                      <a:t>Голландия </a:t>
                    </a:r>
                    <a:r>
                      <a:rPr lang="en-US" sz="1100" b="1"/>
                      <a:t>1,78</a:t>
                    </a:r>
                    <a:endParaRPr lang="en-US" b="1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6.8875407040149494E-2"/>
                  <c:y val="1.7743756992029666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1"/>
                      <a:t>Япония </a:t>
                    </a:r>
                    <a:r>
                      <a:rPr lang="en-US" sz="1100" b="1"/>
                      <a:t>6,33</a:t>
                    </a:r>
                    <a:endParaRPr lang="en-US" b="1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4.1262865393332966E-2"/>
                  <c:y val="-6.5515027848752655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1"/>
                      <a:t>США </a:t>
                    </a:r>
                    <a:r>
                      <a:rPr lang="en-US" sz="1100" b="1"/>
                      <a:t>2,13</a:t>
                    </a:r>
                    <a:endParaRPr lang="en-US" b="1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0.14904284021502381"/>
                  <c:y val="-0.1425836909502515"/>
                </c:manualLayout>
              </c:layout>
              <c:tx>
                <c:rich>
                  <a:bodyPr/>
                  <a:lstStyle/>
                  <a:p>
                    <a:r>
                      <a:rPr lang="ru-RU" sz="1100" b="1"/>
                      <a:t>Сингапур </a:t>
                    </a:r>
                    <a:r>
                      <a:rPr lang="en-US" sz="1100" b="1"/>
                      <a:t>6,04</a:t>
                    </a:r>
                    <a:endParaRPr lang="en-US" b="1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1.6818618060691792E-2"/>
                  <c:y val="-0.12711319279533306"/>
                </c:manualLayout>
              </c:layout>
              <c:tx>
                <c:rich>
                  <a:bodyPr/>
                  <a:lstStyle/>
                  <a:p>
                    <a:r>
                      <a:rPr lang="ru-RU" sz="1100" b="1"/>
                      <a:t>Индия </a:t>
                    </a:r>
                    <a:r>
                      <a:rPr lang="en-US" sz="1100" b="1"/>
                      <a:t>2,6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4.6725438479695902E-2"/>
                  <c:y val="-0.18948392106723821"/>
                </c:manualLayout>
              </c:layout>
              <c:tx>
                <c:rich>
                  <a:bodyPr/>
                  <a:lstStyle/>
                  <a:p>
                    <a:r>
                      <a:rPr lang="ru-RU" sz="1100" b="1"/>
                      <a:t>Другие 2</a:t>
                    </a:r>
                    <a:r>
                      <a:rPr lang="en-US" sz="1100" b="1"/>
                      <a:t>,</a:t>
                    </a:r>
                    <a:r>
                      <a:rPr lang="ru-RU" sz="1100" b="1"/>
                      <a:t>3</a:t>
                    </a:r>
                    <a:r>
                      <a:rPr lang="en-US" sz="1100" b="1"/>
                      <a:t>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0.20726395904316031"/>
                  <c:y val="-0.16138184721548948"/>
                </c:manualLayout>
              </c:layout>
              <c:tx>
                <c:rich>
                  <a:bodyPr/>
                  <a:lstStyle/>
                  <a:p>
                    <a:r>
                      <a:rPr lang="ru-RU" sz="1100"/>
                      <a:t>Дания </a:t>
                    </a:r>
                    <a:r>
                      <a:rPr lang="en-US" sz="1100"/>
                      <a:t>7,48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0.35853089195186105"/>
                  <c:y val="-0.12761519317067282"/>
                </c:manualLayout>
              </c:layout>
              <c:tx>
                <c:rich>
                  <a:bodyPr/>
                  <a:lstStyle/>
                  <a:p>
                    <a:r>
                      <a:rPr lang="ru-RU" sz="1100"/>
                      <a:t>Австрия </a:t>
                    </a:r>
                    <a:r>
                      <a:rPr lang="en-US" sz="1100"/>
                      <a:t>4,56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'[Диаграмма в Microsoft Word]Лист1'!$B$2:$B$12</c:f>
              <c:strCache>
                <c:ptCount val="11"/>
                <c:pt idx="0">
                  <c:v>Казахстан</c:v>
                </c:pt>
                <c:pt idx="1">
                  <c:v>Германия</c:v>
                </c:pt>
                <c:pt idx="2">
                  <c:v>Китай</c:v>
                </c:pt>
                <c:pt idx="3">
                  <c:v>Великобритания</c:v>
                </c:pt>
                <c:pt idx="4">
                  <c:v>Малайзия</c:v>
                </c:pt>
                <c:pt idx="5">
                  <c:v>Голандия</c:v>
                </c:pt>
                <c:pt idx="6">
                  <c:v>Япония</c:v>
                </c:pt>
                <c:pt idx="7">
                  <c:v>США</c:v>
                </c:pt>
                <c:pt idx="8">
                  <c:v>Сингапур</c:v>
                </c:pt>
                <c:pt idx="9">
                  <c:v>Индия</c:v>
                </c:pt>
                <c:pt idx="10">
                  <c:v>Другие</c:v>
                </c:pt>
              </c:strCache>
            </c:strRef>
          </c:cat>
          <c:val>
            <c:numRef>
              <c:f>'[Диаграмма в Microsoft Word]Лист1'!$C$2:$C$14</c:f>
              <c:numCache>
                <c:formatCode>General</c:formatCode>
                <c:ptCount val="13"/>
                <c:pt idx="0">
                  <c:v>2.4300000000000002</c:v>
                </c:pt>
                <c:pt idx="1">
                  <c:v>50.879999999999995</c:v>
                </c:pt>
                <c:pt idx="2">
                  <c:v>25.82</c:v>
                </c:pt>
                <c:pt idx="3">
                  <c:v>22.79</c:v>
                </c:pt>
                <c:pt idx="4">
                  <c:v>25.3</c:v>
                </c:pt>
                <c:pt idx="5">
                  <c:v>1.78</c:v>
                </c:pt>
                <c:pt idx="6">
                  <c:v>6.33</c:v>
                </c:pt>
                <c:pt idx="7">
                  <c:v>2.13</c:v>
                </c:pt>
                <c:pt idx="8">
                  <c:v>6.04</c:v>
                </c:pt>
                <c:pt idx="9">
                  <c:v>2.6</c:v>
                </c:pt>
                <c:pt idx="10">
                  <c:v>2.36</c:v>
                </c:pt>
                <c:pt idx="11">
                  <c:v>7.48</c:v>
                </c:pt>
                <c:pt idx="12">
                  <c:v>4.5600000000000005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 dirty="0"/>
              <a:t>Динамика поступлений в рамках зарубежных контрактов и грантов, </a:t>
            </a:r>
            <a:endParaRPr lang="ru-RU" sz="1600" dirty="0" smtClean="0"/>
          </a:p>
          <a:p>
            <a:pPr>
              <a:defRPr sz="1600"/>
            </a:pPr>
            <a:r>
              <a:rPr lang="ru-RU" sz="1600" dirty="0" smtClean="0"/>
              <a:t>млн </a:t>
            </a:r>
            <a:r>
              <a:rPr lang="ru-RU" sz="1600" dirty="0"/>
              <a:t>руб.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Лист1!$R$32:$R$33</c:f>
              <c:numCache>
                <c:formatCode>General</c:formatCode>
                <c:ptCount val="2"/>
                <c:pt idx="0">
                  <c:v>2013</c:v>
                </c:pt>
                <c:pt idx="1">
                  <c:v>2014</c:v>
                </c:pt>
              </c:numCache>
            </c:numRef>
          </c:cat>
          <c:val>
            <c:numRef>
              <c:f>Лист1!$S$32:$S$33</c:f>
              <c:numCache>
                <c:formatCode>General</c:formatCode>
                <c:ptCount val="2"/>
                <c:pt idx="0">
                  <c:v>131.69999999999999</c:v>
                </c:pt>
                <c:pt idx="1">
                  <c:v>160.5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9039488"/>
        <c:axId val="119041024"/>
      </c:barChart>
      <c:catAx>
        <c:axId val="119039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19041024"/>
        <c:crosses val="autoZero"/>
        <c:auto val="1"/>
        <c:lblAlgn val="ctr"/>
        <c:lblOffset val="100"/>
        <c:noMultiLvlLbl val="0"/>
      </c:catAx>
      <c:valAx>
        <c:axId val="1190410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190394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baseline="0">
                <a:latin typeface="+mn-lt"/>
              </a:defRPr>
            </a:pPr>
            <a:r>
              <a:rPr lang="ru-RU" baseline="0">
                <a:latin typeface="+mn-lt"/>
              </a:rPr>
              <a:t>Прием выпускников в магистратуру ТПУ 2014г.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 rot="0" vert="horz" anchor="t" anchorCtr="0"/>
              <a:lstStyle/>
              <a:p>
                <a:pPr>
                  <a:defRPr sz="1100" b="1" i="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Лист1!$B$13:$B$17</c:f>
              <c:strCache>
                <c:ptCount val="5"/>
                <c:pt idx="0">
                  <c:v>ТПУ</c:v>
                </c:pt>
                <c:pt idx="1">
                  <c:v>ВУЗы г. Томска</c:v>
                </c:pt>
                <c:pt idx="2">
                  <c:v>ВУЗы Дальнего Зарубежья</c:v>
                </c:pt>
                <c:pt idx="3">
                  <c:v>ВУЗы СНГ</c:v>
                </c:pt>
                <c:pt idx="4">
                  <c:v>ВУЗы РФ</c:v>
                </c:pt>
              </c:strCache>
            </c:strRef>
          </c:cat>
          <c:val>
            <c:numRef>
              <c:f>Лист1!$C$13:$C$17</c:f>
              <c:numCache>
                <c:formatCode>\О\с\н\о\в\н\о\й</c:formatCode>
                <c:ptCount val="5"/>
                <c:pt idx="0">
                  <c:v>883</c:v>
                </c:pt>
                <c:pt idx="1">
                  <c:v>66</c:v>
                </c:pt>
                <c:pt idx="2">
                  <c:v>15</c:v>
                </c:pt>
                <c:pt idx="3">
                  <c:v>196</c:v>
                </c:pt>
                <c:pt idx="4">
                  <c:v>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49"/>
      </c:pieChart>
    </c:plotArea>
    <c:legend>
      <c:legendPos val="r"/>
      <c:layout>
        <c:manualLayout>
          <c:xMode val="edge"/>
          <c:yMode val="edge"/>
          <c:x val="0.69116672683935976"/>
          <c:y val="0.28743938147171971"/>
          <c:w val="0.24925057807369616"/>
          <c:h val="0.61446053726981187"/>
        </c:manualLayout>
      </c:layout>
      <c:overlay val="0"/>
      <c:txPr>
        <a:bodyPr/>
        <a:lstStyle/>
        <a:p>
          <a:pPr>
            <a:defRPr sz="1100" baseline="0">
              <a:latin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 w="12700"/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0.71595</cdr:x>
      <cdr:y>0.03646</cdr:y>
    </cdr:from>
    <cdr:to>
      <cdr:x>0.82428</cdr:x>
      <cdr:y>0.12326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934797" y="117203"/>
          <a:ext cx="595392" cy="2790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/>
            <a:t>2,004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0.46421</cdr:x>
      <cdr:y>0.37768</cdr:y>
    </cdr:from>
    <cdr:to>
      <cdr:x>0.92615</cdr:x>
      <cdr:y>0.48861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65546" y="874012"/>
          <a:ext cx="2154933" cy="2567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/>
            <a:t>среднее по ТПУ - 1131,0</a:t>
          </a:r>
          <a:r>
            <a:rPr lang="ru-RU" sz="1100" b="1" baseline="0" dirty="0"/>
            <a:t> тыс. руб.</a:t>
          </a:r>
          <a:endParaRPr lang="ru-RU" sz="11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0.75225</cdr:x>
      <cdr:y>0.21991</cdr:y>
    </cdr:from>
    <cdr:to>
      <cdr:x>0.8902</cdr:x>
      <cdr:y>0.2934</cdr:y>
    </cdr:to>
    <cdr:sp macro="" textlink="">
      <cdr:nvSpPr>
        <cdr:cNvPr id="2" name="Правая фигурная скобка 1"/>
        <cdr:cNvSpPr/>
      </cdr:nvSpPr>
      <cdr:spPr>
        <a:xfrm xmlns:a="http://schemas.openxmlformats.org/drawingml/2006/main" rot="16200000">
          <a:off x="4529933" y="315119"/>
          <a:ext cx="201613" cy="777876"/>
        </a:xfrm>
        <a:prstGeom xmlns:a="http://schemas.openxmlformats.org/drawingml/2006/main" prst="rightBrac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0.74212</cdr:x>
      <cdr:y>0.15046</cdr:y>
    </cdr:from>
    <cdr:to>
      <cdr:x>0.90428</cdr:x>
      <cdr:y>0.24074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184650" y="412750"/>
          <a:ext cx="914400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/>
            <a:t>ГЗ базовая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3B187A-6807-4B6D-AA6C-B5594E2662CD}" type="datetimeFigureOut">
              <a:rPr lang="ru-RU" smtClean="0"/>
              <a:t>25.02.2016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87BCE-3364-4DD7-ACEB-8D6CEE3AA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972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DBF8A-4BB4-42B1-94B9-DA48960228AF}" type="datetimeFigureOut">
              <a:rPr lang="ru-RU" smtClean="0"/>
              <a:t>25.02.2016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95325" y="739775"/>
            <a:ext cx="53451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93AA0-8191-4FF5-922E-4CAF6E9E1D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09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93AA0-8191-4FF5-922E-4CAF6E9E1DB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141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95325" y="739775"/>
            <a:ext cx="53451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337CAC-5763-4E12-8A21-E04C79DF5CC4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7746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95325" y="739775"/>
            <a:ext cx="53451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337CAC-5763-4E12-8A21-E04C79DF5CC4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6351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93AA0-8191-4FF5-922E-4CAF6E9E1DB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6834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95325" y="739775"/>
            <a:ext cx="53451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 eaLnBrk="1" fontAlgn="ctr" latinLnBrk="0" hangingPunct="1">
              <a:buFontTx/>
              <a:buNone/>
            </a:pPr>
            <a:endParaRPr lang="ru-RU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93AA0-8191-4FF5-922E-4CAF6E9E1DBF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6842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93AA0-8191-4FF5-922E-4CAF6E9E1DBF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3731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93AA0-8191-4FF5-922E-4CAF6E9E1DBF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0804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93AA0-8191-4FF5-922E-4CAF6E9E1DBF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741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95325" y="739775"/>
            <a:ext cx="53451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337CAC-5763-4E12-8A21-E04C79DF5CC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3068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95325" y="739775"/>
            <a:ext cx="53451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B1155-F66F-4501-9B19-634226602E1F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95325" y="739775"/>
            <a:ext cx="53451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B1155-F66F-4501-9B19-634226602E1F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93AA0-8191-4FF5-922E-4CAF6E9E1DB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9547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95325" y="739775"/>
            <a:ext cx="53451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337CAC-5763-4E12-8A21-E04C79DF5CC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8183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95325" y="739775"/>
            <a:ext cx="53451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93AA0-8191-4FF5-922E-4CAF6E9E1DBF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170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95325" y="739775"/>
            <a:ext cx="53451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93AA0-8191-4FF5-922E-4CAF6E9E1DB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218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95325" y="739775"/>
            <a:ext cx="53451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93AA0-8191-4FF5-922E-4CAF6E9E1DB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248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95325" y="739775"/>
            <a:ext cx="53451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337CAC-5763-4E12-8A21-E04C79DF5CC4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6935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95325" y="739775"/>
            <a:ext cx="5345113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28CA3F7-EBC3-47C7-A51D-AAD11C48F22D}" type="slidenum">
              <a:rPr lang="ru-RU" altLang="ru-RU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95325" y="739775"/>
            <a:ext cx="5345113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9700" name="Номер слайда 3"/>
          <p:cNvSpPr txBox="1">
            <a:spLocks noGrp="1"/>
          </p:cNvSpPr>
          <p:nvPr/>
        </p:nvSpPr>
        <p:spPr bwMode="auto">
          <a:xfrm>
            <a:off x="3815373" y="9371285"/>
            <a:ext cx="2918831" cy="49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956D416-4F2F-496C-83D3-40D5B61508A5}" type="slidenum">
              <a:rPr lang="ru-RU" altLang="ru-RU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18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93AA0-8191-4FF5-922E-4CAF6E9E1DB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83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95325" y="739775"/>
            <a:ext cx="5345113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6B1C45-A28A-48FA-9D44-078C8E473F82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543000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906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906000" cy="6857999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1124744"/>
            <a:ext cx="9906000" cy="4608512"/>
          </a:xfrm>
          <a:prstGeom prst="rect">
            <a:avLst/>
          </a:prstGeom>
        </p:spPr>
        <p:txBody>
          <a:bodyPr anchor="ctr" anchorCtr="0"/>
          <a:lstStyle>
            <a:lvl1pPr>
              <a:defRPr sz="4000" b="1" u="none" cap="all" spc="0">
                <a:ln w="12700" cmpd="sng">
                  <a:noFill/>
                  <a:prstDash val="solid"/>
                </a:ln>
                <a:solidFill>
                  <a:srgbClr val="00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7594600" y="6492881"/>
            <a:ext cx="2311400" cy="3651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161B099C-497C-45B0-AECC-6893A29397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Box 3"/>
          <p:cNvSpPr txBox="1"/>
          <p:nvPr userDrawn="1"/>
        </p:nvSpPr>
        <p:spPr>
          <a:xfrm>
            <a:off x="223095" y="590498"/>
            <a:ext cx="261610" cy="24622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</a:p>
        </p:txBody>
      </p:sp>
    </p:spTree>
    <p:extLst>
      <p:ext uri="{BB962C8B-B14F-4D97-AF65-F5344CB8AC3E}">
        <p14:creationId xmlns:p14="http://schemas.microsoft.com/office/powerpoint/2010/main" val="2594687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906000" cy="6857999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74558" y="0"/>
            <a:ext cx="6942771" cy="764704"/>
          </a:xfrm>
          <a:prstGeom prst="rect">
            <a:avLst/>
          </a:prstGeom>
        </p:spPr>
        <p:txBody>
          <a:bodyPr anchor="ctr" anchorCtr="0"/>
          <a:lstStyle>
            <a:lvl1pPr>
              <a:defRPr sz="2000" b="1" u="none">
                <a:ln w="31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0"/>
          </p:nvPr>
        </p:nvSpPr>
        <p:spPr>
          <a:xfrm>
            <a:off x="7594600" y="6492881"/>
            <a:ext cx="2311400" cy="3651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161B099C-497C-45B0-AECC-6893A29397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407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906000" cy="6857999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74558" y="0"/>
            <a:ext cx="6942771" cy="764704"/>
          </a:xfrm>
          <a:prstGeom prst="rect">
            <a:avLst/>
          </a:prstGeom>
        </p:spPr>
        <p:txBody>
          <a:bodyPr anchor="ctr" anchorCtr="0"/>
          <a:lstStyle>
            <a:lvl1pPr>
              <a:defRPr lang="ru-RU" sz="2000" b="1" u="none" kern="1200" dirty="0">
                <a:ln w="31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7594600" y="6492881"/>
            <a:ext cx="2311400" cy="365125"/>
          </a:xfrm>
        </p:spPr>
        <p:txBody>
          <a:bodyPr/>
          <a:lstStyle>
            <a:lvl1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161B099C-497C-45B0-AECC-6893A29397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737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906000" cy="6857999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74558" y="0"/>
            <a:ext cx="6786754" cy="1052736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lang="ru-RU" sz="2000" b="1" u="none" kern="1200" dirty="0">
                <a:ln w="31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7594600" y="6492881"/>
            <a:ext cx="2311400" cy="3651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161B099C-497C-45B0-AECC-6893A29397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334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906000" cy="6857999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74558" y="0"/>
            <a:ext cx="6786754" cy="1052736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lang="ru-RU" sz="2000" b="1" u="none" kern="1200" dirty="0">
                <a:ln w="31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7594600" y="6492881"/>
            <a:ext cx="2311400" cy="365125"/>
          </a:xfrm>
        </p:spPr>
        <p:txBody>
          <a:bodyPr/>
          <a:lstStyle>
            <a:lvl1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161B099C-497C-45B0-AECC-6893A29397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445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95300" y="6356355"/>
            <a:ext cx="2311400" cy="365125"/>
          </a:xfrm>
          <a:prstGeom prst="rect">
            <a:avLst/>
          </a:prstGeom>
        </p:spPr>
        <p:txBody>
          <a:bodyPr/>
          <a:lstStyle/>
          <a:p>
            <a:fld id="{E6EBB78E-B6B2-4852-9F4C-014C6604A686}" type="datetime1">
              <a:rPr lang="ru-RU" smtClean="0"/>
              <a:t>25.02.2016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384550" y="6356355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F9453-5E09-4706-8B20-253FE4DD1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692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7594600" y="623223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61B099C-497C-45B0-AECC-6893A293977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0" r:id="rId3"/>
    <p:sldLayoutId id="2147483651" r:id="rId4"/>
    <p:sldLayoutId id="2147483652" r:id="rId5"/>
    <p:sldLayoutId id="2147483653" r:id="rId6"/>
    <p:sldLayoutId id="2147483658" r:id="rId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chart" Target="../charts/chart1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6.jpeg"/><Relationship Id="rId4" Type="http://schemas.openxmlformats.org/officeDocument/2006/relationships/slide" Target="slide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996952"/>
            <a:ext cx="990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ИТОГИ </a:t>
            </a:r>
            <a:endParaRPr lang="ru-RU" sz="2800" b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НАУЧНО-ИССЛЕДОВАТЕЛЬСКОЙ 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ИННОВАЦИОННОЙ ДЕЯТЕЛЬНОСТИ 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2014 </a:t>
            </a: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ГОДА 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ЗАДАЧИ </a:t>
            </a: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2015 </a:t>
            </a: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ГОД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13240" y="5598076"/>
            <a:ext cx="25077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Проректор по научной </a:t>
            </a:r>
          </a:p>
          <a:p>
            <a:r>
              <a:rPr lang="ru-RU" b="1" dirty="0" smtClean="0"/>
              <a:t>работе и инновациям</a:t>
            </a:r>
          </a:p>
          <a:p>
            <a:r>
              <a:rPr lang="ru-RU" b="1" dirty="0" smtClean="0"/>
              <a:t>проф. Дьяченко А.Н.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2073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099C-497C-45B0-AECC-6893A293977E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31212" y="188640"/>
            <a:ext cx="6942138" cy="765175"/>
          </a:xfrm>
          <a:prstGeom prst="rect">
            <a:avLst/>
          </a:prstGeom>
        </p:spPr>
        <p:txBody>
          <a:bodyPr/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МЕГАПРОЕКТЫ ВИУ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4515" y="1124750"/>
            <a:ext cx="8658962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Телекоммуникационные системы мониторинга и управления для автономных подводных </a:t>
            </a:r>
            <a:r>
              <a:rPr lang="ru-RU" sz="2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роботов</a:t>
            </a:r>
          </a:p>
          <a:p>
            <a:r>
              <a:rPr lang="ru-RU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Руководитель:</a:t>
            </a:r>
          </a:p>
          <a:p>
            <a:r>
              <a:rPr lang="ru-RU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д.т.н. </a:t>
            </a:r>
            <a:r>
              <a:rPr lang="ru-RU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Захарова </a:t>
            </a:r>
            <a:r>
              <a:rPr lang="ru-RU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Алена Александровна</a:t>
            </a:r>
          </a:p>
          <a:p>
            <a:endParaRPr lang="ru-RU" sz="2000" b="1" dirty="0" smtClean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buClr>
                <a:srgbClr val="006600"/>
              </a:buClr>
              <a:buFont typeface="+mj-lt"/>
              <a:buAutoNum type="arabicPeriod"/>
            </a:pPr>
            <a:r>
              <a:rPr lang="ru-RU" sz="14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азработана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модель группового управления, которая  учитывает как периоды автономного плавания, так и выходы на сеансы связи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342900" indent="-342900" algn="just">
              <a:buClr>
                <a:srgbClr val="006600"/>
              </a:buClr>
              <a:buFont typeface="+mj-lt"/>
              <a:buAutoNum type="arabicPeriod"/>
            </a:pP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азработан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макет аппаратно-программного комплекса для передачи данных по гетерогенным каналам связи;</a:t>
            </a:r>
          </a:p>
          <a:p>
            <a:pPr marL="342900" indent="-342900" algn="just">
              <a:buClr>
                <a:srgbClr val="006600"/>
              </a:buClr>
              <a:buFont typeface="+mj-lt"/>
              <a:buAutoNum type="arabicPeriod"/>
            </a:pPr>
            <a:r>
              <a:rPr lang="ru-RU" sz="14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роведены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исследования и началась  разработка  новых сенсоров и датчиков для АНПА на основе современных </a:t>
            </a:r>
            <a:r>
              <a:rPr lang="ru-RU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композтных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полимерных и керамических материалов;</a:t>
            </a:r>
          </a:p>
          <a:p>
            <a:pPr marL="342900" indent="-342900" algn="just">
              <a:buClr>
                <a:srgbClr val="006600"/>
              </a:buClr>
              <a:buFont typeface="+mj-lt"/>
              <a:buAutoNum type="arabicPeriod"/>
            </a:pPr>
            <a:r>
              <a:rPr lang="ru-RU" sz="14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азработан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макет и проведены испытания гидроакустического модема, обеспечивающего скорость передачи данных 1,2 кб/с при полосе частот 2 кГц;</a:t>
            </a:r>
          </a:p>
          <a:p>
            <a:pPr marL="342900" indent="-342900" algn="just">
              <a:buClr>
                <a:srgbClr val="006600"/>
              </a:buClr>
              <a:buFont typeface="+mj-lt"/>
              <a:buAutoNum type="arabicPeriod"/>
            </a:pPr>
            <a:r>
              <a:rPr lang="ru-RU" sz="14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азработана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топология печатных плат для создания дифференциального феррозондового датчика.</a:t>
            </a:r>
          </a:p>
          <a:p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685" y="4999658"/>
            <a:ext cx="3333665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28" y="4999662"/>
            <a:ext cx="2218531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02783" y="5042127"/>
            <a:ext cx="1348446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Топология платы</a:t>
            </a:r>
          </a:p>
          <a:p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магнитометра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73347" y="5042127"/>
            <a:ext cx="1494320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Модель группового</a:t>
            </a:r>
          </a:p>
          <a:p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управления АНПА</a:t>
            </a:r>
          </a:p>
        </p:txBody>
      </p:sp>
    </p:spTree>
    <p:extLst>
      <p:ext uri="{BB962C8B-B14F-4D97-AF65-F5344CB8AC3E}">
        <p14:creationId xmlns:p14="http://schemas.microsoft.com/office/powerpoint/2010/main" val="350986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099C-497C-45B0-AECC-6893A293977E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36576" y="190905"/>
            <a:ext cx="6942138" cy="765175"/>
          </a:xfrm>
          <a:prstGeom prst="rect">
            <a:avLst/>
          </a:prstGeom>
        </p:spPr>
        <p:txBody>
          <a:bodyPr/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МЕГАПРОЕКТЫ ВИУ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7235" y="1150024"/>
            <a:ext cx="6240693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Комплексное </a:t>
            </a:r>
            <a:r>
              <a:rPr lang="ru-RU" sz="20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исследование нетрадиционных коллекторов нефти и </a:t>
            </a:r>
            <a:r>
              <a:rPr lang="ru-RU" sz="2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газа</a:t>
            </a:r>
            <a:endParaRPr lang="en-US" sz="2000" b="1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Руководитель:</a:t>
            </a:r>
          </a:p>
          <a:p>
            <a:r>
              <a:rPr lang="ru-RU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к.т.н. </a:t>
            </a:r>
            <a:r>
              <a:rPr lang="ru-RU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Дмитриев </a:t>
            </a:r>
            <a:r>
              <a:rPr lang="ru-RU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Андрей Юрьевич</a:t>
            </a:r>
            <a:endParaRPr lang="ru-RU" b="1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b="1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Clr>
                <a:srgbClr val="006600"/>
              </a:buClr>
              <a:buFont typeface="+mj-lt"/>
              <a:buAutoNum type="arabicPeriod"/>
            </a:pPr>
            <a:r>
              <a:rPr lang="ru-RU" sz="14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азработаны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апробированы методики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определения пористости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   насыщенности порового пространства </a:t>
            </a:r>
            <a:r>
              <a:rPr lang="ru-RU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ультранизкопроницаемых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дезинтегрированных пород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>
              <a:buClr>
                <a:srgbClr val="006600"/>
              </a:buClr>
              <a:buFont typeface="+mj-lt"/>
              <a:buAutoNum type="arabicPeriod"/>
            </a:pP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Clr>
                <a:srgbClr val="006600"/>
              </a:buClr>
              <a:buFont typeface="+mj-lt"/>
              <a:buAutoNum type="arabicPeriod"/>
            </a:pPr>
            <a:r>
              <a:rPr lang="ru-RU" sz="14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азработана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построена лабораторная установка для определения проницаемости образцов  </a:t>
            </a:r>
            <a:r>
              <a:rPr lang="ru-RU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ультранизкопроницаемых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пород (в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т.ч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баженовской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свиты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  <a:p>
            <a:pPr marL="342900" indent="-342900">
              <a:buClr>
                <a:srgbClr val="006600"/>
              </a:buClr>
              <a:buFont typeface="+mj-lt"/>
              <a:buAutoNum type="arabicPeriod"/>
            </a:pP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Clr>
                <a:srgbClr val="006600"/>
              </a:buClr>
              <a:buFont typeface="+mj-lt"/>
              <a:buAutoNum type="arabicPeriod"/>
            </a:pPr>
            <a:r>
              <a:rPr lang="ru-RU" sz="14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азработаны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апробированы методические рекомендации по лабораторно-аналитическому обеспечению работ бассейнового моделирования нефтяных систем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>
              <a:buClr>
                <a:srgbClr val="006600"/>
              </a:buClr>
              <a:buFont typeface="+mj-lt"/>
              <a:buAutoNum type="arabicPeriod"/>
            </a:pP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Clr>
                <a:srgbClr val="006600"/>
              </a:buClr>
              <a:buFont typeface="+mj-lt"/>
              <a:buAutoNum type="arabicPeriod"/>
            </a:pPr>
            <a:r>
              <a:rPr lang="ru-RU" sz="14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одготовлена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прогнозная карта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нефтеперспективных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участков развития отложений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баженовской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свиты (Томская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область).</a:t>
            </a:r>
          </a:p>
          <a:p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956" y="3944311"/>
            <a:ext cx="3666407" cy="2653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779" y="1124745"/>
            <a:ext cx="2968758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49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099C-497C-45B0-AECC-6893A293977E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08148" y="260648"/>
            <a:ext cx="6942138" cy="657775"/>
          </a:xfrm>
          <a:prstGeom prst="rect">
            <a:avLst/>
          </a:prstGeom>
        </p:spPr>
        <p:txBody>
          <a:bodyPr/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МЕГАПРОЕКТЫ ВИУ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0491" y="2417127"/>
            <a:ext cx="7410823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600"/>
              </a:buClr>
              <a:buSzPct val="97000"/>
              <a:buFont typeface="+mj-lt"/>
              <a:buAutoNum type="arabicPeriod"/>
              <a:tabLst/>
              <a:defRPr/>
            </a:pPr>
            <a:r>
              <a:rPr kumimoji="0" lang="ru-RU" sz="1400" b="1" i="0" u="none" strike="noStrike" kern="0" cap="none" spc="-7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</a:t>
            </a:r>
            <a:r>
              <a:rPr kumimoji="0" lang="ru-RU" sz="1400" b="0" i="0" u="none" strike="noStrike" kern="0" cap="none" spc="-7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ехнологии синтеза изотопов </a:t>
            </a:r>
            <a:r>
              <a:rPr kumimoji="0" lang="ru-RU" sz="1400" b="0" i="0" u="none" strike="noStrike" kern="0" cap="none" spc="-70" normalizeH="0" baseline="3000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186</a:t>
            </a:r>
            <a:r>
              <a:rPr kumimoji="0" lang="ru-RU" sz="1400" b="0" i="0" u="none" strike="noStrike" kern="0" cap="none" spc="-7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 и </a:t>
            </a:r>
            <a:r>
              <a:rPr kumimoji="0" lang="ru-RU" sz="1400" b="0" i="0" u="none" strike="noStrike" kern="0" cap="none" spc="-70" normalizeH="0" baseline="3000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111</a:t>
            </a:r>
            <a:r>
              <a:rPr kumimoji="0" lang="ru-RU" sz="1400" b="0" i="0" u="none" strike="noStrike" kern="0" cap="none" spc="-7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для создания </a:t>
            </a:r>
            <a:r>
              <a:rPr kumimoji="0" lang="ru-RU" sz="1400" b="0" i="0" u="none" strike="noStrike" kern="0" cap="none" spc="-7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радиофармпрепаратов</a:t>
            </a:r>
            <a:r>
              <a:rPr kumimoji="0" lang="ru-RU" sz="1400" b="0" i="0" u="none" strike="noStrike" kern="0" cap="none" spc="-7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(РФП) для терапии </a:t>
            </a:r>
            <a:r>
              <a:rPr kumimoji="0" lang="ru-RU" sz="1400" b="0" i="0" u="none" strike="noStrike" kern="0" cap="none" spc="-2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онкологических заболеваний. 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600"/>
              </a:buClr>
              <a:buSzPct val="97000"/>
              <a:buFont typeface="+mj-lt"/>
              <a:buAutoNum type="arabicPeriod"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оздана методика модификации производных глюкозы для создания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онкотропных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РФП.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600"/>
              </a:buClr>
              <a:buSzPct val="200000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ru-RU" sz="1400" b="1" kern="0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  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азработана программа дозиметрического и радиобиологического планирования нейтронной терапии.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600"/>
              </a:buClr>
              <a:buSzPct val="200000"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    В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ыполнено моделирование характеристик смешанных </a:t>
            </a:r>
            <a:r>
              <a:rPr kumimoji="0" lang="ru-RU" sz="1400" b="0" i="0" u="none" strike="noStrike" kern="0" cap="none" spc="-5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гамма-нейтронных полей терапевтического канала циклотрона.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600"/>
              </a:buClr>
              <a:buSzPct val="200000"/>
              <a:tabLst/>
              <a:defRPr/>
            </a:pPr>
            <a:r>
              <a:rPr kumimoji="0" lang="ru-RU" sz="1400" b="1" i="0" u="none" strike="noStrike" kern="0" cap="none" spc="-6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     С</a:t>
            </a:r>
            <a:r>
              <a:rPr kumimoji="0" lang="ru-RU" sz="1400" b="0" i="0" u="none" strike="noStrike" kern="0" cap="none" spc="-6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оздан опытный образец безотходного автоматизированного модуля </a:t>
            </a:r>
            <a:r>
              <a:rPr kumimoji="0" lang="ru-RU" sz="1400" b="0" i="0" u="none" strike="noStrike" kern="0" cap="none" spc="-60" normalizeH="0" baseline="3000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99m</a:t>
            </a:r>
            <a:r>
              <a:rPr kumimoji="0" lang="ru-RU" sz="1400" b="0" i="0" u="none" strike="noStrike" kern="0" cap="none" spc="-6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Tc.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600"/>
              </a:buClr>
              <a:buSzPct val="200000"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     П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роведены доклинические испытания РФП на основе меченных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наноколлоидов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для выявления сторожевых лимфатических узлов.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600"/>
              </a:buClr>
              <a:buSzPct val="200000"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     С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оздан автоматизированный программный комплекс для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интраоперационной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лучевой терапии злокачественных новообразований.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600"/>
              </a:buClr>
              <a:buSzPct val="200000"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     Р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азработана математическая модель генерации когерентного излучения ТГц диапазона.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76536" y="1007309"/>
            <a:ext cx="819091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Инновационные</a:t>
            </a:r>
            <a:r>
              <a:rPr kumimoji="0" lang="ru-RU" sz="2000" b="1" i="0" u="none" strike="noStrike" kern="0" cap="none" spc="0" normalizeH="0" noProof="0" dirty="0" smtClean="0">
                <a:ln>
                  <a:noFill/>
                </a:ln>
                <a:solidFill>
                  <a:srgbClr val="006600"/>
                </a:solidFill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методы диагностики и терапии социально значимых заболеваний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 err="1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</a:t>
            </a:r>
            <a:r>
              <a:rPr kumimoji="0" lang="ru-RU" u="none" strike="noStrike" kern="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ководитель</a:t>
            </a:r>
            <a:r>
              <a:rPr kumimoji="0" lang="en-US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kumimoji="0" lang="ru-RU" sz="200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  <a:r>
              <a:rPr kumimoji="0" lang="ru-RU" b="1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.ф.-м. н. Долматов Олег</a:t>
            </a:r>
            <a:r>
              <a:rPr kumimoji="0" lang="ru-RU" b="1" u="none" strike="noStrike" kern="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b="1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Юрьевич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141" y="1988840"/>
            <a:ext cx="1383574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141" y="4725144"/>
            <a:ext cx="1406790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0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099C-497C-45B0-AECC-6893A293977E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34842" y="136524"/>
            <a:ext cx="6943725" cy="763588"/>
          </a:xfrm>
          <a:prstGeom prst="rect">
            <a:avLst/>
          </a:prstGeom>
        </p:spPr>
        <p:txBody>
          <a:bodyPr/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МЕГАПРОЕКТЫ ВИУ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8534" y="1430602"/>
            <a:ext cx="9012979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altLang="ru-RU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Руководитель</a:t>
            </a:r>
            <a:r>
              <a:rPr lang="ru-RU" altLang="ru-RU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ru-RU" altLang="ru-RU" dirty="0" smtClean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д.т.н. Бориков Валерий Николаевич</a:t>
            </a:r>
            <a:endParaRPr lang="en-US" altLang="ru-RU" b="1" dirty="0" smtClean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spcBef>
                <a:spcPct val="0"/>
              </a:spcBef>
            </a:pPr>
            <a:endParaRPr lang="ru-RU" altLang="ru-RU" b="1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ru-RU" altLang="ru-RU" sz="14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lang="ru-RU" alt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азработаны </a:t>
            </a:r>
            <a: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изготовлены макеты составных частей опытного образца </a:t>
            </a:r>
            <a:r>
              <a:rPr lang="ru-RU" altLang="ru-RU" sz="1400" kern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многофункционального томографического комплекса. Подготовлен обзор </a:t>
            </a:r>
            <a:r>
              <a:rPr lang="ru-RU" altLang="ru-RU" sz="1400" kern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altLang="ru-RU" sz="1400" kern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отчет по патентному поиску глубиной 15 лет</a:t>
            </a:r>
            <a:r>
              <a:rPr lang="ru-RU" altLang="ru-RU" kern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altLang="ru-RU" kern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ru-RU" altLang="ru-RU" sz="1400" b="1" kern="10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lang="ru-RU" altLang="ru-RU" sz="1400" kern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азработан опытный образец системы контроля крупногабаритных изделий с энергией рентгеновского источника 450кВ и пространственным разрешением 150 микрон. </a:t>
            </a:r>
          </a:p>
          <a:p>
            <a:pPr marL="342900" indent="-342900" algn="just"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ru-RU" altLang="ru-RU" sz="1400" b="1" kern="1000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lang="ru-RU" altLang="ru-RU" sz="1400" kern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азработан </a:t>
            </a:r>
            <a:r>
              <a:rPr lang="ru-RU" altLang="ru-RU" sz="1400" kern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ультразвуковой прибор СПОУ-1 для контроля прохождения практически всех внутритрубных объектов. </a:t>
            </a:r>
          </a:p>
          <a:p>
            <a:pPr marL="342900" indent="-342900" algn="just"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ru-RU" altLang="ru-RU" sz="1400" b="1" kern="1000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lang="ru-RU" altLang="ru-RU" sz="1400" kern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азработана </a:t>
            </a:r>
            <a:r>
              <a:rPr lang="ru-RU" altLang="ru-RU" sz="1400" kern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термомеханическая модель ультразвуковой инфракрасной </a:t>
            </a:r>
            <a:r>
              <a:rPr lang="ru-RU" altLang="ru-RU" sz="1400" kern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термографии</a:t>
            </a:r>
            <a:r>
              <a:rPr lang="ru-RU" altLang="ru-RU" sz="1400" kern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твердых тел со структурными неоднородностями. </a:t>
            </a:r>
          </a:p>
          <a:p>
            <a:pPr marL="342900" indent="-342900" algn="just"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ru-RU" altLang="ru-RU" sz="1400" b="1" kern="10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</a:t>
            </a:r>
            <a:r>
              <a:rPr lang="ru-RU" altLang="ru-RU" sz="1400" kern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становлен синергетический эффект и разработана модель интенсификации диффузионно-контролируемых реакций синтеза многокомпонентных </a:t>
            </a:r>
            <a:r>
              <a:rPr lang="ru-RU" altLang="ru-RU" sz="1400" kern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феррошпинелей</a:t>
            </a:r>
            <a:r>
              <a:rPr lang="ru-RU" altLang="ru-RU" sz="1400" kern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при комбинированном механическом и радиационно-термическом воздействиях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kern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612" y="4764970"/>
            <a:ext cx="3120347" cy="1910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169" y="4764969"/>
            <a:ext cx="3057743" cy="1910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08588" y="770802"/>
            <a:ext cx="68699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0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Технологии и комплексы томографического неразрушающего контроля нового поколения</a:t>
            </a:r>
            <a:endParaRPr lang="en-US" altLang="ru-RU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72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099C-497C-45B0-AECC-6893A293977E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05140" y="143547"/>
            <a:ext cx="6942138" cy="765175"/>
          </a:xfrm>
          <a:prstGeom prst="rect">
            <a:avLst/>
          </a:prstGeom>
        </p:spPr>
        <p:txBody>
          <a:bodyPr/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МЕГАПРОЕТЫ ВИУ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36578" y="908722"/>
            <a:ext cx="568863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Материалы для экстремальных условий</a:t>
            </a:r>
          </a:p>
          <a:p>
            <a:r>
              <a:rPr lang="ru-RU" sz="2000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Руководитель:</a:t>
            </a:r>
          </a:p>
          <a:p>
            <a:r>
              <a:rPr lang="ru-RU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  <a:r>
              <a:rPr lang="ru-RU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ф.-м. н. Яковлев Алексей Николаевич</a:t>
            </a:r>
            <a:endParaRPr lang="ru-RU" b="1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7415" y="1924383"/>
            <a:ext cx="640871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lang="ru-RU" sz="1400" dirty="0">
                <a:solidFill>
                  <a:srgbClr val="29292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азработана</a:t>
            </a:r>
            <a:r>
              <a:rPr lang="ru-RU" sz="1400" b="1" dirty="0">
                <a:solidFill>
                  <a:srgbClr val="29292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>
                <a:solidFill>
                  <a:srgbClr val="29292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конструкторская документация и проведена</a:t>
            </a:r>
            <a:r>
              <a:rPr lang="ru-RU" sz="1400" b="1" dirty="0">
                <a:solidFill>
                  <a:srgbClr val="29292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>
                <a:solidFill>
                  <a:srgbClr val="29292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модернизация</a:t>
            </a:r>
            <a:r>
              <a:rPr lang="ru-RU" sz="1400" b="1" dirty="0">
                <a:solidFill>
                  <a:srgbClr val="29292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>
                <a:solidFill>
                  <a:srgbClr val="29292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комбинированной установки по напылению композиционных радиационно- и износостойких эластичных покрытий высокой твердости для экстремальных условий Севера и Космического пространства. Разработан новый метод формирования многослойных алмазных пленок с использованием принудительной вторичной </a:t>
            </a:r>
            <a:r>
              <a:rPr lang="ru-RU" sz="1400" dirty="0" err="1">
                <a:solidFill>
                  <a:srgbClr val="29292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нуклеации</a:t>
            </a:r>
            <a:r>
              <a:rPr lang="ru-RU" sz="1400" dirty="0">
                <a:solidFill>
                  <a:srgbClr val="29292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алмазных зародышей ионной бомбардировкой.</a:t>
            </a:r>
            <a:endParaRPr lang="ru-RU" sz="1400" b="1" dirty="0">
              <a:solidFill>
                <a:srgbClr val="29292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lang="ru-RU" sz="1400" dirty="0">
                <a:solidFill>
                  <a:srgbClr val="29292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азработаны и исследованы свойства износостойких композиций СВМПЭ с различным содержанием политетрафторэтилена</a:t>
            </a:r>
            <a:r>
              <a:rPr lang="ru-RU" sz="1400" b="1" dirty="0">
                <a:solidFill>
                  <a:srgbClr val="29292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>
                <a:solidFill>
                  <a:srgbClr val="29292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(до 10 вес.% наполнителя), которые могут эффективно использоваться для  узлов трения  в отсутствии смазочной среды в условиях низких температур. 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lang="ru-RU" sz="1400" dirty="0">
                <a:solidFill>
                  <a:srgbClr val="29292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азработан проект создания совместного с </a:t>
            </a:r>
            <a:r>
              <a:rPr lang="en-US" sz="1400" dirty="0" err="1">
                <a:solidFill>
                  <a:srgbClr val="29292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BiSS</a:t>
            </a:r>
            <a:r>
              <a:rPr lang="en-US" sz="1400" dirty="0">
                <a:solidFill>
                  <a:srgbClr val="29292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Ltd. </a:t>
            </a:r>
            <a:r>
              <a:rPr lang="ru-RU" sz="1400" dirty="0">
                <a:solidFill>
                  <a:srgbClr val="29292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(Индия) Центра ресурсных испытаний материалов для экстремальных условий. Приобретена универсальная испытательная машина фирмы </a:t>
            </a:r>
            <a:r>
              <a:rPr lang="ru-RU" sz="1400" dirty="0" err="1">
                <a:solidFill>
                  <a:srgbClr val="29292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Инстрон</a:t>
            </a:r>
            <a:r>
              <a:rPr lang="ru-RU" sz="1400" dirty="0">
                <a:solidFill>
                  <a:srgbClr val="29292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Проведена унификация методик испытаний при высокочастотном циклическом </a:t>
            </a:r>
            <a:r>
              <a:rPr lang="ru-RU" sz="1400" dirty="0" err="1">
                <a:solidFill>
                  <a:srgbClr val="29292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нагружении</a:t>
            </a:r>
            <a:r>
              <a:rPr lang="ru-RU" sz="1400" dirty="0">
                <a:solidFill>
                  <a:srgbClr val="29292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для оценки ресурса работы металлических композиционных материалов в экстремальных условиях и разработана аналитическая модель роста трещины в материале.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083" y="1806814"/>
            <a:ext cx="2878138" cy="4438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94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099C-497C-45B0-AECC-6893A293977E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4098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2780928"/>
            <a:ext cx="9906000" cy="2951535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ru-RU" altLang="ru-RU" sz="4000" b="1" cap="none" dirty="0" smtClean="0">
                <a:ln>
                  <a:noFill/>
                </a:ln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ИННОВАЦИОННАЯ ДЕЯТЕЛЬНОСТЬ</a:t>
            </a:r>
            <a:r>
              <a:rPr lang="en-US" altLang="ru-RU" sz="4000" b="1" cap="none" dirty="0" smtClean="0">
                <a:ln>
                  <a:noFill/>
                </a:ln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ru-RU" sz="4000" b="1" cap="none" dirty="0" smtClean="0">
                <a:ln>
                  <a:noFill/>
                </a:ln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altLang="ru-RU" sz="4000" b="1" cap="none" dirty="0" smtClean="0">
              <a:ln>
                <a:noFill/>
              </a:ln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5113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7594600" y="6492875"/>
            <a:ext cx="2311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286C8D70-287F-44C7-A075-530C5DCDE809}" type="slidenum">
              <a:rPr lang="ru-RU" altLang="ru-RU" sz="200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16</a:t>
            </a:fld>
            <a:endParaRPr lang="ru-RU" altLang="ru-RU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</p:txBody>
      </p:sp>
      <p:sp>
        <p:nvSpPr>
          <p:cNvPr id="512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36576" y="0"/>
            <a:ext cx="6943725" cy="765175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ru-RU" altLang="ru-RU" sz="2000" b="1" dirty="0" smtClean="0">
                <a:ln>
                  <a:noFill/>
                </a:ln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РЕЗУЛЬТАТЫ </a:t>
            </a:r>
            <a:br>
              <a:rPr lang="ru-RU" altLang="ru-RU" sz="2000" b="1" dirty="0" smtClean="0">
                <a:ln>
                  <a:noFill/>
                </a:ln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2000" b="1" dirty="0" smtClean="0">
                <a:ln>
                  <a:noFill/>
                </a:ln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СФЕРЕ ИННОВАЦИОННОЙ ДЕЯТЕЛЬНОСТИ</a:t>
            </a:r>
          </a:p>
        </p:txBody>
      </p:sp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180129" y="1458761"/>
            <a:ext cx="6915283" cy="4475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6600"/>
              </a:buClr>
              <a:buFontTx/>
              <a:buBlip>
                <a:blip r:embed="rId3"/>
              </a:buBlip>
            </a:pPr>
            <a:r>
              <a:rPr lang="ru-RU" altLang="ru-RU" sz="1600" dirty="0" smtClean="0">
                <a:latin typeface="Tahoma" pitchFamily="34" charset="0"/>
                <a:cs typeface="Tahoma" pitchFamily="34" charset="0"/>
              </a:rPr>
              <a:t>Зарегистрировано</a:t>
            </a:r>
            <a:r>
              <a:rPr lang="ru-RU" altLang="ru-RU" sz="1600" b="1" dirty="0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 221</a:t>
            </a:r>
            <a:r>
              <a:rPr lang="en-US" altLang="ru-RU" sz="1600" b="1" dirty="0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altLang="ru-RU" sz="1600" dirty="0" smtClean="0">
                <a:latin typeface="Tahoma" pitchFamily="34" charset="0"/>
                <a:cs typeface="Tahoma" pitchFamily="34" charset="0"/>
              </a:rPr>
              <a:t>результат </a:t>
            </a:r>
            <a:r>
              <a:rPr lang="ru-RU" altLang="ru-RU" sz="1600" dirty="0">
                <a:latin typeface="Tahoma" pitchFamily="34" charset="0"/>
                <a:cs typeface="Tahoma" pitchFamily="34" charset="0"/>
              </a:rPr>
              <a:t>интеллектуальной деятельности, по которым получены патенты и </a:t>
            </a:r>
            <a:r>
              <a:rPr lang="ru-RU" altLang="ru-RU" sz="1600" dirty="0" smtClean="0">
                <a:latin typeface="Tahoma" pitchFamily="34" charset="0"/>
                <a:cs typeface="Tahoma" pitchFamily="34" charset="0"/>
              </a:rPr>
              <a:t>свидетельства, </a:t>
            </a:r>
            <a:r>
              <a:rPr lang="ru-RU" altLang="ru-RU" sz="1600" dirty="0">
                <a:latin typeface="Tahoma" pitchFamily="34" charset="0"/>
                <a:cs typeface="Tahoma" pitchFamily="34" charset="0"/>
              </a:rPr>
              <a:t>на бухгалтерский баланс поставлено </a:t>
            </a:r>
            <a:r>
              <a:rPr lang="ru-RU" altLang="ru-RU" sz="1600" b="1" dirty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24</a:t>
            </a:r>
            <a:r>
              <a:rPr lang="ru-RU" altLang="ru-RU" sz="1600" dirty="0">
                <a:latin typeface="Arial" pitchFamily="34" charset="0"/>
              </a:rPr>
              <a:t> </a:t>
            </a:r>
            <a:r>
              <a:rPr lang="ru-RU" altLang="ru-RU" sz="1600" dirty="0">
                <a:latin typeface="Tahoma" pitchFamily="34" charset="0"/>
                <a:cs typeface="Tahoma" pitchFamily="34" charset="0"/>
              </a:rPr>
              <a:t>объекта ИС  (200 в процессе постановки), заключено</a:t>
            </a:r>
            <a:r>
              <a:rPr lang="ru-RU" altLang="ru-RU" sz="1600" dirty="0">
                <a:latin typeface="Arial" pitchFamily="34" charset="0"/>
              </a:rPr>
              <a:t> </a:t>
            </a:r>
            <a:r>
              <a:rPr lang="ru-RU" altLang="ru-RU" sz="1600" b="1" dirty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8</a:t>
            </a:r>
            <a:r>
              <a:rPr lang="ru-RU" altLang="ru-RU" sz="1600" b="1" dirty="0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altLang="ru-RU" sz="1600" dirty="0">
                <a:latin typeface="Tahoma" pitchFamily="34" charset="0"/>
                <a:cs typeface="Tahoma" pitchFamily="34" charset="0"/>
              </a:rPr>
              <a:t>лицензионных договоров, получены </a:t>
            </a:r>
            <a:r>
              <a:rPr lang="en-US" altLang="ru-RU" sz="1600" b="1" dirty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3</a:t>
            </a:r>
            <a:r>
              <a:rPr lang="ru-RU" altLang="ru-RU" sz="1600" b="1" dirty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altLang="ru-RU" sz="1600" dirty="0">
                <a:latin typeface="Tahoma" pitchFamily="34" charset="0"/>
                <a:cs typeface="Tahoma" pitchFamily="34" charset="0"/>
              </a:rPr>
              <a:t>евразийских патента.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rgbClr val="006600"/>
              </a:buClr>
              <a:buFontTx/>
              <a:buBlip>
                <a:blip r:embed="rId3"/>
              </a:buBlip>
            </a:pPr>
            <a:r>
              <a:rPr lang="en-US" altLang="ru-RU" sz="1600" b="1" dirty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4</a:t>
            </a:r>
            <a:r>
              <a:rPr lang="ru-RU" altLang="ru-RU" sz="1600" b="1" dirty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altLang="ru-RU" sz="1600" dirty="0">
                <a:latin typeface="Tahoma" pitchFamily="34" charset="0"/>
                <a:cs typeface="Tahoma" pitchFamily="34" charset="0"/>
              </a:rPr>
              <a:t>проекта МИП ТПУ </a:t>
            </a:r>
            <a:r>
              <a:rPr lang="ru-RU" altLang="ru-RU" sz="1600" dirty="0" smtClean="0">
                <a:latin typeface="Tahoma" pitchFamily="34" charset="0"/>
                <a:cs typeface="Tahoma" pitchFamily="34" charset="0"/>
              </a:rPr>
              <a:t>выиграли конкурс ТРИЦ на софинансирование части затрат на инжиниринговые услуги общим объемом </a:t>
            </a:r>
            <a:r>
              <a:rPr lang="ru-RU" altLang="ru-RU" sz="1600" b="1" dirty="0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3,5 млн.руб. </a:t>
            </a:r>
            <a:r>
              <a:rPr lang="ru-RU" altLang="ru-RU" sz="1600" b="1" dirty="0" smtClean="0">
                <a:solidFill>
                  <a:srgbClr val="006600"/>
                </a:solidFill>
                <a:latin typeface="Arial" pitchFamily="34" charset="0"/>
                <a:cs typeface="Tahoma" pitchFamily="34" charset="0"/>
              </a:rPr>
              <a:t> </a:t>
            </a:r>
            <a:r>
              <a:rPr lang="ru-RU" altLang="ru-RU" sz="1600" dirty="0" smtClean="0">
                <a:latin typeface="Tahoma" pitchFamily="34" charset="0"/>
                <a:cs typeface="Tahoma" pitchFamily="34" charset="0"/>
              </a:rPr>
              <a:t>(</a:t>
            </a:r>
            <a:r>
              <a:rPr lang="en-US" altLang="ru-RU" sz="1600" dirty="0" smtClean="0">
                <a:latin typeface="Tahoma" pitchFamily="34" charset="0"/>
                <a:cs typeface="Tahoma" pitchFamily="34" charset="0"/>
              </a:rPr>
              <a:t>+</a:t>
            </a:r>
            <a:r>
              <a:rPr lang="ru-RU" altLang="ru-RU" sz="1600" dirty="0" smtClean="0">
                <a:latin typeface="Tahoma" pitchFamily="34" charset="0"/>
                <a:cs typeface="Tahoma" pitchFamily="34" charset="0"/>
              </a:rPr>
              <a:t>5 </a:t>
            </a:r>
            <a:r>
              <a:rPr lang="ru-RU" altLang="ru-RU" sz="1600" dirty="0">
                <a:latin typeface="Tahoma" pitchFamily="34" charset="0"/>
                <a:cs typeface="Tahoma" pitchFamily="34" charset="0"/>
              </a:rPr>
              <a:t>заявок на сумму </a:t>
            </a:r>
            <a:r>
              <a:rPr lang="ru-RU" altLang="ru-RU" sz="1600" b="1" dirty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4,5 </a:t>
            </a:r>
            <a:r>
              <a:rPr lang="ru-RU" altLang="ru-RU" sz="1600" b="1" dirty="0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млн.руб. </a:t>
            </a:r>
            <a:r>
              <a:rPr lang="ru-RU" altLang="ru-RU" sz="1600" dirty="0">
                <a:latin typeface="Tahoma" pitchFamily="34" charset="0"/>
                <a:cs typeface="Tahoma" pitchFamily="34" charset="0"/>
              </a:rPr>
              <a:t>на рассмотрении</a:t>
            </a:r>
            <a:r>
              <a:rPr lang="ru-RU" altLang="ru-RU" sz="1600" dirty="0" smtClean="0">
                <a:latin typeface="Tahoma" pitchFamily="34" charset="0"/>
                <a:cs typeface="Tahoma" pitchFamily="34" charset="0"/>
              </a:rPr>
              <a:t>).</a:t>
            </a:r>
            <a:endParaRPr lang="ru-RU" altLang="ru-RU" sz="1600" dirty="0">
              <a:latin typeface="Tahoma" pitchFamily="34" charset="0"/>
              <a:cs typeface="Tahoma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6600"/>
              </a:buClr>
              <a:buFontTx/>
              <a:buBlip>
                <a:blip r:embed="rId3"/>
              </a:buBlip>
            </a:pPr>
            <a:r>
              <a:rPr lang="ru-RU" altLang="ru-RU" sz="1600" dirty="0" smtClean="0">
                <a:latin typeface="Tahoma" pitchFamily="34" charset="0"/>
                <a:cs typeface="Tahoma" pitchFamily="34" charset="0"/>
              </a:rPr>
              <a:t>В 2014 г. созданы </a:t>
            </a:r>
            <a:r>
              <a:rPr lang="ru-RU" altLang="ru-RU" sz="1600" b="1" dirty="0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6 </a:t>
            </a:r>
            <a:r>
              <a:rPr lang="ru-RU" altLang="ru-RU" sz="1600" dirty="0" smtClean="0">
                <a:latin typeface="Tahoma" pitchFamily="34" charset="0"/>
                <a:cs typeface="Tahoma" pitchFamily="34" charset="0"/>
              </a:rPr>
              <a:t>МИП для </a:t>
            </a:r>
            <a:r>
              <a:rPr lang="ru-RU" altLang="ru-RU" sz="1600" dirty="0">
                <a:latin typeface="Tahoma" pitchFamily="34" charset="0"/>
                <a:cs typeface="Tahoma" pitchFamily="34" charset="0"/>
              </a:rPr>
              <a:t>практического применения </a:t>
            </a:r>
            <a:r>
              <a:rPr lang="ru-RU" altLang="ru-RU" sz="1600" dirty="0" smtClean="0">
                <a:latin typeface="Tahoma" pitchFamily="34" charset="0"/>
                <a:cs typeface="Tahoma" pitchFamily="34" charset="0"/>
              </a:rPr>
              <a:t>результатов </a:t>
            </a:r>
            <a:r>
              <a:rPr lang="ru-RU" altLang="ru-RU" sz="1600" dirty="0">
                <a:latin typeface="Tahoma" pitchFamily="34" charset="0"/>
                <a:cs typeface="Tahoma" pitchFamily="34" charset="0"/>
              </a:rPr>
              <a:t>интеллектуальной деятельности научных коллективов </a:t>
            </a:r>
            <a:r>
              <a:rPr lang="ru-RU" altLang="ru-RU" sz="1600" dirty="0" smtClean="0">
                <a:latin typeface="Tahoma" pitchFamily="34" charset="0"/>
                <a:cs typeface="Tahoma" pitchFamily="34" charset="0"/>
              </a:rPr>
              <a:t>ТПУ (всего в ТПУ </a:t>
            </a:r>
            <a:r>
              <a:rPr lang="ru-RU" altLang="ru-RU" sz="1600" b="1" dirty="0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51 </a:t>
            </a:r>
            <a:r>
              <a:rPr lang="ru-RU" altLang="ru-RU" sz="1600" dirty="0" smtClean="0">
                <a:latin typeface="Tahoma" pitchFamily="34" charset="0"/>
                <a:cs typeface="Tahoma" pitchFamily="34" charset="0"/>
              </a:rPr>
              <a:t>МИП).</a:t>
            </a:r>
            <a:endParaRPr lang="ru-RU" altLang="ru-RU" sz="1600" dirty="0"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6600"/>
              </a:buClr>
              <a:buFontTx/>
              <a:buBlip>
                <a:blip r:embed="rId3"/>
              </a:buBlip>
            </a:pPr>
            <a:r>
              <a:rPr lang="ru-RU" altLang="ru-RU" sz="1600" dirty="0">
                <a:latin typeface="Tahoma" pitchFamily="34" charset="0"/>
                <a:cs typeface="Tahoma" pitchFamily="34" charset="0"/>
              </a:rPr>
              <a:t>Количество новых рабочих </a:t>
            </a:r>
            <a:r>
              <a:rPr lang="ru-RU" altLang="ru-RU" sz="1600" dirty="0" smtClean="0">
                <a:latin typeface="Tahoma" pitchFamily="34" charset="0"/>
                <a:cs typeface="Tahoma" pitchFamily="34" charset="0"/>
              </a:rPr>
              <a:t>мест в 2014 г. – </a:t>
            </a:r>
            <a:r>
              <a:rPr lang="ru-RU" altLang="ru-RU" sz="1600" b="1" dirty="0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32</a:t>
            </a:r>
            <a:r>
              <a:rPr lang="ru-RU" altLang="ru-RU" sz="1600" dirty="0" smtClean="0">
                <a:latin typeface="Tahoma" pitchFamily="34" charset="0"/>
                <a:cs typeface="Tahoma" pitchFamily="34" charset="0"/>
              </a:rPr>
              <a:t> (всего – </a:t>
            </a:r>
            <a:r>
              <a:rPr lang="ru-RU" altLang="ru-RU" sz="1600" b="1" dirty="0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210</a:t>
            </a:r>
            <a:r>
              <a:rPr lang="ru-RU" altLang="ru-RU" sz="1600" dirty="0" smtClean="0">
                <a:latin typeface="Tahoma" pitchFamily="34" charset="0"/>
                <a:cs typeface="Tahoma" pitchFamily="34" charset="0"/>
              </a:rPr>
              <a:t>), </a:t>
            </a:r>
            <a:r>
              <a:rPr lang="ru-RU" altLang="ru-RU" sz="1600" dirty="0">
                <a:latin typeface="Tahoma" pitchFamily="34" charset="0"/>
                <a:cs typeface="Tahoma" pitchFamily="34" charset="0"/>
              </a:rPr>
              <a:t>созданных на коммерческих предприятиях, в состав учредителей </a:t>
            </a:r>
            <a:r>
              <a:rPr lang="ru-RU" altLang="ru-RU" sz="1600" dirty="0" smtClean="0">
                <a:latin typeface="Tahoma" pitchFamily="34" charset="0"/>
                <a:cs typeface="Tahoma" pitchFamily="34" charset="0"/>
              </a:rPr>
              <a:t>которых ТПУ </a:t>
            </a:r>
            <a:r>
              <a:rPr lang="ru-RU" altLang="ru-RU" sz="1600" dirty="0">
                <a:latin typeface="Tahoma" pitchFamily="34" charset="0"/>
                <a:cs typeface="Tahoma" pitchFamily="34" charset="0"/>
              </a:rPr>
              <a:t>входит </a:t>
            </a:r>
            <a:r>
              <a:rPr lang="ru-RU" altLang="ru-RU" sz="1600" dirty="0" smtClean="0">
                <a:latin typeface="Tahoma" pitchFamily="34" charset="0"/>
                <a:cs typeface="Tahoma" pitchFamily="34" charset="0"/>
              </a:rPr>
              <a:t>на </a:t>
            </a:r>
            <a:r>
              <a:rPr lang="ru-RU" altLang="ru-RU" sz="1600" dirty="0">
                <a:latin typeface="Tahoma" pitchFamily="34" charset="0"/>
                <a:cs typeface="Tahoma" pitchFamily="34" charset="0"/>
              </a:rPr>
              <a:t>уровне блокирующего </a:t>
            </a:r>
            <a:r>
              <a:rPr lang="ru-RU" altLang="ru-RU" sz="1600" dirty="0" smtClean="0">
                <a:latin typeface="Tahoma" pitchFamily="34" charset="0"/>
                <a:cs typeface="Tahoma" pitchFamily="34" charset="0"/>
              </a:rPr>
              <a:t>пакета. </a:t>
            </a:r>
            <a:endParaRPr lang="ru-RU" altLang="ru-RU" sz="1600" dirty="0"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6600"/>
              </a:buClr>
              <a:buFontTx/>
              <a:buBlip>
                <a:blip r:embed="rId3"/>
              </a:buBlip>
            </a:pPr>
            <a:r>
              <a:rPr lang="ru-RU" altLang="ru-RU" sz="1600" b="1" dirty="0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310,2</a:t>
            </a:r>
            <a:r>
              <a:rPr lang="ru-RU" altLang="ru-RU" sz="1600" b="1" dirty="0" smtClean="0">
                <a:solidFill>
                  <a:srgbClr val="006600"/>
                </a:solidFill>
                <a:latin typeface="Arial" pitchFamily="34" charset="0"/>
                <a:cs typeface="Tahoma" pitchFamily="34" charset="0"/>
              </a:rPr>
              <a:t> </a:t>
            </a:r>
            <a:r>
              <a:rPr lang="ru-RU" altLang="ru-RU" sz="1600" b="1" dirty="0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млн.руб. </a:t>
            </a:r>
            <a:r>
              <a:rPr lang="ru-RU" altLang="ru-RU" sz="1600" dirty="0" smtClean="0">
                <a:latin typeface="Tahoma" pitchFamily="34" charset="0"/>
                <a:cs typeface="Tahoma" pitchFamily="34" charset="0"/>
              </a:rPr>
              <a:t>- объем </a:t>
            </a:r>
            <a:r>
              <a:rPr lang="ru-RU" altLang="ru-RU" sz="1600" dirty="0">
                <a:latin typeface="Tahoma" pitchFamily="34" charset="0"/>
                <a:cs typeface="Tahoma" pitchFamily="34" charset="0"/>
              </a:rPr>
              <a:t>средств, привлечённых в 201</a:t>
            </a:r>
            <a:r>
              <a:rPr lang="ru-RU" altLang="ru-RU" sz="1600" dirty="0">
                <a:latin typeface="Arial" pitchFamily="34" charset="0"/>
                <a:cs typeface="Tahoma" pitchFamily="34" charset="0"/>
              </a:rPr>
              <a:t>4</a:t>
            </a:r>
            <a:r>
              <a:rPr lang="ru-RU" altLang="ru-RU" sz="1600" dirty="0">
                <a:latin typeface="Tahoma" pitchFamily="34" charset="0"/>
                <a:cs typeface="Tahoma" pitchFamily="34" charset="0"/>
              </a:rPr>
              <a:t> году малыми инновационными предприятиями</a:t>
            </a:r>
            <a:r>
              <a:rPr lang="ru-RU" altLang="ru-RU" sz="1600" dirty="0" smtClean="0">
                <a:latin typeface="Tahoma" pitchFamily="34" charset="0"/>
                <a:cs typeface="Tahoma" pitchFamily="34" charset="0"/>
              </a:rPr>
              <a:t>, с учетом программы СТАРТ, </a:t>
            </a:r>
            <a:r>
              <a:rPr lang="ru-RU" altLang="ru-RU" sz="1600" dirty="0">
                <a:latin typeface="Tahoma" pitchFamily="34" charset="0"/>
                <a:cs typeface="Tahoma" pitchFamily="34" charset="0"/>
              </a:rPr>
              <a:t>созданными с участием  </a:t>
            </a:r>
            <a:r>
              <a:rPr lang="ru-RU" altLang="ru-RU" sz="1600" dirty="0" smtClean="0">
                <a:latin typeface="Tahoma" pitchFamily="34" charset="0"/>
                <a:cs typeface="Tahoma" pitchFamily="34" charset="0"/>
              </a:rPr>
              <a:t>ТПУ.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Tahoma" pitchFamily="34" charset="0"/>
            </a:endParaRPr>
          </a:p>
        </p:txBody>
      </p:sp>
      <p:pic>
        <p:nvPicPr>
          <p:cNvPr id="5128" name="Picture 8" descr="110223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5678" y="836712"/>
            <a:ext cx="2255837" cy="2735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g2084A0EA2D15413E9AA566DA3456795C-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5679" y="3696297"/>
            <a:ext cx="2255834" cy="2736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2981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1DC87B1A-CCC9-4607-B9D0-7F9BD8DD6B30}" type="slidenum">
              <a:rPr lang="ru-RU" altLang="ru-RU" sz="200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17</a:t>
            </a:fld>
            <a:endParaRPr lang="ru-RU" altLang="ru-RU" sz="2000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32771" name="Rectangle 3"/>
          <p:cNvSpPr>
            <a:spLocks noGrp="1"/>
          </p:cNvSpPr>
          <p:nvPr>
            <p:ph type="body" idx="4294967295"/>
          </p:nvPr>
        </p:nvSpPr>
        <p:spPr>
          <a:xfrm>
            <a:off x="834264" y="1340768"/>
            <a:ext cx="8561388" cy="1397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rgbClr val="006600"/>
              </a:buClr>
              <a:buBlip>
                <a:blip r:embed="rId2"/>
              </a:buBlip>
            </a:pPr>
            <a:r>
              <a:rPr lang="ru-RU" altLang="ru-RU" sz="1600" b="1" dirty="0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7 </a:t>
            </a:r>
            <a:r>
              <a:rPr lang="ru-RU" altLang="ru-RU" sz="1600" dirty="0" smtClean="0">
                <a:latin typeface="Tahoma" pitchFamily="34" charset="0"/>
                <a:cs typeface="Tahoma" pitchFamily="34" charset="0"/>
              </a:rPr>
              <a:t>проектов МИП поддержаны Фондом содействия развитию МФПНТС в 2014 г., с объёмом финансирования </a:t>
            </a:r>
            <a:r>
              <a:rPr lang="ru-RU" altLang="ru-RU" sz="1600" b="1" dirty="0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11,2 </a:t>
            </a:r>
            <a:r>
              <a:rPr lang="ru-RU" altLang="ru-RU" sz="1600" dirty="0" smtClean="0">
                <a:latin typeface="Tahoma" pitchFamily="34" charset="0"/>
                <a:cs typeface="Tahoma" pitchFamily="34" charset="0"/>
              </a:rPr>
              <a:t>млн руб.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rgbClr val="006600"/>
              </a:buClr>
              <a:buFontTx/>
              <a:buBlip>
                <a:blip r:embed="rId2"/>
              </a:buBlip>
            </a:pPr>
            <a:r>
              <a:rPr lang="ru-RU" altLang="ru-RU" sz="16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Участниками программы УМНИК в 2014 г. стали </a:t>
            </a:r>
            <a:r>
              <a:rPr lang="ru-RU" altLang="ru-RU" sz="1600" b="1" dirty="0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2</a:t>
            </a:r>
            <a:r>
              <a:rPr lang="en-US" altLang="ru-RU" sz="1600" b="1" dirty="0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4</a:t>
            </a:r>
            <a:r>
              <a:rPr lang="ru-RU" altLang="ru-RU" sz="16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студента, аспиранта и молодых учёных ТПУ.  На развитие молодёжных проектов, в 2014 г. УМНИКами первого и второго года, привлечено финансирование в </a:t>
            </a:r>
            <a:r>
              <a:rPr lang="ru-RU" altLang="ru-RU" sz="1600" dirty="0" smtClean="0">
                <a:latin typeface="Tahoma" pitchFamily="34" charset="0"/>
                <a:cs typeface="Tahoma" pitchFamily="34" charset="0"/>
              </a:rPr>
              <a:t>объеме </a:t>
            </a:r>
            <a:r>
              <a:rPr lang="ru-RU" altLang="ru-RU" sz="1600" b="1" dirty="0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9,8 </a:t>
            </a:r>
            <a:r>
              <a:rPr lang="ru-RU" altLang="ru-RU" sz="16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млн руб. </a:t>
            </a:r>
          </a:p>
          <a:p>
            <a:endParaRPr lang="ru-RU" altLang="ru-RU" dirty="0" smtClean="0"/>
          </a:p>
        </p:txBody>
      </p:sp>
      <p:sp>
        <p:nvSpPr>
          <p:cNvPr id="32770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915400" cy="954088"/>
          </a:xfrm>
          <a:prstGeom prst="rect">
            <a:avLst/>
          </a:prstGeom>
        </p:spPr>
        <p:txBody>
          <a:bodyPr/>
          <a:lstStyle/>
          <a:p>
            <a:r>
              <a:rPr lang="ru-RU" altLang="ru-RU" sz="2000" b="1" smtClean="0">
                <a:solidFill>
                  <a:srgbClr val="262626"/>
                </a:solidFill>
                <a:latin typeface="Tahoma" pitchFamily="34" charset="0"/>
                <a:cs typeface="Tahoma" pitchFamily="34" charset="0"/>
              </a:rPr>
              <a:t>РЕЗУЛЬТАТЫ </a:t>
            </a:r>
            <a:br>
              <a:rPr lang="ru-RU" altLang="ru-RU" sz="2000" b="1" smtClean="0">
                <a:solidFill>
                  <a:srgbClr val="262626"/>
                </a:solidFill>
                <a:latin typeface="Tahoma" pitchFamily="34" charset="0"/>
                <a:cs typeface="Tahoma" pitchFamily="34" charset="0"/>
              </a:rPr>
            </a:br>
            <a:r>
              <a:rPr lang="ru-RU" altLang="ru-RU" sz="2000" b="1" smtClean="0">
                <a:solidFill>
                  <a:srgbClr val="262626"/>
                </a:solidFill>
                <a:latin typeface="Tahoma" pitchFamily="34" charset="0"/>
                <a:cs typeface="Tahoma" pitchFamily="34" charset="0"/>
              </a:rPr>
              <a:t>В СФЕРЕ ИННОВАЦИОННОЙ ДЕЯТЕЛЬНОСТИ</a:t>
            </a:r>
          </a:p>
        </p:txBody>
      </p:sp>
      <p:pic>
        <p:nvPicPr>
          <p:cNvPr id="32772" name="Picture 4" descr="IMG_91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7016" y="3068960"/>
            <a:ext cx="4464496" cy="310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IMG_906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215" y="3068960"/>
            <a:ext cx="4524772" cy="310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22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80592" y="0"/>
            <a:ext cx="6943725" cy="765175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rgbClr val="262626"/>
                </a:solidFill>
                <a:latin typeface="Tahoma" pitchFamily="34" charset="0"/>
                <a:cs typeface="Tahoma" pitchFamily="34" charset="0"/>
              </a:rPr>
              <a:t>РЕЗУЛЬТАТЫ </a:t>
            </a:r>
            <a:br>
              <a:rPr lang="ru-RU" altLang="ru-RU" sz="2000" b="1" dirty="0" smtClean="0">
                <a:solidFill>
                  <a:srgbClr val="262626"/>
                </a:solidFill>
                <a:latin typeface="Tahoma" pitchFamily="34" charset="0"/>
                <a:cs typeface="Tahoma" pitchFamily="34" charset="0"/>
              </a:rPr>
            </a:br>
            <a:r>
              <a:rPr lang="ru-RU" altLang="ru-RU" sz="2000" b="1" dirty="0" smtClean="0">
                <a:solidFill>
                  <a:srgbClr val="262626"/>
                </a:solidFill>
                <a:latin typeface="Tahoma" pitchFamily="34" charset="0"/>
                <a:cs typeface="Tahoma" pitchFamily="34" charset="0"/>
              </a:rPr>
              <a:t>В СФЕРЕ ИННОВАЦИОННОЙ ДЕЯТЕЛЬНОСТИ</a:t>
            </a:r>
          </a:p>
        </p:txBody>
      </p:sp>
      <p:sp>
        <p:nvSpPr>
          <p:cNvPr id="28675" name="Номер слайда 2"/>
          <p:cNvSpPr txBox="1">
            <a:spLocks noGrp="1"/>
          </p:cNvSpPr>
          <p:nvPr/>
        </p:nvSpPr>
        <p:spPr bwMode="auto">
          <a:xfrm>
            <a:off x="7594600" y="6492880"/>
            <a:ext cx="2311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51F5F02-7219-47F7-9EFF-36B25B951A05}" type="slidenum">
              <a:rPr lang="ru-RU" altLang="ru-RU" sz="200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ru-RU" altLang="ru-RU" sz="2000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144462" y="1157492"/>
            <a:ext cx="9644592" cy="299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6600"/>
              </a:buClr>
              <a:buFontTx/>
              <a:buBlip>
                <a:blip r:embed="rId3"/>
              </a:buBlip>
            </a:pPr>
            <a:r>
              <a:rPr lang="ru-RU" altLang="ru-RU" sz="16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 конкурс </a:t>
            </a:r>
            <a:r>
              <a:rPr lang="ru-RU" altLang="ru-RU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разработок молодых ученых </a:t>
            </a:r>
            <a:r>
              <a:rPr lang="ru-RU" altLang="ru-RU" sz="1600" b="1" dirty="0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I </a:t>
            </a:r>
            <a:r>
              <a:rPr lang="ru-RU" altLang="ru-RU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Всероссийского молодежного форума </a:t>
            </a:r>
            <a:r>
              <a:rPr lang="ru-RU" altLang="ru-RU" sz="16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U-NOVUS-2014 представлены </a:t>
            </a:r>
            <a:r>
              <a:rPr lang="ru-RU" altLang="ru-RU" sz="1600" b="1" dirty="0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4</a:t>
            </a:r>
            <a:r>
              <a:rPr lang="ru-RU" altLang="ru-RU" sz="16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проекта ТПУ, из которых:</a:t>
            </a:r>
          </a:p>
          <a:p>
            <a:pPr indent="0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6600"/>
              </a:buClr>
              <a:buFont typeface="Arial" pitchFamily="34" charset="0"/>
              <a:buNone/>
            </a:pPr>
            <a:r>
              <a:rPr lang="ru-RU" altLang="ru-RU" sz="16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проект «Система автоматизированного проектирования программного обеспечения систем управления электродвигателями», победитель в номинации «Информационные технологии» (</a:t>
            </a:r>
            <a:r>
              <a:rPr lang="ru-RU" altLang="ru-RU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разработчик Гусев Н.В., ЭНИН</a:t>
            </a:r>
            <a:r>
              <a:rPr lang="ru-RU" altLang="ru-RU" sz="16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);</a:t>
            </a:r>
          </a:p>
          <a:p>
            <a:pPr indent="0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6600"/>
              </a:buClr>
              <a:buFont typeface="Arial" pitchFamily="34" charset="0"/>
              <a:buNone/>
            </a:pPr>
            <a:r>
              <a:rPr lang="ru-RU" altLang="ru-RU" sz="16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проект «Карманный электрокардиограф "ЭКГ-ЭКСПРЕСС"», получил специальный приз от Российской</a:t>
            </a:r>
            <a:r>
              <a:rPr lang="en-US" altLang="ru-RU" sz="16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Венчурной Компании (</a:t>
            </a:r>
            <a:r>
              <a:rPr lang="ru-RU" altLang="ru-RU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разработчик </a:t>
            </a:r>
            <a:r>
              <a:rPr lang="ru-RU" altLang="ru-RU" sz="160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Лежнина</a:t>
            </a:r>
            <a:r>
              <a:rPr lang="ru-RU" altLang="ru-RU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И.А., ИНК</a:t>
            </a:r>
            <a:r>
              <a:rPr lang="ru-RU" altLang="ru-RU" sz="16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).</a:t>
            </a:r>
            <a:endParaRPr lang="ru-RU" altLang="ru-RU" sz="160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6600"/>
              </a:buClr>
              <a:buFontTx/>
              <a:buBlip>
                <a:blip r:embed="rId3"/>
              </a:buBlip>
            </a:pPr>
            <a:r>
              <a:rPr lang="ru-RU" altLang="ru-RU" sz="16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Заключено </a:t>
            </a:r>
            <a:r>
              <a:rPr lang="ru-RU" altLang="ru-RU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Лицензионное соглашение с ООО «</a:t>
            </a:r>
            <a:r>
              <a:rPr lang="ru-RU" altLang="ru-RU" sz="1600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Коатум</a:t>
            </a:r>
            <a:r>
              <a:rPr lang="ru-RU" altLang="ru-RU" sz="16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 (</a:t>
            </a:r>
            <a:r>
              <a:rPr lang="ru-RU" altLang="ru-RU" sz="1600" b="1" dirty="0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Латвия</a:t>
            </a:r>
            <a:r>
              <a:rPr lang="ru-RU" altLang="ru-RU" sz="16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 на </a:t>
            </a:r>
            <a:r>
              <a:rPr lang="ru-RU" altLang="ru-RU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неисключительную лицензию </a:t>
            </a:r>
            <a:r>
              <a:rPr lang="ru-RU" altLang="ru-RU" sz="16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 использованию ноу-хау «Гибридные </a:t>
            </a:r>
            <a:r>
              <a:rPr lang="ru-RU" altLang="ru-RU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материалы и покрытия для регенеративной медицины». Пакет документов передан инвестору. Получено положительное решение инвестиционного комитета о финансировании проекта </a:t>
            </a:r>
            <a:r>
              <a:rPr lang="ru-RU" altLang="ru-RU" sz="16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инвестором.</a:t>
            </a:r>
            <a:endParaRPr lang="ru-RU" altLang="ru-RU" sz="160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8677" name="Picture 5" descr="unovus_sq25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0832" y="4653136"/>
            <a:ext cx="2808312" cy="1561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7" descr="IMAG173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433" y="4653136"/>
            <a:ext cx="2736304" cy="1561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 descr="Гусев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3200" y="4653136"/>
            <a:ext cx="2664296" cy="1561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0654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75103" y="6492875"/>
            <a:ext cx="2311400" cy="365125"/>
          </a:xfrm>
        </p:spPr>
        <p:txBody>
          <a:bodyPr/>
          <a:lstStyle/>
          <a:p>
            <a:fld id="{161B099C-497C-45B0-AECC-6893A293977E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19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08584" y="222229"/>
            <a:ext cx="6942138" cy="765175"/>
          </a:xfrm>
          <a:prstGeom prst="rect">
            <a:avLst/>
          </a:prstGeom>
        </p:spPr>
        <p:txBody>
          <a:bodyPr/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Выставочная деятельность ТПУ в 2014 году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2483" y="1013647"/>
            <a:ext cx="92890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2014 году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ТПУ принимал участие в  </a:t>
            </a: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56 выставках</a:t>
            </a:r>
            <a:r>
              <a:rPr lang="ru-RU" sz="14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них </a:t>
            </a: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международных и </a:t>
            </a: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зарубежных: Швейцария, Франция, Индонезия, Вьетнам, Монголия, Казахстан  и другие.</a:t>
            </a:r>
          </a:p>
          <a:p>
            <a:pPr algn="just"/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Получено  </a:t>
            </a: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97 наград</a:t>
            </a:r>
            <a:r>
              <a:rPr lang="ru-RU" sz="14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них на международных и зарубежных выставках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получено </a:t>
            </a:r>
            <a:r>
              <a:rPr lang="ru-RU" sz="14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медалей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(в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т.ч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 </a:t>
            </a:r>
            <a:r>
              <a:rPr lang="ru-RU" sz="14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золотых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дипломов.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5" y="2043027"/>
            <a:ext cx="2160240" cy="1746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77016" y="1974069"/>
            <a:ext cx="70515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выставке  изобретений  </a:t>
            </a: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1400" b="1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Inventons</a:t>
            </a: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Geneva</a:t>
            </a:r>
            <a:r>
              <a:rPr lang="ru-RU" sz="14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  <a:r>
              <a:rPr lang="ru-RU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 Женева, Швейцария) </a:t>
            </a: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разработки удостоены  высоких наград: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золотая  и серебряная </a:t>
            </a:r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медали</a:t>
            </a:r>
            <a:r>
              <a:rPr lang="ru-RU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Золотой медалью</a:t>
            </a:r>
            <a:r>
              <a:rPr lang="ru-RU" sz="14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отмечена </a:t>
            </a:r>
            <a:r>
              <a:rPr lang="ru-RU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«Способ </a:t>
            </a:r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синтеза </a:t>
            </a:r>
            <a:r>
              <a:rPr lang="ru-RU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наноалмазов</a:t>
            </a:r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</a:t>
            </a:r>
            <a:r>
              <a:rPr lang="ru-RU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наноразмерных</a:t>
            </a:r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частиц карбида кремния в поверхностном слое кремния» </a:t>
            </a:r>
          </a:p>
          <a:p>
            <a:pPr lvl="0" algn="just"/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Научный руководитель :  Ремнев Г.Е. , ИФВТ</a:t>
            </a:r>
            <a:r>
              <a:rPr lang="ru-RU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Серебряной </a:t>
            </a:r>
            <a:r>
              <a:rPr lang="ru-RU" sz="14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медалью</a:t>
            </a:r>
            <a:r>
              <a:rPr lang="ru-RU" sz="14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отмечена разработка «Установка </a:t>
            </a:r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очистки и обеззараживания воды Гейзер ТМ» </a:t>
            </a:r>
          </a:p>
          <a:p>
            <a:pPr lvl="0" algn="just"/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Научный руководитель : </a:t>
            </a:r>
            <a:r>
              <a:rPr lang="ru-RU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Домашенко В</a:t>
            </a:r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Г., ИВ.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9772" y="4005064"/>
            <a:ext cx="921174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Международном Салоне изобретений </a:t>
            </a: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«Конкурс </a:t>
            </a:r>
            <a:r>
              <a:rPr lang="ru-RU" sz="1400" b="1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Лепин</a:t>
            </a:r>
            <a:r>
              <a:rPr lang="ru-RU" sz="14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- </a:t>
            </a:r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старейшем инновационном  салоне мира, (Париж</a:t>
            </a:r>
            <a:r>
              <a:rPr lang="ru-RU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Франция</a:t>
            </a:r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 две разработки отмечены  бронзовыми медалями: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</a:t>
            </a:r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«Анализатор </a:t>
            </a:r>
            <a:r>
              <a:rPr lang="ru-RU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тиоловых</a:t>
            </a:r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соединений»  Руководитель Короткова Е.И., ИПР.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</a:t>
            </a:r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«Плазмохимическая технология получения углеродного  </a:t>
            </a:r>
            <a:r>
              <a:rPr lang="ru-RU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наноматериала</a:t>
            </a:r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и водорода  из природного газа»  Руководитель </a:t>
            </a:r>
            <a:r>
              <a:rPr lang="ru-RU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Жерлицын</a:t>
            </a:r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А.Г., ФТИ.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283" y="4912699"/>
            <a:ext cx="2160239" cy="1612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00150" y="5409932"/>
            <a:ext cx="70567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Международной выставке </a:t>
            </a: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«Высокие технологии. Инновации. Инвестиции»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ru-RU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разработки отмечены </a:t>
            </a: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золотыми</a:t>
            </a:r>
            <a:r>
              <a:rPr lang="ru-RU" sz="14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медалями. Руководители:  Сивков </a:t>
            </a:r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А.А</a:t>
            </a:r>
            <a:r>
              <a:rPr lang="ru-RU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(ЭНИН), Захарова А.А. (ИК), Ефременков </a:t>
            </a:r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А.Б</a:t>
            </a:r>
            <a:r>
              <a:rPr lang="ru-RU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(ЮТИ).</a:t>
            </a:r>
            <a:endParaRPr lang="ru-RU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0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099C-497C-45B0-AECC-6893A293977E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348880"/>
            <a:ext cx="9906000" cy="237648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ФИНАНСОВОЕ</a:t>
            </a:r>
            <a:br>
              <a:rPr lang="ru-RU" sz="4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4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ОБЕСПЕЧЕНИЕ </a:t>
            </a:r>
            <a:br>
              <a:rPr lang="ru-RU" sz="4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4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НИОКР</a:t>
            </a:r>
            <a:endParaRPr lang="ru-RU" sz="4000" b="1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9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099C-497C-45B0-AECC-6893A293977E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42963" y="52169"/>
            <a:ext cx="7276530" cy="765175"/>
          </a:xfrm>
          <a:prstGeom prst="rect">
            <a:avLst/>
          </a:prstGeom>
        </p:spPr>
        <p:txBody>
          <a:bodyPr/>
          <a:lstStyle/>
          <a:p>
            <a:r>
              <a:rPr lang="ru-RU" sz="2000" b="1" dirty="0">
                <a:ln>
                  <a:noFill/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Выставочный центр</a:t>
            </a:r>
            <a:br>
              <a:rPr lang="ru-RU" sz="2000" b="1" dirty="0">
                <a:ln>
                  <a:noFill/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b="1" dirty="0">
                <a:ln>
                  <a:noFill/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«Наука и образование в ТПУ: традиции </a:t>
            </a:r>
            <a:r>
              <a:rPr lang="ru-RU" sz="2000" b="1" dirty="0" smtClean="0">
                <a:ln>
                  <a:noFill/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инновации</a:t>
            </a:r>
            <a:r>
              <a:rPr lang="ru-RU" sz="2000" b="1" dirty="0">
                <a:ln>
                  <a:noFill/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2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59608" y="899428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Выставочный центр ТПУ в 2014 </a:t>
            </a:r>
            <a:r>
              <a:rPr lang="ru-RU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году посетили </a:t>
            </a:r>
            <a:r>
              <a:rPr lang="ru-RU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76 </a:t>
            </a:r>
            <a:r>
              <a:rPr lang="ru-RU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делегаций</a:t>
            </a:r>
            <a:r>
              <a:rPr lang="ru-RU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ru-RU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1268760"/>
            <a:ext cx="2349490" cy="1311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44610" y="1556791"/>
            <a:ext cx="56888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председатель Международного научного совета ТПУ, нобелевский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лауреат </a:t>
            </a:r>
            <a:r>
              <a:rPr lang="ru-RU" sz="16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 </a:t>
            </a:r>
            <a:r>
              <a:rPr lang="ru-RU" sz="1600" b="1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Шехтман</a:t>
            </a:r>
            <a:endParaRPr lang="ru-RU" sz="1600" b="1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7454" y="2498583"/>
            <a:ext cx="4953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spcBef>
                <a:spcPct val="20000"/>
              </a:spcBef>
            </a:pPr>
            <a:r>
              <a:rPr lang="ru-RU" sz="1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делегация вьетнамской государственной корпорации нефти и газа </a:t>
            </a:r>
            <a:r>
              <a:rPr lang="ru-RU" sz="1600" b="1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Petrovietnam</a:t>
            </a:r>
            <a:r>
              <a:rPr lang="ru-RU" sz="1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460" y="2141566"/>
            <a:ext cx="2272323" cy="1431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3" y="3083359"/>
            <a:ext cx="2413670" cy="1569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51365" y="3573020"/>
            <a:ext cx="4953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Глава Представительства </a:t>
            </a:r>
            <a:r>
              <a:rPr lang="ru-RU" sz="16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Европейского Союза </a:t>
            </a:r>
            <a:r>
              <a:rPr lang="ru-RU" sz="1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России  </a:t>
            </a:r>
            <a:r>
              <a:rPr lang="ru-RU" sz="16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Вигаудас</a:t>
            </a:r>
            <a:r>
              <a:rPr lang="ru-RU" sz="1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16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Ушацкас</a:t>
            </a:r>
            <a:endParaRPr lang="ru-RU" sz="1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460" y="4221087"/>
            <a:ext cx="2272323" cy="144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044115" y="4565301"/>
            <a:ext cx="41683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</a:pPr>
            <a:r>
              <a:rPr lang="ru-RU" sz="1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представители </a:t>
            </a:r>
            <a:r>
              <a:rPr lang="ru-RU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ОАО </a:t>
            </a:r>
            <a:r>
              <a:rPr lang="ru-RU" sz="16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«Газпромбанк» </a:t>
            </a:r>
            <a:r>
              <a:rPr lang="ru-RU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ОАО </a:t>
            </a:r>
            <a:r>
              <a:rPr lang="ru-RU" sz="16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1600" b="1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Сибур</a:t>
            </a:r>
            <a:r>
              <a:rPr lang="ru-RU" sz="16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Холдинг»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3" y="5150076"/>
            <a:ext cx="2349489" cy="154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504728" y="5422816"/>
            <a:ext cx="4953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делегация </a:t>
            </a:r>
            <a:r>
              <a:rPr lang="ru-RU" sz="16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Фонда перспективных исследований  и  разработок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интересах обороны России  во главе с Андреем Григорьевым.</a:t>
            </a:r>
          </a:p>
        </p:txBody>
      </p:sp>
    </p:spTree>
    <p:extLst>
      <p:ext uri="{BB962C8B-B14F-4D97-AF65-F5344CB8AC3E}">
        <p14:creationId xmlns:p14="http://schemas.microsoft.com/office/powerpoint/2010/main" val="86933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099C-497C-45B0-AECC-6893A293977E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2276872"/>
            <a:ext cx="9906000" cy="3455591"/>
          </a:xfrm>
          <a:prstGeom prst="rect">
            <a:avLst/>
          </a:prstGeom>
        </p:spPr>
        <p:txBody>
          <a:bodyPr/>
          <a:lstStyle/>
          <a:p>
            <a:r>
              <a:rPr lang="ru-RU" sz="4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МЕЖДУНАРОДНОЕ</a:t>
            </a:r>
            <a:br>
              <a:rPr lang="ru-RU" sz="4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4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НАУЧНОЕ</a:t>
            </a:r>
            <a:br>
              <a:rPr lang="ru-RU" sz="4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4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СОТРУДНИЧЕСТВО</a:t>
            </a:r>
            <a:endParaRPr lang="ru-RU" sz="4000" b="1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83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099C-497C-45B0-AECC-6893A293977E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80592" y="188640"/>
            <a:ext cx="6942138" cy="765175"/>
          </a:xfrm>
          <a:prstGeom prst="rect">
            <a:avLst/>
          </a:prstGeom>
        </p:spPr>
        <p:txBody>
          <a:bodyPr/>
          <a:lstStyle/>
          <a:p>
            <a:r>
              <a:rPr lang="ru-RU" sz="2000" b="1" dirty="0" smtClean="0">
                <a:ln w="31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МЕЖДУНАРОДНОЕ НАУЧНОЕ СОТРУДНИЧЕСТВО</a:t>
            </a:r>
            <a:endParaRPr lang="ru-RU" sz="2000" b="1" dirty="0">
              <a:ln w="31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31573"/>
            <a:ext cx="9849544" cy="1074774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Выполнен </a:t>
            </a:r>
            <a:r>
              <a:rPr lang="ru-RU" sz="15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</a:t>
            </a:r>
            <a:r>
              <a:rPr lang="ru-RU" sz="15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зарубежный контракт и </a:t>
            </a:r>
            <a:r>
              <a:rPr lang="ru-RU" sz="15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грантов (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Tempus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FP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и др.). </a:t>
            </a:r>
            <a:endParaRPr lang="ru-RU" sz="15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Объем 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НИОКР из зарубежных источников – </a:t>
            </a:r>
            <a:r>
              <a:rPr lang="ru-RU" sz="15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160,5 млн руб.</a:t>
            </a:r>
            <a:r>
              <a:rPr lang="ru-RU" sz="15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ru-RU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учётом международных мероприятий ФЦП и РФФИ, договоров с российскими предприятиями в интересах зарубежных компаний – </a:t>
            </a:r>
            <a:r>
              <a:rPr lang="ru-RU" sz="15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329,6 млн руб.</a:t>
            </a:r>
            <a:endParaRPr lang="ru-RU" sz="1500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563973221"/>
              </p:ext>
            </p:extLst>
          </p:nvPr>
        </p:nvGraphicFramePr>
        <p:xfrm>
          <a:off x="4592960" y="2881083"/>
          <a:ext cx="4981252" cy="2799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924772" y="2430760"/>
            <a:ext cx="4684073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Зарубежные контракты и гранты, млн руб.</a:t>
            </a: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6602220"/>
              </p:ext>
            </p:extLst>
          </p:nvPr>
        </p:nvGraphicFramePr>
        <p:xfrm>
          <a:off x="128464" y="2406347"/>
          <a:ext cx="4572000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2952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594600" y="6446748"/>
            <a:ext cx="2311400" cy="365125"/>
          </a:xfrm>
        </p:spPr>
        <p:txBody>
          <a:bodyPr/>
          <a:lstStyle/>
          <a:p>
            <a:fld id="{161B099C-497C-45B0-AECC-6893A293977E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23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80592" y="2333"/>
            <a:ext cx="6942138" cy="765175"/>
          </a:xfrm>
          <a:prstGeom prst="rect">
            <a:avLst/>
          </a:prstGeom>
        </p:spPr>
        <p:txBody>
          <a:bodyPr/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Работы</a:t>
            </a:r>
            <a:b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  ПП РФ 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№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220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2014 – 2016 гг.</a:t>
            </a:r>
            <a:endParaRPr lang="ru-RU" sz="2000" b="1" dirty="0">
              <a:ln w="31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05" y="2245305"/>
            <a:ext cx="3168352" cy="1695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96726" y="1075755"/>
            <a:ext cx="952147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«Сибирский арктический шельф как источник парниковых газов планетарной значимости: количественная оценка потоков и выявление возможных экологических и климатических последствий». </a:t>
            </a:r>
          </a:p>
          <a:p>
            <a:r>
              <a:rPr lang="ru-RU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Объем НИОКР </a:t>
            </a:r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85,0 млн</a:t>
            </a:r>
            <a:r>
              <a:rPr lang="ru-RU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руб., 2014 </a:t>
            </a:r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 – 26,22 млн</a:t>
            </a:r>
            <a:r>
              <a:rPr lang="ru-RU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руб.</a:t>
            </a:r>
            <a:endParaRPr lang="ru-RU" sz="1400" dirty="0" smtClean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Руководитель - </a:t>
            </a:r>
            <a:r>
              <a:rPr lang="ru-RU" sz="1400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Игорь Семилетов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(профессор Университета Аляска </a:t>
            </a:r>
            <a:r>
              <a:rPr lang="ru-RU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Фэрбанкс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США).</a:t>
            </a:r>
          </a:p>
          <a:p>
            <a:r>
              <a:rPr lang="ru-RU" sz="1400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МНОЛ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«Анализа и мониторинга опасных геологических и геодинамических процессов на Арктическом шельфе».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2480" y="4104076"/>
            <a:ext cx="91504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«Оценка и улучшение социального, экономического и эмоционального благополучия пожилых людей».</a:t>
            </a:r>
          </a:p>
          <a:p>
            <a:pPr lvl="0"/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Объем НИОКР – 38,2 млн. руб.,  2014 г. – 10,71 млн. руб</a:t>
            </a:r>
            <a:r>
              <a:rPr lang="ru-RU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400" b="1" dirty="0" smtClean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Руководитель - </a:t>
            </a:r>
            <a:r>
              <a:rPr lang="ru-RU" sz="1400" dirty="0" err="1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Фабио</a:t>
            </a:r>
            <a:r>
              <a:rPr lang="ru-RU" sz="1400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 err="1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Касати</a:t>
            </a:r>
            <a:r>
              <a:rPr lang="ru-RU" sz="14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(профессор университета </a:t>
            </a:r>
            <a:r>
              <a:rPr lang="ru-RU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Тренто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Италия).</a:t>
            </a:r>
          </a:p>
          <a:p>
            <a:r>
              <a:rPr lang="ru-RU" sz="1400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МНОЛ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«Технологий улучшения благополучия пожилых людей».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818334" y="2508145"/>
            <a:ext cx="582543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зучен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механизм выброса метана в водную толщу - атмосферу за счет особенностей деградации подводной мерзлоты.  Проведено исследование компонентного и изотопного состава проб газа из толщи донных отложений морей Восточной Арктики. Подобные исследования проводятся впервые в РФ. </a:t>
            </a:r>
          </a:p>
        </p:txBody>
      </p:sp>
      <p:pic>
        <p:nvPicPr>
          <p:cNvPr id="14" name="Picture 2" descr="20140428_Neprerivnoe_blagopoluchie_v_mire_15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185" y="4509120"/>
            <a:ext cx="2873105" cy="1914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00472" y="5301210"/>
            <a:ext cx="61206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формирована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концепция благополучия пожилых людей на основе комплекса социальных, экономических, эмоциональных факторов.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Концепция прошла обсуждение в университетах </a:t>
            </a:r>
            <a:r>
              <a:rPr lang="ru-RU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Тренто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(Италия) и Сау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гемптон (Великобритания). 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75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099C-497C-45B0-AECC-6893A293977E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420888"/>
            <a:ext cx="9906000" cy="2879527"/>
          </a:xfrm>
          <a:prstGeom prst="rect">
            <a:avLst/>
          </a:prstGeom>
        </p:spPr>
        <p:txBody>
          <a:bodyPr/>
          <a:lstStyle/>
          <a:p>
            <a:r>
              <a:rPr lang="ru-RU" sz="4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ПОДГОТОВКА КАДРОВ</a:t>
            </a:r>
            <a:br>
              <a:rPr lang="ru-RU" sz="4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4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ВЫСОКОЙ И ВЫСШЕЙ КВАЛИФИКАЦИИ</a:t>
            </a:r>
            <a:br>
              <a:rPr lang="ru-RU" sz="4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4000" b="1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59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74464" y="2708920"/>
            <a:ext cx="5584823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>
                <a:ln w="12700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Аспирантура:</a:t>
            </a:r>
          </a:p>
          <a:p>
            <a:pPr>
              <a:defRPr/>
            </a:pPr>
            <a:r>
              <a:rPr lang="ru-RU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Зачислено </a:t>
            </a:r>
            <a:r>
              <a:rPr lang="ru-RU" sz="1400" b="1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256 </a:t>
            </a:r>
            <a:r>
              <a:rPr lang="ru-RU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человек, в </a:t>
            </a:r>
            <a:r>
              <a:rPr lang="ru-RU" sz="1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т.ч</a:t>
            </a:r>
            <a:r>
              <a:rPr lang="ru-RU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. очных </a:t>
            </a:r>
            <a:r>
              <a:rPr lang="ru-RU" sz="1400" b="1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246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endParaRPr lang="ru-RU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ru-RU" sz="1400" b="1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– на платной основе, </a:t>
            </a:r>
          </a:p>
          <a:p>
            <a:pPr>
              <a:defRPr/>
            </a:pPr>
            <a:r>
              <a:rPr lang="ru-RU" sz="1400" b="1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117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–</a:t>
            </a:r>
            <a:r>
              <a:rPr lang="ru-RU" sz="1400" b="1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из сторонних 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организаций, </a:t>
            </a:r>
          </a:p>
          <a:p>
            <a:pPr>
              <a:defRPr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</a:t>
            </a:r>
            <a:r>
              <a:rPr lang="ru-RU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т.ч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ru-RU" sz="1400" b="1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– иностранцы. </a:t>
            </a:r>
          </a:p>
          <a:p>
            <a:pPr>
              <a:defRPr/>
            </a:pP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ru-RU" altLang="ru-RU" sz="1400" dirty="0">
                <a:latin typeface="Tahoma" panose="020B0604030504040204" pitchFamily="34" charset="0"/>
                <a:cs typeface="Tahoma" panose="020B0604030504040204" pitchFamily="34" charset="0"/>
              </a:rPr>
              <a:t>Конкурс в </a:t>
            </a:r>
            <a:r>
              <a:rPr lang="ru-RU" altLang="ru-RU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аспирантуру – </a:t>
            </a:r>
            <a:r>
              <a:rPr lang="ru-RU" altLang="ru-RU" sz="1400" b="1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1,3 </a:t>
            </a:r>
            <a:r>
              <a:rPr lang="ru-RU" altLang="ru-RU" sz="1400" dirty="0">
                <a:latin typeface="Tahoma" panose="020B0604030504040204" pitchFamily="34" charset="0"/>
                <a:cs typeface="Tahoma" panose="020B0604030504040204" pitchFamily="34" charset="0"/>
              </a:rPr>
              <a:t>человека на место</a:t>
            </a:r>
            <a:endParaRPr lang="en-US" altLang="ru-RU" sz="1400" b="1" dirty="0">
              <a:solidFill>
                <a:srgbClr val="0066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endParaRPr lang="ru-RU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099C-497C-45B0-AECC-6893A293977E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36576" y="188640"/>
            <a:ext cx="6942138" cy="765175"/>
          </a:xfrm>
          <a:prstGeom prst="rect">
            <a:avLst/>
          </a:prstGeom>
        </p:spPr>
        <p:txBody>
          <a:bodyPr/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ПОДГОТОВКА КАДРОВ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278607" y="1127497"/>
            <a:ext cx="483041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26262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Магистратура: 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ru-RU" altLang="ru-RU" sz="1400" dirty="0">
                <a:latin typeface="Tahoma" panose="020B0604030504040204" pitchFamily="34" charset="0"/>
                <a:cs typeface="Tahoma" panose="020B0604030504040204" pitchFamily="34" charset="0"/>
              </a:rPr>
              <a:t>Зачислено </a:t>
            </a:r>
            <a:r>
              <a:rPr lang="en-US" altLang="ru-RU" sz="1400" b="1" dirty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1193 </a:t>
            </a:r>
            <a:r>
              <a:rPr lang="ru-RU" altLang="ru-RU" sz="1400" dirty="0">
                <a:latin typeface="Tahoma" panose="020B0604030504040204" pitchFamily="34" charset="0"/>
                <a:cs typeface="Tahoma" panose="020B0604030504040204" pitchFamily="34" charset="0"/>
              </a:rPr>
              <a:t>человека, в </a:t>
            </a:r>
            <a:r>
              <a:rPr lang="ru-RU" altLang="ru-RU" sz="1400" dirty="0" err="1">
                <a:latin typeface="Tahoma" panose="020B0604030504040204" pitchFamily="34" charset="0"/>
                <a:cs typeface="Tahoma" panose="020B0604030504040204" pitchFamily="34" charset="0"/>
              </a:rPr>
              <a:t>т.ч</a:t>
            </a:r>
            <a:r>
              <a:rPr lang="ru-RU" altLang="ru-RU" sz="1400" dirty="0"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ru-RU" altLang="ru-RU" sz="1400" b="1" dirty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186</a:t>
            </a:r>
            <a:r>
              <a:rPr lang="ru-RU" altLang="ru-RU" sz="1400" dirty="0">
                <a:latin typeface="Tahoma" panose="020B0604030504040204" pitchFamily="34" charset="0"/>
                <a:cs typeface="Tahoma" panose="020B0604030504040204" pitchFamily="34" charset="0"/>
              </a:rPr>
              <a:t> - на платной основе,  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ru-RU" altLang="ru-RU" sz="1400" b="1" dirty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26%</a:t>
            </a:r>
            <a:r>
              <a:rPr lang="ru-RU" altLang="ru-RU" sz="1400" dirty="0">
                <a:latin typeface="Tahoma" panose="020B0604030504040204" pitchFamily="34" charset="0"/>
                <a:cs typeface="Tahoma" panose="020B0604030504040204" pitchFamily="34" charset="0"/>
              </a:rPr>
              <a:t> – выпускники других вузов</a:t>
            </a:r>
            <a:r>
              <a:rPr lang="ru-RU" altLang="ru-RU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ru-RU" altLang="ru-RU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Конкурс в магистратуру – </a:t>
            </a:r>
            <a:r>
              <a:rPr lang="ru-RU" altLang="ru-RU" sz="1400" b="1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1,26</a:t>
            </a:r>
            <a:r>
              <a:rPr lang="ru-RU" altLang="ru-RU" sz="1400" dirty="0">
                <a:latin typeface="Tahoma" panose="020B0604030504040204" pitchFamily="34" charset="0"/>
                <a:cs typeface="Tahoma" panose="020B0604030504040204" pitchFamily="34" charset="0"/>
              </a:rPr>
              <a:t> человека на место</a:t>
            </a:r>
            <a:endParaRPr lang="en-US" altLang="ru-RU" sz="14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ru-RU" altLang="ru-RU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altLang="ru-RU" sz="1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9"/>
          <p:cNvSpPr>
            <a:spLocks noChangeArrowheads="1"/>
          </p:cNvSpPr>
          <p:nvPr/>
        </p:nvSpPr>
        <p:spPr bwMode="auto">
          <a:xfrm>
            <a:off x="278606" y="4581128"/>
            <a:ext cx="5766515" cy="145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26262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Привлечение в ТПУ лучших выпускников</a:t>
            </a:r>
            <a:r>
              <a:rPr lang="ru-RU" altLang="ru-RU" sz="1400" b="1" dirty="0" smtClean="0">
                <a:solidFill>
                  <a:srgbClr val="26262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1" dirty="0">
              <a:solidFill>
                <a:srgbClr val="262626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006000"/>
              </a:buClr>
              <a:buFontTx/>
              <a:buBlip>
                <a:blip r:embed="rId2"/>
              </a:buBlip>
            </a:pPr>
            <a:r>
              <a:rPr lang="ru-RU" altLang="ru-RU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Поступило в магистратуру ТПУ по олимпиаде «ПРОРЫВ» </a:t>
            </a:r>
            <a:r>
              <a:rPr lang="ru-RU" altLang="ru-RU" sz="1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55</a:t>
            </a:r>
            <a:r>
              <a:rPr lang="ru-RU" altLang="ru-RU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 человек.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006000"/>
              </a:buClr>
              <a:buFontTx/>
              <a:buBlip>
                <a:blip r:embed="rId2"/>
              </a:buBlip>
            </a:pPr>
            <a:r>
              <a:rPr lang="ru-RU" altLang="ru-RU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Утверждены стипендии иностранным </a:t>
            </a:r>
            <a:r>
              <a:rPr lang="ru-RU" altLang="ru-RU" sz="1400" dirty="0">
                <a:latin typeface="Tahoma" panose="020B0604030504040204" pitchFamily="34" charset="0"/>
                <a:cs typeface="Tahoma" panose="020B0604030504040204" pitchFamily="34" charset="0"/>
              </a:rPr>
              <a:t>м</a:t>
            </a:r>
            <a:r>
              <a:rPr lang="ru-RU" altLang="ru-RU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агистрантам и аспирантам </a:t>
            </a:r>
            <a:r>
              <a:rPr lang="ru-RU" altLang="ru-RU" sz="1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altLang="ru-RU" sz="1400" b="1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Master</a:t>
            </a:r>
            <a:r>
              <a:rPr lang="ru-RU" altLang="ru-RU" sz="1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» </a:t>
            </a:r>
            <a:r>
              <a:rPr lang="ru-RU" altLang="ru-RU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altLang="ru-RU" sz="1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altLang="ru-RU" sz="1400" b="1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Nova</a:t>
            </a:r>
            <a:r>
              <a:rPr lang="ru-RU" altLang="ru-RU" sz="1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altLang="ru-RU" sz="1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1926869"/>
              </p:ext>
            </p:extLst>
          </p:nvPr>
        </p:nvGraphicFramePr>
        <p:xfrm>
          <a:off x="5031009" y="936751"/>
          <a:ext cx="4689281" cy="3112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139068"/>
              </p:ext>
            </p:extLst>
          </p:nvPr>
        </p:nvGraphicFramePr>
        <p:xfrm>
          <a:off x="5457057" y="4089616"/>
          <a:ext cx="4176463" cy="2579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129319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594600" y="6492875"/>
            <a:ext cx="2311400" cy="365125"/>
          </a:xfrm>
        </p:spPr>
        <p:txBody>
          <a:bodyPr/>
          <a:lstStyle/>
          <a:p>
            <a:fld id="{161B099C-497C-45B0-AECC-6893A293977E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26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 idx="4294967295"/>
          </p:nvPr>
        </p:nvSpPr>
        <p:spPr>
          <a:xfrm>
            <a:off x="848544" y="185630"/>
            <a:ext cx="7254875" cy="765175"/>
          </a:xfrm>
          <a:prstGeom prst="rect">
            <a:avLst/>
          </a:prstGeom>
        </p:spPr>
        <p:txBody>
          <a:bodyPr/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ЗАЩИТЫ ДИССЕРТАЦИЙ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38162" y="3620322"/>
            <a:ext cx="9223949" cy="58578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ru-RU" sz="18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Работает </a:t>
            </a:r>
            <a:r>
              <a:rPr lang="ru-RU" sz="16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программа</a:t>
            </a:r>
            <a:r>
              <a:rPr lang="ru-RU" sz="18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поддержки диссертантов</a:t>
            </a:r>
            <a:endParaRPr lang="en-US" sz="1800" b="1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16736" y="976372"/>
            <a:ext cx="95947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университете  после реорганизации работает </a:t>
            </a:r>
            <a:r>
              <a:rPr lang="ru-RU" sz="16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диссертационных советов. </a:t>
            </a:r>
            <a:endParaRPr lang="ru-RU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Защищено </a:t>
            </a:r>
            <a:r>
              <a:rPr lang="ru-RU" sz="16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184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диссертации,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т.ч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16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докторская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ru-RU" sz="16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153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кандидатских.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217835"/>
              </p:ext>
            </p:extLst>
          </p:nvPr>
        </p:nvGraphicFramePr>
        <p:xfrm>
          <a:off x="2357811" y="1561147"/>
          <a:ext cx="5112568" cy="2155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2776" y="4005064"/>
            <a:ext cx="9594719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Научное руководство осуществляют </a:t>
            </a:r>
            <a:r>
              <a:rPr lang="ru-RU" sz="16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209 докторов наук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порядке исключения имеют право научного руководства аспирантами </a:t>
            </a:r>
            <a:r>
              <a:rPr lang="ru-RU" sz="16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89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кандидатов наук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735" y="4579354"/>
            <a:ext cx="9732808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Научные руководители, ежегодно обеспечивающие </a:t>
            </a:r>
            <a:r>
              <a:rPr lang="ru-RU" b="1" dirty="0" smtClean="0"/>
              <a:t>3 и </a:t>
            </a:r>
            <a:r>
              <a:rPr lang="ru-RU" b="1" dirty="0"/>
              <a:t>более защиты: </a:t>
            </a:r>
            <a:endParaRPr lang="ru-RU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26" y="4951398"/>
            <a:ext cx="6270625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71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594600" y="6492875"/>
            <a:ext cx="2311400" cy="365125"/>
          </a:xfrm>
        </p:spPr>
        <p:txBody>
          <a:bodyPr/>
          <a:lstStyle/>
          <a:p>
            <a:fld id="{161B099C-497C-45B0-AECC-6893A293977E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27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08584" y="116632"/>
            <a:ext cx="6942138" cy="765175"/>
          </a:xfrm>
          <a:prstGeom prst="rect">
            <a:avLst/>
          </a:prstGeom>
        </p:spPr>
        <p:txBody>
          <a:bodyPr/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ПОДГОТОВКА КАДРОВ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14" name="Picture 2" descr="C:\Users\laragvred\AppData\Local\Microsoft\Windows\Temporary Internet Files\Content.Outlook\J8ZWK6SY\конференция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823" y="2031638"/>
            <a:ext cx="2516765" cy="168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6631" y="1000504"/>
            <a:ext cx="9691670" cy="107721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Впервые в рамках программы повышения конкурентоспособности в ТПУ с декабря 2013 года  проводится конкурс </a:t>
            </a:r>
            <a:r>
              <a:rPr lang="ru-RU" sz="16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1600" b="1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Постодок</a:t>
            </a:r>
            <a:r>
              <a:rPr lang="ru-RU" sz="16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Томском политехническом университете».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ТПУ проводит активную кампанию по привлечению талантливых молодых ученых в научные коллективы для выполнения научно-исследовательских проектов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8861" y="2204864"/>
            <a:ext cx="6243412" cy="181588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Цель конкурса «</a:t>
            </a:r>
            <a:r>
              <a:rPr lang="ru-RU" sz="1400" b="1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Постдок</a:t>
            </a: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ТПУ»:</a:t>
            </a:r>
            <a:endParaRPr lang="ru-RU" sz="1400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Повышение количества статей с ИФ&gt;1, индексируемых базами данных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Scopus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Web of Science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Привлечение специалистов, имеющих опыт работы в ведущих иностранных и российских университетах и научных организациях.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Повышение узнаваемости ТПУ в международном академическом пространстве путем создания международных научных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коллабораций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8861" y="4020746"/>
            <a:ext cx="5107488" cy="138499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Критерии отбора: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возраст до 35 лет,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свободное владение иностранными языками,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наличие публикаций в рейтинговых журналах с ИФ≥1,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H-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index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≥ 2. </a:t>
            </a:r>
          </a:p>
          <a:p>
            <a:endParaRPr lang="ru-RU" sz="1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585838"/>
            <a:ext cx="9906001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2014 году поступило</a:t>
            </a:r>
            <a:r>
              <a:rPr lang="ru-RU" sz="16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80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заявок на участие в конкурсе, из них</a:t>
            </a:r>
            <a:r>
              <a:rPr lang="ru-RU" sz="16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36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иностранных граждан. </a:t>
            </a:r>
            <a:endParaRPr lang="ru-RU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37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молодых ученых зачислены на программу по итогам 2014 года. </a:t>
            </a:r>
          </a:p>
          <a:p>
            <a:pPr algn="ctr"/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4"/>
          <a:stretch>
            <a:fillRect/>
          </a:stretch>
        </p:blipFill>
        <p:spPr>
          <a:xfrm>
            <a:off x="6897216" y="4077072"/>
            <a:ext cx="2537371" cy="151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5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099C-497C-45B0-AECC-6893A293977E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36576" y="116632"/>
            <a:ext cx="6942138" cy="765175"/>
          </a:xfrm>
          <a:prstGeom prst="rect">
            <a:avLst/>
          </a:prstGeom>
        </p:spPr>
        <p:txBody>
          <a:bodyPr/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КОНКУРЕНТНАЯ СРЕДА ТПУ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1276" y="3573015"/>
            <a:ext cx="959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 различным формам НИР привлечено более </a:t>
            </a:r>
            <a:r>
              <a:rPr lang="en-US" sz="15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</a:t>
            </a:r>
            <a:r>
              <a:rPr lang="ru-RU" sz="15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 </a:t>
            </a:r>
            <a:r>
              <a:rPr lang="ru-RU" dirty="0"/>
              <a:t>студентов и магистрантов</a:t>
            </a:r>
            <a:r>
              <a:rPr lang="ru-RU" dirty="0" smtClean="0"/>
              <a:t>.</a:t>
            </a:r>
            <a:endParaRPr lang="ru-RU" dirty="0"/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9973150"/>
              </p:ext>
            </p:extLst>
          </p:nvPr>
        </p:nvGraphicFramePr>
        <p:xfrm>
          <a:off x="203478" y="4219346"/>
          <a:ext cx="4602511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72480" y="4067780"/>
            <a:ext cx="92050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779F92"/>
              </a:buClr>
              <a:buSzPct val="75000"/>
              <a:defRPr sz="1800" b="1" i="0" u="none" strike="noStrike" kern="1200" baseline="0">
                <a:solidFill>
                  <a:srgbClr val="384A22"/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Стажировки </a:t>
            </a:r>
            <a:r>
              <a:rPr lang="ru-RU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аспирантов на выполнение НИР  по стипендии «PLUS»</a:t>
            </a:r>
            <a:endParaRPr lang="ru-RU" b="1" dirty="0">
              <a:ln w="12700">
                <a:noFill/>
                <a:prstDash val="solid"/>
              </a:ln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796983" y="4653136"/>
            <a:ext cx="491454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01625" indent="-285750">
              <a:buClr>
                <a:srgbClr val="006000"/>
              </a:buClr>
              <a:buSzPct val="96000"/>
              <a:buBlip>
                <a:blip r:embed="rId4"/>
              </a:buBlip>
              <a:defRPr/>
            </a:pPr>
            <a:r>
              <a:rPr lang="ru-RU" sz="15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78</a:t>
            </a:r>
            <a:r>
              <a:rPr lang="ru-RU" sz="1400" b="1" dirty="0">
                <a:solidFill>
                  <a:srgbClr val="1278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/>
              <a:t>стажировок в </a:t>
            </a:r>
            <a:r>
              <a:rPr lang="ru-RU" sz="15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r>
              <a:rPr lang="ru-RU" sz="1400" dirty="0"/>
              <a:t> </a:t>
            </a:r>
            <a:r>
              <a:rPr lang="ru-RU" sz="1600" dirty="0"/>
              <a:t>странах мира (включая страны СНГ и Россию);</a:t>
            </a:r>
          </a:p>
          <a:p>
            <a:pPr marL="301625" indent="-285750">
              <a:buClr>
                <a:srgbClr val="006000"/>
              </a:buClr>
              <a:buSzPct val="96000"/>
              <a:buBlip>
                <a:blip r:embed="rId4"/>
              </a:buBlip>
              <a:defRPr/>
            </a:pPr>
            <a:r>
              <a:rPr lang="ru-RU" sz="1600" b="1" dirty="0" smtClean="0">
                <a:solidFill>
                  <a:srgbClr val="0066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География</a:t>
            </a:r>
            <a:r>
              <a:rPr lang="ru-RU" sz="1600" dirty="0" smtClean="0">
                <a:solidFill>
                  <a:srgbClr val="006600"/>
                </a:solidFill>
              </a:rPr>
              <a:t> </a:t>
            </a:r>
            <a:r>
              <a:rPr lang="ru-RU" sz="1600" b="1" dirty="0">
                <a:solidFill>
                  <a:srgbClr val="0066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поездок</a:t>
            </a:r>
            <a:r>
              <a:rPr lang="ru-RU" sz="1600" dirty="0" smtClean="0"/>
              <a:t>: Германия</a:t>
            </a:r>
            <a:r>
              <a:rPr lang="ru-RU" sz="1600" dirty="0"/>
              <a:t>, Франция, Италия, Испания, Бельгия, Чехия, Финляндия, Япония, США, Австрия, КНР, Австралия, Сингапур и пр.</a:t>
            </a:r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6404872"/>
              </p:ext>
            </p:extLst>
          </p:nvPr>
        </p:nvGraphicFramePr>
        <p:xfrm>
          <a:off x="116463" y="908720"/>
          <a:ext cx="4872346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0120951"/>
              </p:ext>
            </p:extLst>
          </p:nvPr>
        </p:nvGraphicFramePr>
        <p:xfrm>
          <a:off x="4796983" y="980729"/>
          <a:ext cx="4914546" cy="2376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06978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099C-497C-45B0-AECC-6893A293977E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64568" y="188640"/>
            <a:ext cx="6942138" cy="765175"/>
          </a:xfrm>
          <a:prstGeom prst="rect">
            <a:avLst/>
          </a:prstGeom>
        </p:spPr>
        <p:txBody>
          <a:bodyPr/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КОНКУРЕНТНАЯ СРЕДА ТПУ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0800000" flipV="1">
            <a:off x="5125420" y="3454842"/>
            <a:ext cx="4586109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779F92"/>
              </a:buClr>
              <a:buSzPct val="75000"/>
              <a:defRPr/>
            </a:pPr>
            <a:r>
              <a:rPr lang="ru-RU" b="1" dirty="0">
                <a:solidFill>
                  <a:srgbClr val="384A22"/>
                </a:solidFill>
              </a:rPr>
              <a:t>Первая в России командная научная игра для школьников и студентов </a:t>
            </a:r>
            <a:r>
              <a:rPr lang="en-US" b="1" dirty="0">
                <a:solidFill>
                  <a:srgbClr val="384A22"/>
                </a:solidFill>
              </a:rPr>
              <a:t>SCIENCE GAME</a:t>
            </a:r>
            <a:r>
              <a:rPr lang="ru-RU" b="1" dirty="0">
                <a:solidFill>
                  <a:srgbClr val="384A22"/>
                </a:solidFill>
              </a:rPr>
              <a:t>:   </a:t>
            </a:r>
            <a:endParaRPr lang="en-US" b="1" dirty="0">
              <a:solidFill>
                <a:srgbClr val="384A22"/>
              </a:solidFill>
            </a:endParaRPr>
          </a:p>
          <a:p>
            <a:pPr>
              <a:defRPr/>
            </a:pPr>
            <a:endParaRPr lang="ru-RU" sz="1600" b="1" dirty="0" smtClean="0">
              <a:ln w="12700">
                <a:noFill/>
                <a:prstDash val="solid"/>
              </a:ln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ru-RU" sz="16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6 000 </a:t>
            </a:r>
            <a:r>
              <a:rPr lang="ru-RU" sz="1600" dirty="0"/>
              <a:t>человек из </a:t>
            </a:r>
            <a:r>
              <a:rPr lang="ru-RU" sz="16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629</a:t>
            </a:r>
            <a:r>
              <a:rPr lang="ru-RU" sz="1600" dirty="0"/>
              <a:t> городов </a:t>
            </a:r>
            <a:r>
              <a:rPr lang="ru-RU" sz="1600" dirty="0" smtClean="0"/>
              <a:t>России;</a:t>
            </a:r>
            <a:endParaRPr lang="en-US" sz="1600" dirty="0" smtClean="0"/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ru-RU" sz="16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216</a:t>
            </a:r>
            <a:r>
              <a:rPr lang="ru-RU" sz="1600" dirty="0" smtClean="0">
                <a:solidFill>
                  <a:srgbClr val="1278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/>
              <a:t>вузов и </a:t>
            </a:r>
            <a:r>
              <a:rPr lang="ru-RU" sz="16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515</a:t>
            </a:r>
            <a:r>
              <a:rPr lang="ru-RU" sz="1600" b="1" dirty="0">
                <a:solidFill>
                  <a:srgbClr val="1278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/>
              <a:t>школ со всех регионов </a:t>
            </a:r>
            <a:r>
              <a:rPr lang="ru-RU" sz="1600" dirty="0" smtClean="0"/>
              <a:t>России;</a:t>
            </a: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ru-RU" sz="16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120 </a:t>
            </a:r>
            <a:r>
              <a:rPr lang="ru-RU" sz="16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000 </a:t>
            </a:r>
            <a:r>
              <a:rPr lang="ru-RU" sz="1600" dirty="0" smtClean="0"/>
              <a:t>посетителей сайта игры;</a:t>
            </a: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ru-RU" sz="1600" b="1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online</a:t>
            </a:r>
            <a:r>
              <a:rPr lang="ru-RU" sz="16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-трансляция</a:t>
            </a:r>
            <a:r>
              <a:rPr lang="ru-RU" sz="1600" b="1" dirty="0"/>
              <a:t> </a:t>
            </a:r>
            <a:r>
              <a:rPr lang="ru-RU" sz="1600" dirty="0" smtClean="0"/>
              <a:t>на </a:t>
            </a:r>
            <a:r>
              <a:rPr lang="ru-RU" sz="1600" dirty="0"/>
              <a:t>официальном </a:t>
            </a:r>
            <a:r>
              <a:rPr lang="ru-RU" sz="1600" dirty="0" smtClean="0"/>
              <a:t>сайте игры и </a:t>
            </a:r>
            <a:r>
              <a:rPr lang="ru-RU" sz="1600" dirty="0"/>
              <a:t>в социальных </a:t>
            </a:r>
            <a:r>
              <a:rPr lang="ru-RU" sz="1600" dirty="0" smtClean="0"/>
              <a:t>сетях.</a:t>
            </a:r>
            <a:endParaRPr lang="ru-RU" sz="1600" kern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3136" y="1052737"/>
            <a:ext cx="470986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779F92"/>
              </a:buClr>
              <a:buSzPct val="75000"/>
              <a:defRPr/>
            </a:pPr>
            <a:r>
              <a:rPr lang="ru-RU" b="1" dirty="0">
                <a:solidFill>
                  <a:srgbClr val="384A22"/>
                </a:solidFill>
              </a:rPr>
              <a:t>Запуск электронной системы оповещения «</a:t>
            </a:r>
            <a:r>
              <a:rPr lang="ru-RU" b="1" dirty="0" err="1">
                <a:solidFill>
                  <a:srgbClr val="384A22"/>
                </a:solidFill>
              </a:rPr>
              <a:t>Flamingo</a:t>
            </a:r>
            <a:r>
              <a:rPr lang="ru-RU" b="1" dirty="0">
                <a:solidFill>
                  <a:srgbClr val="384A22"/>
                </a:solidFill>
              </a:rPr>
              <a:t>»:</a:t>
            </a:r>
          </a:p>
          <a:p>
            <a:pPr>
              <a:buClr>
                <a:srgbClr val="779F92"/>
              </a:buClr>
              <a:buSzPct val="75000"/>
              <a:defRPr/>
            </a:pPr>
            <a:r>
              <a:rPr lang="ru-RU" sz="1600" b="1" dirty="0" smtClean="0">
                <a:solidFill>
                  <a:srgbClr val="1278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85750" indent="-285750">
              <a:buClr>
                <a:srgbClr val="779F92"/>
              </a:buClr>
              <a:buSzPct val="75000"/>
              <a:buFont typeface="Courier New" panose="02070309020205020404" pitchFamily="49" charset="0"/>
              <a:buChar char="o"/>
              <a:defRPr/>
            </a:pPr>
            <a:r>
              <a:rPr lang="ru-RU" sz="1500" b="1" kern="0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более 3200 </a:t>
            </a:r>
            <a:r>
              <a:rPr lang="ru-RU" sz="1600" kern="0" dirty="0" smtClean="0">
                <a:ea typeface="Tahoma" panose="020B0604030504040204" pitchFamily="34" charset="0"/>
                <a:cs typeface="Tahoma" panose="020B0604030504040204" pitchFamily="34" charset="0"/>
              </a:rPr>
              <a:t>зарегистрированных в системе студентов, аспирантов и молодых учёных;</a:t>
            </a:r>
          </a:p>
          <a:p>
            <a:pPr marL="285750" indent="-285750">
              <a:buClr>
                <a:srgbClr val="779F92"/>
              </a:buClr>
              <a:buSzPct val="75000"/>
              <a:buFont typeface="Courier New" panose="02070309020205020404" pitchFamily="49" charset="0"/>
              <a:buChar char="o"/>
              <a:defRPr/>
            </a:pPr>
            <a:r>
              <a:rPr lang="ru-RU" sz="1600" kern="0" dirty="0" smtClean="0">
                <a:ea typeface="Tahoma" panose="020B0604030504040204" pitchFamily="34" charset="0"/>
                <a:cs typeface="Tahoma" panose="020B0604030504040204" pitchFamily="34" charset="0"/>
              </a:rPr>
              <a:t>размещена информация о </a:t>
            </a:r>
            <a:r>
              <a:rPr lang="ru-RU" sz="1500" b="1" kern="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более 175</a:t>
            </a:r>
            <a:r>
              <a:rPr lang="en-US" sz="1500" b="1" kern="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kern="0" dirty="0" smtClean="0">
                <a:ea typeface="Tahoma" panose="020B0604030504040204" pitchFamily="34" charset="0"/>
                <a:cs typeface="Tahoma" panose="020B0604030504040204" pitchFamily="34" charset="0"/>
              </a:rPr>
              <a:t>научных мероприятиях;</a:t>
            </a:r>
            <a:endParaRPr lang="ru-RU" sz="1600" kern="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30" name="Picture 6" descr="http://sciencegame.ru/assets/d18a264e/main/i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167" y="1024302"/>
            <a:ext cx="2584249" cy="24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57" y="2899277"/>
            <a:ext cx="2334367" cy="8818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702" y="3017797"/>
            <a:ext cx="2701415" cy="6756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330" y="3868732"/>
            <a:ext cx="3333575" cy="751999"/>
          </a:xfrm>
          <a:prstGeom prst="rect">
            <a:avLst/>
          </a:prstGeom>
        </p:spPr>
      </p:pic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2309225"/>
              </p:ext>
            </p:extLst>
          </p:nvPr>
        </p:nvGraphicFramePr>
        <p:xfrm>
          <a:off x="454563" y="4625752"/>
          <a:ext cx="4524503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47734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72480" y="229479"/>
            <a:ext cx="8915400" cy="8683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ОБЪЕМ ПОСТУПИВШИХ СРЕДСТВ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52600" y="1162443"/>
            <a:ext cx="753387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ВСЕГО – 2004,2 млн руб. (2013 г. – 1606,4), в т. ч.: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госзадание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«Наука» – 108,4 млн руб.;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программы и гранты, в т. ч. зарубежные – 537,2 млн руб.;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хозяйственные договоры и зарубежные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контракты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1358,6 млн руб.;</a:t>
            </a:r>
          </a:p>
          <a:p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учетом объема НИОКР по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мегапроектам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ВИУ 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2166,1 млн руб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Объем финансирования работ и услуг –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2243,0 млн руб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Кроме того: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программа «У.М.Н.И.К.» – 9,8 млн руб.;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средства, привлечённые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МИПами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с учётом программы «СТАРТ» – 310,2 млн руб.</a:t>
            </a:r>
          </a:p>
        </p:txBody>
      </p:sp>
      <p:sp>
        <p:nvSpPr>
          <p:cNvPr id="7" name="Номер слайда 1"/>
          <p:cNvSpPr txBox="1">
            <a:spLocks/>
          </p:cNvSpPr>
          <p:nvPr/>
        </p:nvSpPr>
        <p:spPr>
          <a:xfrm>
            <a:off x="7604852" y="6286604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1B099C-497C-45B0-AECC-6893A293977E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3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5102399"/>
              </p:ext>
            </p:extLst>
          </p:nvPr>
        </p:nvGraphicFramePr>
        <p:xfrm>
          <a:off x="128464" y="3563100"/>
          <a:ext cx="4824536" cy="2497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7378187"/>
              </p:ext>
            </p:extLst>
          </p:nvPr>
        </p:nvGraphicFramePr>
        <p:xfrm>
          <a:off x="4953000" y="3612979"/>
          <a:ext cx="4664968" cy="2314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0318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099C-497C-45B0-AECC-6893A293977E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36576" y="260648"/>
            <a:ext cx="6942138" cy="765175"/>
          </a:xfrm>
          <a:prstGeom prst="rect">
            <a:avLst/>
          </a:prstGeom>
        </p:spPr>
        <p:txBody>
          <a:bodyPr/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РЕЗУЛЬТАТИВНОСТЬ НИР МОЛОДЕЖИ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304927" y="3933056"/>
            <a:ext cx="5484610" cy="26642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274320" indent="-274320" fontAlgn="auto">
              <a:spcBef>
                <a:spcPts val="208"/>
              </a:spcBef>
              <a:spcAft>
                <a:spcPts val="0"/>
              </a:spcAft>
              <a:buClr>
                <a:srgbClr val="9DC2D7"/>
              </a:buClr>
              <a:buSzPct val="85000"/>
              <a:buFont typeface="Wingdings 2"/>
              <a:buNone/>
              <a:defRPr/>
            </a:pPr>
            <a:r>
              <a:rPr lang="ru-RU" b="1" dirty="0">
                <a:solidFill>
                  <a:srgbClr val="006600"/>
                </a:solidFill>
              </a:rPr>
              <a:t>Молодые ученые:</a:t>
            </a:r>
          </a:p>
          <a:p>
            <a:pPr marL="301625" indent="-285750">
              <a:buClr>
                <a:srgbClr val="006000"/>
              </a:buClr>
              <a:buSzPct val="96000"/>
              <a:buBlip>
                <a:blip r:embed="rId3"/>
              </a:buBlip>
              <a:defRPr/>
            </a:pPr>
            <a:r>
              <a:rPr lang="ru-RU" sz="1600" b="1" dirty="0" smtClean="0">
                <a:solidFill>
                  <a:srgbClr val="0066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Медаль </a:t>
            </a:r>
            <a:r>
              <a:rPr lang="ru-RU" sz="1600" b="1" dirty="0">
                <a:solidFill>
                  <a:srgbClr val="0066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РАН </a:t>
            </a:r>
            <a:r>
              <a:rPr lang="ru-RU" sz="1600" dirty="0"/>
              <a:t>(</a:t>
            </a:r>
            <a:r>
              <a:rPr lang="ru-RU" sz="1600" dirty="0" smtClean="0"/>
              <a:t>доц. </a:t>
            </a:r>
            <a:r>
              <a:rPr lang="ru-RU" sz="1600" dirty="0" err="1"/>
              <a:t>Беденко</a:t>
            </a:r>
            <a:r>
              <a:rPr lang="ru-RU" sz="1600" dirty="0"/>
              <a:t> С.В., ФТИ)</a:t>
            </a:r>
          </a:p>
          <a:p>
            <a:pPr marL="301625" indent="-285750" fontAlgn="auto">
              <a:spcAft>
                <a:spcPts val="0"/>
              </a:spcAft>
              <a:buClr>
                <a:srgbClr val="006000"/>
              </a:buClr>
              <a:buSzPct val="96000"/>
              <a:buBlip>
                <a:blip r:embed="rId3"/>
              </a:buBlip>
              <a:defRPr/>
            </a:pPr>
            <a:r>
              <a:rPr lang="ru-RU" sz="1600" b="1" dirty="0" smtClean="0">
                <a:solidFill>
                  <a:srgbClr val="0066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Медаль </a:t>
            </a:r>
            <a:r>
              <a:rPr lang="ru-RU" sz="1600" b="1" dirty="0">
                <a:solidFill>
                  <a:srgbClr val="0066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им. Н. Д. Кондратьева </a:t>
            </a:r>
            <a:r>
              <a:rPr lang="ru-RU" sz="1600" dirty="0" smtClean="0"/>
              <a:t>(асс. Егорова М.С</a:t>
            </a:r>
            <a:r>
              <a:rPr lang="ru-RU" sz="1600" dirty="0"/>
              <a:t>., </a:t>
            </a:r>
            <a:r>
              <a:rPr lang="ru-RU" sz="1600" dirty="0" smtClean="0"/>
              <a:t> </a:t>
            </a:r>
            <a:r>
              <a:rPr lang="ru-RU" sz="1600" dirty="0"/>
              <a:t>ИСГТ)</a:t>
            </a:r>
          </a:p>
          <a:p>
            <a:pPr marL="301625" indent="-285750" fontAlgn="auto">
              <a:spcAft>
                <a:spcPts val="0"/>
              </a:spcAft>
              <a:buClr>
                <a:srgbClr val="006000"/>
              </a:buClr>
              <a:buSzPct val="96000"/>
              <a:buBlip>
                <a:blip r:embed="rId3"/>
              </a:buBlip>
              <a:defRPr/>
            </a:pPr>
            <a:r>
              <a:rPr lang="ru-RU" sz="16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ru-RU" sz="1600" b="1" dirty="0" smtClean="0">
                <a:solidFill>
                  <a:srgbClr val="1278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>
                <a:ea typeface="Tahoma" panose="020B0604030504040204" pitchFamily="34" charset="0"/>
                <a:cs typeface="Tahoma" panose="020B0604030504040204" pitchFamily="34" charset="0"/>
              </a:rPr>
              <a:t>грантов Президента </a:t>
            </a:r>
            <a:r>
              <a:rPr lang="ru-RU" sz="1600" dirty="0" smtClean="0">
                <a:ea typeface="Tahoma" panose="020B0604030504040204" pitchFamily="34" charset="0"/>
                <a:cs typeface="Tahoma" panose="020B0604030504040204" pitchFamily="34" charset="0"/>
              </a:rPr>
              <a:t>РФ и </a:t>
            </a:r>
            <a:r>
              <a:rPr lang="ru-RU" sz="1600" b="1" dirty="0" smtClean="0">
                <a:solidFill>
                  <a:srgbClr val="1278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</a:t>
            </a:r>
            <a:r>
              <a:rPr lang="ru-RU" sz="1600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>
                <a:ea typeface="Tahoma" panose="020B0604030504040204" pitchFamily="34" charset="0"/>
                <a:cs typeface="Tahoma" panose="020B0604030504040204" pitchFamily="34" charset="0"/>
              </a:rPr>
              <a:t>стипендия Президента РФ и Правительства РФ</a:t>
            </a:r>
            <a:r>
              <a:rPr lang="ru-RU" sz="1600" dirty="0" smtClean="0"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01625" indent="-285750" fontAlgn="auto">
              <a:spcAft>
                <a:spcPts val="0"/>
              </a:spcAft>
              <a:buClr>
                <a:srgbClr val="006000"/>
              </a:buClr>
              <a:buSzPct val="96000"/>
              <a:buBlip>
                <a:blip r:embed="rId3"/>
              </a:buBlip>
              <a:defRPr/>
            </a:pPr>
            <a:r>
              <a:rPr lang="ru-RU" sz="16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r>
              <a:rPr lang="ru-RU" sz="1600" dirty="0" smtClean="0">
                <a:ea typeface="Tahoma" panose="020B0604030504040204" pitchFamily="34" charset="0"/>
                <a:cs typeface="Tahoma" panose="020B0604030504040204" pitchFamily="34" charset="0"/>
              </a:rPr>
              <a:t> золотых медалей на выставках</a:t>
            </a:r>
            <a:endParaRPr lang="ru-RU" sz="16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5875" fontAlgn="auto">
              <a:spcAft>
                <a:spcPts val="0"/>
              </a:spcAft>
              <a:buClr>
                <a:srgbClr val="006000"/>
              </a:buClr>
              <a:buSzPct val="96000"/>
              <a:defRPr/>
            </a:pPr>
            <a:endParaRPr lang="ru-RU" sz="14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http://news.tpu.ru/uploads/images/news/2014/3/IMG_0544_s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38" y="4314488"/>
            <a:ext cx="3095001" cy="190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file-rf.ru/uploads/2012/1/30/medal--38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055" y="1484784"/>
            <a:ext cx="4125611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34459" y="5800582"/>
            <a:ext cx="565507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6600"/>
                </a:solidFill>
              </a:rPr>
              <a:t>103 </a:t>
            </a:r>
            <a:r>
              <a:rPr lang="ru-RU" b="1" dirty="0">
                <a:solidFill>
                  <a:srgbClr val="006600"/>
                </a:solidFill>
              </a:rPr>
              <a:t>призера (1-3 места) Всероссийских (</a:t>
            </a:r>
            <a:r>
              <a:rPr lang="en-US" b="1" dirty="0" smtClean="0">
                <a:solidFill>
                  <a:srgbClr val="006600"/>
                </a:solidFill>
              </a:rPr>
              <a:t>4</a:t>
            </a:r>
            <a:r>
              <a:rPr lang="ru-RU" b="1" dirty="0" smtClean="0">
                <a:solidFill>
                  <a:srgbClr val="006600"/>
                </a:solidFill>
              </a:rPr>
              <a:t>8 </a:t>
            </a:r>
            <a:r>
              <a:rPr lang="ru-RU" b="1" dirty="0">
                <a:solidFill>
                  <a:srgbClr val="006600"/>
                </a:solidFill>
              </a:rPr>
              <a:t>чел.) и Международных олимпиад (55 чел.) 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90504" y="980728"/>
            <a:ext cx="5266552" cy="316835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74320" indent="-274320">
              <a:spcBef>
                <a:spcPts val="208"/>
              </a:spcBef>
              <a:buClr>
                <a:srgbClr val="9DC2D7"/>
              </a:buClr>
              <a:buSzPct val="85000"/>
              <a:defRPr/>
            </a:pPr>
            <a:r>
              <a:rPr lang="ru-RU" b="1" dirty="0">
                <a:solidFill>
                  <a:srgbClr val="006600"/>
                </a:solidFill>
              </a:rPr>
              <a:t>Студенты и аспиранты: </a:t>
            </a:r>
          </a:p>
          <a:p>
            <a:pPr marL="274320" indent="-274320">
              <a:spcBef>
                <a:spcPts val="208"/>
              </a:spcBef>
              <a:buClr>
                <a:srgbClr val="9DC2D7"/>
              </a:buClr>
              <a:buSzPct val="85000"/>
              <a:defRPr/>
            </a:pPr>
            <a:endParaRPr lang="ru-RU" sz="800" b="1" dirty="0" smtClean="0">
              <a:ln w="12700">
                <a:noFill/>
                <a:prstDash val="solid"/>
              </a:ln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01625" indent="-285750">
              <a:buClr>
                <a:srgbClr val="006000"/>
              </a:buClr>
              <a:buSzPct val="96000"/>
              <a:buBlip>
                <a:blip r:embed="rId3"/>
              </a:buBlip>
              <a:defRPr/>
            </a:pPr>
            <a:r>
              <a:rPr lang="ru-RU" sz="1600" b="1" dirty="0" smtClean="0">
                <a:solidFill>
                  <a:srgbClr val="0066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Медаль </a:t>
            </a:r>
            <a:r>
              <a:rPr lang="ru-RU" sz="1600" b="1" dirty="0">
                <a:solidFill>
                  <a:srgbClr val="0066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РАН </a:t>
            </a:r>
            <a:r>
              <a:rPr lang="ru-RU" sz="1600" dirty="0" smtClean="0"/>
              <a:t>(магистрант </a:t>
            </a:r>
            <a:r>
              <a:rPr lang="ru-RU" sz="1600" dirty="0" err="1" smtClean="0"/>
              <a:t>Кутонова</a:t>
            </a:r>
            <a:r>
              <a:rPr lang="ru-RU" sz="1600" dirty="0" smtClean="0"/>
              <a:t> К.В., ИФВТ)</a:t>
            </a:r>
          </a:p>
          <a:p>
            <a:pPr marL="301625" indent="-285750">
              <a:buClr>
                <a:srgbClr val="006000"/>
              </a:buClr>
              <a:buSzPct val="96000"/>
              <a:buBlip>
                <a:blip r:embed="rId3"/>
              </a:buBlip>
              <a:defRPr/>
            </a:pPr>
            <a:r>
              <a:rPr lang="ru-RU" sz="1600" dirty="0"/>
              <a:t>Победитель Всероссийского конкурса </a:t>
            </a:r>
            <a:r>
              <a:rPr lang="ru-RU" sz="1600" dirty="0" smtClean="0"/>
              <a:t>проектов </a:t>
            </a:r>
            <a:r>
              <a:rPr lang="ru-RU" sz="1600" b="1" dirty="0">
                <a:solidFill>
                  <a:srgbClr val="0066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«Энергия развития» </a:t>
            </a:r>
            <a:r>
              <a:rPr lang="ru-RU" sz="1600" dirty="0" smtClean="0"/>
              <a:t>-</a:t>
            </a:r>
            <a:r>
              <a:rPr lang="ru-RU" sz="1600" b="1" dirty="0" smtClean="0"/>
              <a:t> </a:t>
            </a:r>
            <a:r>
              <a:rPr lang="ru-RU" sz="1600" dirty="0" smtClean="0"/>
              <a:t>студент 2 курса </a:t>
            </a:r>
            <a:r>
              <a:rPr lang="ru-RU" sz="1600" dirty="0" err="1" smtClean="0"/>
              <a:t>Петрусёв</a:t>
            </a:r>
            <a:r>
              <a:rPr lang="ru-RU" sz="1600" dirty="0" smtClean="0"/>
              <a:t> А.С. (ЭНИН)</a:t>
            </a:r>
            <a:endParaRPr lang="ru-RU" sz="1600" dirty="0"/>
          </a:p>
          <a:p>
            <a:pPr marL="301625" indent="-285750" fontAlgn="auto">
              <a:spcBef>
                <a:spcPts val="208"/>
              </a:spcBef>
              <a:spcAft>
                <a:spcPts val="0"/>
              </a:spcAft>
              <a:buClr>
                <a:srgbClr val="006000"/>
              </a:buClr>
              <a:buSzPct val="96000"/>
              <a:buBlip>
                <a:blip r:embed="rId3"/>
              </a:buBlip>
              <a:defRPr/>
            </a:pPr>
            <a:r>
              <a:rPr lang="ru-RU" sz="16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1147</a:t>
            </a:r>
            <a:r>
              <a:rPr lang="ru-RU" sz="1600" b="1" dirty="0" smtClean="0">
                <a:solidFill>
                  <a:srgbClr val="1278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 smtClean="0">
                <a:ea typeface="Tahoma" panose="020B0604030504040204" pitchFamily="34" charset="0"/>
                <a:cs typeface="Tahoma" panose="020B0604030504040204" pitchFamily="34" charset="0"/>
              </a:rPr>
              <a:t>дипломов </a:t>
            </a:r>
            <a:r>
              <a:rPr lang="ru-RU" sz="1600" dirty="0"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ru-RU" sz="1600" dirty="0" smtClean="0">
                <a:ea typeface="Tahoma" panose="020B0604030504040204" pitchFamily="34" charset="0"/>
                <a:cs typeface="Tahoma" panose="020B0604030504040204" pitchFamily="34" charset="0"/>
              </a:rPr>
              <a:t>конференциях</a:t>
            </a:r>
            <a:r>
              <a:rPr lang="ru-RU" sz="1600" dirty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600" dirty="0" smtClean="0">
                <a:ea typeface="Tahoma" panose="020B0604030504040204" pitchFamily="34" charset="0"/>
                <a:cs typeface="Tahoma" panose="020B0604030504040204" pitchFamily="34" charset="0"/>
              </a:rPr>
              <a:t>конкурсах, олимпиадах, выставках </a:t>
            </a:r>
          </a:p>
          <a:p>
            <a:pPr marL="301625" indent="-285750" fontAlgn="auto">
              <a:spcBef>
                <a:spcPts val="208"/>
              </a:spcBef>
              <a:spcAft>
                <a:spcPts val="0"/>
              </a:spcAft>
              <a:buClr>
                <a:srgbClr val="006000"/>
              </a:buClr>
              <a:buSzPct val="96000"/>
              <a:buBlip>
                <a:blip r:embed="rId3"/>
              </a:buBlip>
              <a:defRPr/>
            </a:pPr>
            <a:r>
              <a:rPr lang="en-US" sz="16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ru-RU" sz="16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98 </a:t>
            </a:r>
            <a:r>
              <a:rPr lang="ru-RU" sz="1600" dirty="0" smtClean="0">
                <a:ea typeface="Tahoma" panose="020B0604030504040204" pitchFamily="34" charset="0"/>
                <a:cs typeface="Tahoma" panose="020B0604030504040204" pitchFamily="34" charset="0"/>
              </a:rPr>
              <a:t>стипендий международного и всероссийского уровня, из них </a:t>
            </a:r>
            <a:r>
              <a:rPr lang="ru-RU" sz="16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</a:t>
            </a:r>
            <a:r>
              <a:rPr 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 smtClean="0">
                <a:ea typeface="Tahoma" panose="020B0604030504040204" pitchFamily="34" charset="0"/>
                <a:cs typeface="Tahoma" panose="020B0604030504040204" pitchFamily="34" charset="0"/>
              </a:rPr>
              <a:t>стипендий Президента РФ и Правительства РФ </a:t>
            </a:r>
          </a:p>
          <a:p>
            <a:pPr marL="301625" indent="-285750" fontAlgn="auto">
              <a:spcBef>
                <a:spcPts val="208"/>
              </a:spcBef>
              <a:spcAft>
                <a:spcPts val="0"/>
              </a:spcAft>
              <a:buClr>
                <a:srgbClr val="006000"/>
              </a:buClr>
              <a:buSzPct val="96000"/>
              <a:buBlip>
                <a:blip r:embed="rId3"/>
              </a:buBlip>
              <a:defRPr/>
            </a:pPr>
            <a:r>
              <a:rPr lang="ru-RU" sz="16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108</a:t>
            </a:r>
            <a:r>
              <a:rPr 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 smtClean="0">
                <a:ea typeface="Tahoma" panose="020B0604030504040204" pitchFamily="34" charset="0"/>
                <a:cs typeface="Tahoma" panose="020B0604030504040204" pitchFamily="34" charset="0"/>
              </a:rPr>
              <a:t>корпоративных стипендий регионального уровня</a:t>
            </a:r>
          </a:p>
          <a:p>
            <a:pPr marL="301625" indent="-285750">
              <a:spcBef>
                <a:spcPts val="208"/>
              </a:spcBef>
              <a:buClr>
                <a:srgbClr val="006000"/>
              </a:buClr>
              <a:buSzPct val="96000"/>
              <a:buBlip>
                <a:blip r:embed="rId3"/>
              </a:buBlip>
              <a:defRPr/>
            </a:pPr>
            <a:r>
              <a:rPr lang="ru-RU" sz="16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r>
              <a:rPr 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 smtClean="0">
                <a:ea typeface="Tahoma" panose="020B0604030504040204" pitchFamily="34" charset="0"/>
                <a:cs typeface="Tahoma" panose="020B0604030504040204" pitchFamily="34" charset="0"/>
              </a:rPr>
              <a:t>стипендий и грантов на мобильность </a:t>
            </a:r>
            <a:endParaRPr lang="ru-RU" sz="16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5875" fontAlgn="auto">
              <a:spcBef>
                <a:spcPts val="208"/>
              </a:spcBef>
              <a:spcAft>
                <a:spcPts val="0"/>
              </a:spcAft>
              <a:buClr>
                <a:srgbClr val="006000"/>
              </a:buClr>
              <a:buSzPct val="96000"/>
              <a:defRPr/>
            </a:pPr>
            <a:endParaRPr lang="ru-RU"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8288" indent="-252413" fontAlgn="auto">
              <a:spcBef>
                <a:spcPts val="208"/>
              </a:spcBef>
              <a:spcAft>
                <a:spcPts val="0"/>
              </a:spcAft>
              <a:buClr>
                <a:srgbClr val="006000"/>
              </a:buClr>
              <a:buSzPct val="96000"/>
              <a:buFont typeface="Wingdings" pitchFamily="2" charset="2"/>
              <a:buChar char="Ø"/>
              <a:defRPr/>
            </a:pPr>
            <a:endParaRPr lang="ru-RU"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8288" indent="-252413" fontAlgn="auto">
              <a:spcBef>
                <a:spcPts val="208"/>
              </a:spcBef>
              <a:spcAft>
                <a:spcPts val="0"/>
              </a:spcAft>
              <a:buClr>
                <a:srgbClr val="006000"/>
              </a:buClr>
              <a:buSzPct val="96000"/>
              <a:buFont typeface="Wingdings" pitchFamily="2" charset="2"/>
              <a:buChar char="Ø"/>
              <a:defRPr/>
            </a:pPr>
            <a:endParaRPr lang="ru-RU"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74320" indent="-274320" fontAlgn="auto">
              <a:spcBef>
                <a:spcPts val="208"/>
              </a:spcBef>
              <a:spcAft>
                <a:spcPts val="0"/>
              </a:spcAft>
              <a:buClr>
                <a:srgbClr val="9DC2D7"/>
              </a:buClr>
              <a:buSzPct val="85000"/>
              <a:buFont typeface="Wingdings 2"/>
              <a:buNone/>
              <a:defRPr/>
            </a:pPr>
            <a:endParaRPr lang="ru-RU" sz="9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77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099C-497C-45B0-AECC-6893A293977E}" type="slidenum">
              <a:rPr lang="ru-RU" smtClean="0"/>
              <a:pPr/>
              <a:t>31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420888"/>
            <a:ext cx="9906000" cy="3311575"/>
          </a:xfrm>
          <a:prstGeom prst="rect">
            <a:avLst/>
          </a:prstGeom>
        </p:spPr>
        <p:txBody>
          <a:bodyPr/>
          <a:lstStyle/>
          <a:p>
            <a:r>
              <a:rPr lang="ru-RU" sz="4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НАУЧНАЯ ПРОДУКЦИЯ</a:t>
            </a:r>
            <a:br>
              <a:rPr lang="ru-RU" sz="4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4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НАУЧНЫЕ МЕРОПРИЯТИЯ</a:t>
            </a:r>
            <a:r>
              <a:rPr lang="en-US" sz="4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4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4000" b="1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91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099C-497C-45B0-AECC-6893A293977E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32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92560" y="186998"/>
            <a:ext cx="6942138" cy="765175"/>
          </a:xfrm>
          <a:prstGeom prst="rect">
            <a:avLst/>
          </a:prstGeom>
        </p:spPr>
        <p:txBody>
          <a:bodyPr/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НАУЧНАЯ ПРОДУКЦИЯ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Содержимое 7"/>
          <p:cNvSpPr txBox="1">
            <a:spLocks/>
          </p:cNvSpPr>
          <p:nvPr/>
        </p:nvSpPr>
        <p:spPr>
          <a:xfrm>
            <a:off x="5032111" y="3068639"/>
            <a:ext cx="4378590" cy="30575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altLang="ru-RU" smtClean="0">
              <a:solidFill>
                <a:prstClr val="black"/>
              </a:solidFill>
            </a:endParaRPr>
          </a:p>
          <a:p>
            <a:endParaRPr lang="ru-RU" altLang="ru-RU" smtClean="0">
              <a:solidFill>
                <a:prstClr val="black"/>
              </a:solidFill>
            </a:endParaRPr>
          </a:p>
          <a:p>
            <a:endParaRPr lang="ru-RU" altLang="ru-RU" smtClean="0">
              <a:solidFill>
                <a:prstClr val="black"/>
              </a:solidFill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0" y="1053584"/>
            <a:ext cx="32368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0" y="1393125"/>
            <a:ext cx="58891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96983" y="1310758"/>
            <a:ext cx="184731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sz="20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6496" y="1556792"/>
            <a:ext cx="9232766" cy="181588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ru-RU" sz="1400" b="1" dirty="0" smtClean="0">
              <a:solidFill>
                <a:srgbClr val="006600"/>
              </a:solidFill>
              <a:latin typeface="Tahoma" pitchFamily="34" charset="0"/>
              <a:cs typeface="Tahoma" pitchFamily="34" charset="0"/>
            </a:endParaRPr>
          </a:p>
          <a:p>
            <a:endParaRPr lang="ru-RU" sz="1400" b="1" dirty="0" smtClean="0">
              <a:solidFill>
                <a:srgbClr val="006600"/>
              </a:solidFill>
              <a:latin typeface="Tahoma" pitchFamily="34" charset="0"/>
              <a:cs typeface="Tahoma" pitchFamily="34" charset="0"/>
            </a:endParaRPr>
          </a:p>
          <a:p>
            <a:endParaRPr lang="ru-RU" sz="1400" b="1" dirty="0" smtClean="0">
              <a:solidFill>
                <a:srgbClr val="006600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ru-RU" sz="1400" b="1" dirty="0" smtClean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Показатели ВИУ, НИУ:</a:t>
            </a:r>
            <a:endParaRPr lang="en-US" sz="1400" b="1" dirty="0">
              <a:solidFill>
                <a:srgbClr val="006600"/>
              </a:solidFill>
              <a:latin typeface="Tahoma" pitchFamily="34" charset="0"/>
              <a:cs typeface="Tahoma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Количество публикаций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WoS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Scopus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за 2012–2014 гг. на 1 НПР – 1,8  (план ВИУ – 0,8).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Средний показатель цитируемости за 2010–2014 гг. на 1 НПР – 3,6 (план ВИУ – 2,9).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Количество статей по ПНР НИУ в научной периодике, индексируемой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Web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Scopus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РИНЦ, в расчете на 1 НПР – 1,86 (план НИУ – 1,4)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Содержимое 2"/>
          <p:cNvSpPr txBox="1">
            <a:spLocks/>
          </p:cNvSpPr>
          <p:nvPr/>
        </p:nvSpPr>
        <p:spPr>
          <a:xfrm>
            <a:off x="690872" y="2809081"/>
            <a:ext cx="4376870" cy="23050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006600"/>
              </a:buClr>
            </a:pPr>
            <a:endParaRPr lang="ru-RU" altLang="ru-RU" sz="160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rgbClr val="006600"/>
              </a:buClr>
            </a:pPr>
            <a:endParaRPr lang="ru-RU" altLang="ru-RU" sz="160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rgbClr val="006600"/>
              </a:buClr>
            </a:pPr>
            <a:endParaRPr lang="ru-RU" altLang="ru-RU" sz="160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rgbClr val="006600"/>
              </a:buClr>
            </a:pPr>
            <a:endParaRPr lang="ru-RU" altLang="ru-RU" sz="160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rgbClr val="006600"/>
              </a:buClr>
            </a:pPr>
            <a:endParaRPr lang="ru-RU" altLang="ru-RU" sz="160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rgbClr val="006600"/>
              </a:buClr>
              <a:buFont typeface="Arial" charset="0"/>
              <a:buNone/>
            </a:pPr>
            <a:endParaRPr lang="ru-RU" altLang="ru-RU" sz="160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rgbClr val="006600"/>
              </a:buClr>
              <a:buFont typeface="Arial" charset="0"/>
              <a:buNone/>
            </a:pPr>
            <a:endParaRPr lang="ru-RU" altLang="ru-RU" sz="160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endParaRPr lang="ru-RU" altLang="ru-RU" sz="1600" smtClean="0">
              <a:solidFill>
                <a:prstClr val="black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76263" y="3372674"/>
            <a:ext cx="49842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2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СТАТЬИ В ЗАРУБЕЖНЫХ И РОССИЙСКИХ</a:t>
            </a:r>
            <a:br>
              <a:rPr lang="ru-RU" altLang="ru-RU" sz="12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2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ИНДЕКСИРУЕМЫХ БАЗАХ ДАННЫХ В 201</a:t>
            </a:r>
            <a:r>
              <a:rPr lang="en-US" altLang="ru-RU" sz="12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ru-RU" altLang="ru-RU" sz="12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ГОДУ</a:t>
            </a:r>
            <a:endParaRPr lang="ru-RU" altLang="ru-RU" sz="1200" b="1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189171" y="3372674"/>
            <a:ext cx="40264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ПУБЛИКАЦИИ УЧЁНЫХ ТПУ ПО ПРЕДМЕТНЫМ </a:t>
            </a:r>
            <a:br>
              <a:rPr lang="ru-RU" sz="12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ОБЛАСТЯМ В БАЗЕ ДАННЫХ SCOPUS</a:t>
            </a:r>
            <a:endParaRPr lang="ru-RU" sz="1200" b="1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16496" y="1052736"/>
            <a:ext cx="914501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Опубликовано: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около 10000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трудов, из них </a:t>
            </a: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4352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научные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статьи, в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т.ч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3973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статьи в индексируемых изданиях: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Scopus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1049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Web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– </a:t>
            </a: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635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124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монографии, в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т.ч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зарубежных издательствах (Германия, Чехия, США, Индия, Белоруссия, Казахстан и др.).</a:t>
            </a: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3953560122"/>
              </p:ext>
            </p:extLst>
          </p:nvPr>
        </p:nvGraphicFramePr>
        <p:xfrm>
          <a:off x="184731" y="4221088"/>
          <a:ext cx="4275083" cy="2113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2566580787"/>
              </p:ext>
            </p:extLst>
          </p:nvPr>
        </p:nvGraphicFramePr>
        <p:xfrm>
          <a:off x="4340225" y="3715354"/>
          <a:ext cx="5565775" cy="3026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0653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099C-497C-45B0-AECC-6893A293977E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33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92560" y="143547"/>
            <a:ext cx="6942138" cy="765175"/>
          </a:xfrm>
          <a:prstGeom prst="rect">
            <a:avLst/>
          </a:prstGeom>
        </p:spPr>
        <p:txBody>
          <a:bodyPr/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Научная продукция по подразделениям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6929" y="980728"/>
            <a:ext cx="96490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зарубежных изданиях опубликовано </a:t>
            </a:r>
            <a:r>
              <a:rPr lang="ru-RU" sz="13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1529</a:t>
            </a:r>
            <a:r>
              <a:rPr lang="ru-RU" sz="1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работ, из них в журналах, индексируемых зарубежными базами цитирования  опубликовано – </a:t>
            </a:r>
            <a:r>
              <a:rPr lang="ru-RU" sz="13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1210</a:t>
            </a:r>
            <a:r>
              <a:rPr lang="ru-RU" sz="1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статей, с высоким ИФ – </a:t>
            </a:r>
            <a:r>
              <a:rPr lang="ru-RU" sz="13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211</a:t>
            </a:r>
            <a:r>
              <a:rPr lang="ru-RU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(план ВИУ – 200).</a:t>
            </a: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256929" y="1442622"/>
            <a:ext cx="9217024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Публикации учёных вуза представлены в </a:t>
            </a:r>
            <a:r>
              <a:rPr lang="ru-RU" sz="13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высокоцитируемых</a:t>
            </a:r>
            <a:r>
              <a:rPr lang="ru-RU" sz="13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зарубежных журналах: </a:t>
            </a:r>
            <a:r>
              <a:rPr lang="ru-RU" sz="13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13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1300" b="1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Circulation </a:t>
            </a:r>
            <a:r>
              <a:rPr lang="en-US" sz="13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ru-RU" sz="13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ИФ </a:t>
            </a:r>
            <a:r>
              <a:rPr lang="en-US" sz="13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  <a:r>
              <a:rPr lang="ru-RU" sz="13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r>
              <a:rPr lang="en-US" sz="13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948</a:t>
            </a:r>
            <a:r>
              <a:rPr lang="ru-RU" sz="13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; </a:t>
            </a:r>
            <a:r>
              <a:rPr lang="en-US" sz="1300" b="1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Physics of Plasma</a:t>
            </a:r>
            <a:r>
              <a:rPr lang="ru-RU" sz="13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en-US" sz="1300" b="1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3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ИФ </a:t>
            </a:r>
            <a:r>
              <a:rPr lang="en-US" sz="13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</a:t>
            </a:r>
            <a:r>
              <a:rPr lang="ru-RU" sz="13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r>
              <a:rPr lang="en-US" sz="13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739</a:t>
            </a:r>
            <a:r>
              <a:rPr lang="ru-RU" sz="13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; </a:t>
            </a:r>
            <a:r>
              <a:rPr lang="en-US" sz="1300" b="1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Nature Protocols</a:t>
            </a:r>
            <a:r>
              <a:rPr lang="ru-RU" sz="13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-ИФ </a:t>
            </a:r>
            <a:r>
              <a:rPr lang="en-US" sz="13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</a:t>
            </a:r>
            <a:r>
              <a:rPr lang="ru-RU" sz="13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r>
              <a:rPr lang="en-US" sz="13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960</a:t>
            </a:r>
            <a:r>
              <a:rPr lang="ru-RU" sz="13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; </a:t>
            </a:r>
            <a:r>
              <a:rPr lang="en-US" sz="1300" b="1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Physical Review Letters</a:t>
            </a:r>
            <a:r>
              <a:rPr lang="ru-RU" sz="1300" b="1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3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ИФ 7,943; </a:t>
            </a:r>
            <a:r>
              <a:rPr lang="en-US" sz="1300" b="1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Laser Physics Letters</a:t>
            </a:r>
            <a:r>
              <a:rPr lang="en-US" sz="13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3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en-US" sz="13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3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ИФ 7,714 и др.</a:t>
            </a:r>
            <a:endParaRPr lang="ru-RU" sz="130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3315" y="3636313"/>
            <a:ext cx="56886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Сотрудники ТПУ, имеющие индекс </a:t>
            </a:r>
            <a:r>
              <a:rPr lang="ru-RU" sz="1600" b="1" dirty="0" err="1"/>
              <a:t>Хирша</a:t>
            </a:r>
            <a:r>
              <a:rPr lang="ru-RU" sz="1600" b="1" dirty="0"/>
              <a:t> больше 16 </a:t>
            </a:r>
            <a:br>
              <a:rPr lang="ru-RU" sz="1600" b="1" dirty="0"/>
            </a:br>
            <a:r>
              <a:rPr lang="ru-RU" sz="1600" b="1" dirty="0"/>
              <a:t>(по данным </a:t>
            </a:r>
            <a:r>
              <a:rPr lang="ru-RU" sz="1600" b="1" dirty="0" err="1"/>
              <a:t>Scopus</a:t>
            </a:r>
            <a:r>
              <a:rPr lang="ru-RU" sz="1600" b="1" dirty="0"/>
              <a:t>)</a:t>
            </a:r>
            <a:endParaRPr lang="ru-RU" sz="16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3831745"/>
              </p:ext>
            </p:extLst>
          </p:nvPr>
        </p:nvGraphicFramePr>
        <p:xfrm>
          <a:off x="776536" y="4221088"/>
          <a:ext cx="5465905" cy="226239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55171"/>
                <a:gridCol w="1410915"/>
                <a:gridCol w="1299819"/>
              </a:tblGrid>
              <a:tr h="226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ФИО</a:t>
                      </a:r>
                    </a:p>
                  </a:txBody>
                  <a:tcPr marL="10160" marR="1016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H-index</a:t>
                      </a:r>
                      <a:endParaRPr lang="ru-RU" sz="12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0160" marR="1016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Цитирования</a:t>
                      </a:r>
                    </a:p>
                  </a:txBody>
                  <a:tcPr marL="10160" marR="10160" marT="9525" marB="0" anchor="ctr"/>
                </a:tc>
              </a:tr>
              <a:tr h="226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Любовицкий</a:t>
                      </a:r>
                      <a:r>
                        <a:rPr lang="ru-RU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В.Е., ФТИ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ru-RU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2411</a:t>
                      </a:r>
                    </a:p>
                  </a:txBody>
                  <a:tcPr marL="9525" marR="9525" marT="9525" marB="0" anchor="ctr"/>
                </a:tc>
              </a:tr>
              <a:tr h="226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Легро Жан Клод Числан, ЭНИН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26</a:t>
                      </a:r>
                      <a:endParaRPr lang="ru-RU" sz="12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2105</a:t>
                      </a:r>
                      <a:endParaRPr lang="ru-RU" sz="12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26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Пестряков А.Н., ИПР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</a:t>
                      </a:r>
                      <a:endParaRPr lang="ru-RU" sz="12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1026</a:t>
                      </a:r>
                      <a:endParaRPr lang="ru-RU" sz="12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26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Михайленко С.Н., ФТИ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3393</a:t>
                      </a:r>
                    </a:p>
                  </a:txBody>
                  <a:tcPr marL="9525" marR="9525" marT="9525" marB="0" anchor="ctr"/>
                </a:tc>
              </a:tr>
              <a:tr h="226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Юсубов М.С., ИПР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</a:t>
                      </a:r>
                      <a:endParaRPr lang="ru-RU" sz="12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844</a:t>
                      </a:r>
                      <a:endParaRPr lang="ru-RU" sz="12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26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Уленеков О.Н., ФТИ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1209</a:t>
                      </a:r>
                    </a:p>
                  </a:txBody>
                  <a:tcPr marL="9525" marR="9525" marT="9525" marB="0" anchor="ctr"/>
                </a:tc>
              </a:tr>
              <a:tr h="226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Кетов С.В., ФТИ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874</a:t>
                      </a:r>
                    </a:p>
                  </a:txBody>
                  <a:tcPr marL="9525" marR="9525" marT="9525" marB="0" anchor="ctr"/>
                </a:tc>
              </a:tr>
              <a:tr h="226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Потылицын А.П., ФТИ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ru-RU" sz="12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r>
                        <a:rPr lang="ru-RU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</a:tr>
              <a:tr h="226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Фикс А.И., ФТИ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681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10" name="Picture 2" descr="http://levoradikal.ru/wp-content/uploads/2013/04/elsevi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287" y="4365104"/>
            <a:ext cx="1945620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487585"/>
              </p:ext>
            </p:extLst>
          </p:nvPr>
        </p:nvGraphicFramePr>
        <p:xfrm>
          <a:off x="256928" y="2471464"/>
          <a:ext cx="9327569" cy="1179146"/>
        </p:xfrm>
        <a:graphic>
          <a:graphicData uri="http://schemas.openxmlformats.org/drawingml/2006/table">
            <a:tbl>
              <a:tblPr/>
              <a:tblGrid>
                <a:gridCol w="2136112"/>
                <a:gridCol w="720983"/>
                <a:gridCol w="756289"/>
                <a:gridCol w="756289"/>
                <a:gridCol w="756289"/>
                <a:gridCol w="588225"/>
                <a:gridCol w="588225"/>
                <a:gridCol w="756289"/>
                <a:gridCol w="840323"/>
                <a:gridCol w="708811"/>
                <a:gridCol w="719734"/>
              </a:tblGrid>
              <a:tr h="1280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50" dirty="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НОИ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36" marR="549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-50" dirty="0">
                          <a:solidFill>
                            <a:srgbClr val="0066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ФТИ</a:t>
                      </a:r>
                      <a:endParaRPr lang="ru-RU" sz="1200" dirty="0">
                        <a:solidFill>
                          <a:srgbClr val="0066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36" marR="549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-50" dirty="0">
                          <a:solidFill>
                            <a:srgbClr val="0066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ИПР</a:t>
                      </a:r>
                      <a:endParaRPr lang="ru-RU" sz="1200" dirty="0">
                        <a:solidFill>
                          <a:srgbClr val="0066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36" marR="549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-50" dirty="0">
                          <a:solidFill>
                            <a:srgbClr val="0066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ЭНИН</a:t>
                      </a:r>
                      <a:endParaRPr lang="ru-RU" sz="1200" dirty="0">
                        <a:solidFill>
                          <a:srgbClr val="0066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36" marR="549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-50" dirty="0">
                          <a:solidFill>
                            <a:srgbClr val="0066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ИФВТ</a:t>
                      </a:r>
                      <a:endParaRPr lang="ru-RU" sz="1200" dirty="0">
                        <a:solidFill>
                          <a:srgbClr val="0066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36" marR="549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-50" dirty="0">
                          <a:solidFill>
                            <a:srgbClr val="0066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ИК</a:t>
                      </a:r>
                      <a:endParaRPr lang="ru-RU" sz="1200" dirty="0">
                        <a:solidFill>
                          <a:srgbClr val="0066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36" marR="549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-50" dirty="0">
                          <a:solidFill>
                            <a:srgbClr val="0066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ИНК</a:t>
                      </a:r>
                      <a:endParaRPr lang="ru-RU" sz="1200" dirty="0">
                        <a:solidFill>
                          <a:srgbClr val="0066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36" marR="549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-50" dirty="0">
                          <a:solidFill>
                            <a:srgbClr val="0066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ИСГТ</a:t>
                      </a:r>
                      <a:endParaRPr lang="ru-RU" sz="1200" dirty="0">
                        <a:solidFill>
                          <a:srgbClr val="0066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36" marR="549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-50" dirty="0" smtClean="0">
                          <a:solidFill>
                            <a:srgbClr val="0066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ИМОЯК</a:t>
                      </a:r>
                      <a:endParaRPr lang="ru-RU" sz="1200" dirty="0">
                        <a:solidFill>
                          <a:srgbClr val="0066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36" marR="549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-50" dirty="0">
                          <a:solidFill>
                            <a:srgbClr val="0066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ЮТИ</a:t>
                      </a:r>
                      <a:endParaRPr lang="ru-RU" sz="1200" dirty="0">
                        <a:solidFill>
                          <a:srgbClr val="0066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36" marR="549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-50" dirty="0">
                          <a:solidFill>
                            <a:srgbClr val="0066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Всего по ТПУ</a:t>
                      </a:r>
                      <a:endParaRPr lang="ru-RU" sz="1200" dirty="0">
                        <a:solidFill>
                          <a:srgbClr val="0066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36" marR="549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8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50" dirty="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Показатель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36" marR="549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24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Кол-во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сотрудников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, имеющих индекс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Хирша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10 и более,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Scopus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36" marR="549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36" marR="549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36" marR="549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Tahoma"/>
                          <a:ea typeface="Calibri"/>
                          <a:cs typeface="Times New Roman"/>
                        </a:rPr>
                        <a:t>4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36" marR="549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36" marR="549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36" marR="549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36" marR="549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36" marR="549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36" marR="549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ahoma"/>
                          <a:ea typeface="Calibri"/>
                          <a:cs typeface="Times New Roman"/>
                        </a:rPr>
                        <a:t>1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36" marR="549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ru-RU" sz="1200" b="1" dirty="0" smtClean="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36" marR="549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224808" y="2135119"/>
            <a:ext cx="4015843" cy="292388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ru-RU" sz="1300" b="1" dirty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Индекс </a:t>
            </a:r>
            <a:r>
              <a:rPr lang="ru-RU" sz="1300" b="1" dirty="0" err="1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Хирша</a:t>
            </a:r>
            <a:r>
              <a:rPr lang="ru-RU" sz="1300" b="1" dirty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ТПУ </a:t>
            </a:r>
            <a:r>
              <a:rPr lang="ru-RU" sz="13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вырос с 34 в 2013 </a:t>
            </a:r>
            <a:r>
              <a:rPr lang="ru-RU" sz="13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г. </a:t>
            </a:r>
            <a:r>
              <a:rPr lang="ru-RU" sz="1300" b="1" dirty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 </a:t>
            </a:r>
            <a:r>
              <a:rPr lang="ru-RU" sz="1300" b="1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  <a:r>
              <a:rPr lang="ru-RU" sz="13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sz="13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1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099C-497C-45B0-AECC-6893A293977E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34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64568" y="116632"/>
            <a:ext cx="6942138" cy="765175"/>
          </a:xfrm>
          <a:prstGeom prst="rect">
            <a:avLst/>
          </a:prstGeom>
        </p:spPr>
        <p:txBody>
          <a:bodyPr/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Цитируемость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510768"/>
              </p:ext>
            </p:extLst>
          </p:nvPr>
        </p:nvGraphicFramePr>
        <p:xfrm>
          <a:off x="272480" y="2780928"/>
          <a:ext cx="5904655" cy="344268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456778"/>
                <a:gridCol w="960584"/>
                <a:gridCol w="732454"/>
                <a:gridCol w="732454"/>
                <a:gridCol w="1022385"/>
              </a:tblGrid>
              <a:tr h="222229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Топ-10</a:t>
                      </a:r>
                      <a:r>
                        <a:rPr lang="ru-RU" sz="1400" b="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с</a:t>
                      </a:r>
                      <a:r>
                        <a:rPr lang="ru-RU" sz="14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амых цитируемых ученых </a:t>
                      </a:r>
                      <a:r>
                        <a:rPr lang="ru-RU" sz="14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ТПУ (</a:t>
                      </a:r>
                      <a:r>
                        <a:rPr lang="en-US" sz="1400" b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Scival</a:t>
                      </a:r>
                      <a:r>
                        <a:rPr lang="en-US" sz="14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4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2011-2014)</a:t>
                      </a:r>
                    </a:p>
                  </a:txBody>
                  <a:tcPr marL="74295" marR="74295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63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Подразд</a:t>
                      </a:r>
                      <a:r>
                        <a:rPr lang="ru-RU" sz="14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Цит</a:t>
                      </a:r>
                      <a:r>
                        <a:rPr lang="ru-RU" sz="14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Публ</a:t>
                      </a:r>
                      <a:r>
                        <a:rPr lang="ru-RU" sz="14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Н-индекс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Scopus</a:t>
                      </a:r>
                      <a:endParaRPr lang="ru-RU" sz="14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</a:tr>
              <a:tr h="2539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Михайленко</a:t>
                      </a:r>
                      <a:r>
                        <a:rPr lang="ru-RU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С.Н.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ФТИ</a:t>
                      </a:r>
                      <a:endParaRPr lang="ru-RU" sz="12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353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</a:t>
                      </a:r>
                      <a:endParaRPr lang="ru-RU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295" marR="74295" marT="0" marB="0" anchor="b"/>
                </a:tc>
              </a:tr>
              <a:tr h="2539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Сурменев</a:t>
                      </a:r>
                      <a:r>
                        <a:rPr lang="ru-RU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Р.А.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ФТИ</a:t>
                      </a:r>
                      <a:endParaRPr lang="ru-RU" sz="12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86</a:t>
                      </a:r>
                      <a:endParaRPr lang="ru-RU" sz="12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</a:t>
                      </a:r>
                      <a:endParaRPr lang="ru-RU" sz="12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</a:tr>
              <a:tr h="2539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Кузнецов Г.В.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ЭНИН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77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48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</a:tr>
              <a:tr h="2539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Галажинский А.В.</a:t>
                      </a:r>
                      <a:endParaRPr lang="ru-RU" sz="12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ФТИ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71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</a:tr>
              <a:tr h="2539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Стрижак П.А.</a:t>
                      </a:r>
                      <a:endParaRPr lang="ru-RU" sz="12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ЭНИН</a:t>
                      </a:r>
                      <a:endParaRPr lang="ru-RU" sz="12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61</a:t>
                      </a:r>
                      <a:endParaRPr lang="ru-RU" sz="12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42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</a:tr>
              <a:tr h="2539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Пестряков А.Н.</a:t>
                      </a:r>
                      <a:endParaRPr lang="ru-RU" sz="12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ИПР</a:t>
                      </a:r>
                      <a:endParaRPr lang="ru-RU" sz="12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58</a:t>
                      </a:r>
                      <a:endParaRPr lang="ru-RU" sz="12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</a:t>
                      </a:r>
                      <a:endParaRPr lang="ru-RU" sz="12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</a:tr>
              <a:tr h="2539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Фикс А.И.</a:t>
                      </a:r>
                      <a:endParaRPr lang="ru-RU" sz="12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ФТИ</a:t>
                      </a:r>
                      <a:endParaRPr lang="ru-RU" sz="12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58</a:t>
                      </a:r>
                      <a:endParaRPr lang="ru-RU" sz="12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</a:t>
                      </a:r>
                      <a:endParaRPr lang="ru-RU" sz="12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</a:tr>
              <a:tr h="2539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Ласуков В.В.</a:t>
                      </a:r>
                      <a:endParaRPr lang="ru-RU" sz="12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ФТИ</a:t>
                      </a:r>
                      <a:endParaRPr lang="ru-RU" sz="12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58</a:t>
                      </a:r>
                      <a:endParaRPr lang="ru-RU" sz="12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</a:t>
                      </a:r>
                      <a:endParaRPr lang="ru-RU" sz="12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</a:tr>
              <a:tr h="2539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Пичугин В.Ф.</a:t>
                      </a:r>
                      <a:endParaRPr lang="ru-RU" sz="12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ФТИ</a:t>
                      </a:r>
                      <a:endParaRPr lang="ru-RU" sz="12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57</a:t>
                      </a:r>
                      <a:endParaRPr lang="ru-RU" sz="12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</a:t>
                      </a:r>
                      <a:endParaRPr lang="ru-RU" sz="12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</a:tr>
              <a:tr h="2539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Исакова Ю.И.</a:t>
                      </a:r>
                      <a:endParaRPr lang="ru-RU" sz="12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ИФВТ</a:t>
                      </a:r>
                      <a:endParaRPr lang="ru-RU" sz="12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54</a:t>
                      </a:r>
                      <a:endParaRPr lang="ru-RU" sz="12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</a:t>
                      </a:r>
                      <a:endParaRPr lang="ru-RU" sz="12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</a:tr>
              <a:tr h="2539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Шеремет М.А.</a:t>
                      </a:r>
                      <a:endParaRPr lang="ru-RU" sz="12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ЭНИН</a:t>
                      </a:r>
                      <a:endParaRPr lang="ru-RU" sz="12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51</a:t>
                      </a:r>
                      <a:endParaRPr lang="ru-RU" sz="12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</a:t>
                      </a:r>
                      <a:endParaRPr lang="ru-RU" sz="12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295" marR="74295" marT="0" marB="0" anchor="b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72480" y="1124745"/>
            <a:ext cx="9145016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Самая цитируемая статья 2014 г.</a:t>
            </a:r>
          </a:p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Роман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Сурменев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доцент кафедры теоретической и экспериментальной физики ФТИ, 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Мария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Сурменева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сотрудник Центра </a:t>
            </a:r>
            <a:r>
              <a:rPr lang="ru-RU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технолоигий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ФТИ, 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Анна Иванова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инженер кафедры теоретической и экспериментальной физики ФТИ.</a:t>
            </a:r>
            <a:b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Журнал: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ru-RU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Acta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Biomaterialia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(IF 5,684)</a:t>
            </a:r>
            <a:b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Статья: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ru-RU" sz="1400" dirty="0"/>
              <a:t>«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Влияние кальций-фосфатных покрытий на увеличение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остеогенеза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костной ткани</a:t>
            </a:r>
            <a:r>
              <a:rPr lang="ru-RU" sz="1400" dirty="0" smtClean="0"/>
              <a:t>».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21151" y="2924944"/>
            <a:ext cx="32571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2014 г.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Опубликовано боле </a:t>
            </a:r>
            <a:r>
              <a:rPr lang="ru-RU" sz="14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150</a:t>
            </a:r>
            <a:r>
              <a:rPr lang="ru-RU" sz="14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статей в соавторстве с учеными из ведущих исследовательских центров. </a:t>
            </a:r>
          </a:p>
          <a:p>
            <a:endParaRPr lang="ru-RU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21150" y="3789041"/>
            <a:ext cx="345638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400" b="1" dirty="0" err="1" smtClean="0">
                <a:solidFill>
                  <a:srgbClr val="00642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Андерсон</a:t>
            </a:r>
            <a:r>
              <a:rPr lang="ru-RU" sz="1400" b="1" dirty="0" smtClean="0">
                <a:solidFill>
                  <a:srgbClr val="00642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Роберт </a:t>
            </a:r>
            <a:r>
              <a:rPr lang="en-US" sz="1400" b="1" dirty="0" smtClean="0">
                <a:solidFill>
                  <a:srgbClr val="00642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(h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Index: 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61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), 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Великобритания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Arial" pitchFamily="34" charset="0"/>
              <a:buChar char="•"/>
            </a:pPr>
            <a:endParaRPr lang="ru-RU" sz="1400" b="1" dirty="0" smtClean="0">
              <a:solidFill>
                <a:srgbClr val="00642D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00642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</a:t>
            </a:r>
            <a:r>
              <a:rPr lang="ru-RU" sz="1400" b="1" dirty="0" err="1" smtClean="0">
                <a:solidFill>
                  <a:srgbClr val="00642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урк</a:t>
            </a:r>
            <a:r>
              <a:rPr lang="ru-RU" sz="1400" b="1" dirty="0" smtClean="0">
                <a:solidFill>
                  <a:srgbClr val="00642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Вито  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Index: 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61), Словения</a:t>
            </a:r>
            <a:endParaRPr lang="en-US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1400" b="1" dirty="0" smtClean="0">
              <a:solidFill>
                <a:srgbClr val="00642D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00642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Одинцов  С.Д 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Index: 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60), Испания</a:t>
            </a:r>
          </a:p>
          <a:p>
            <a:pPr>
              <a:buFont typeface="Arial" pitchFamily="34" charset="0"/>
              <a:buChar char="•"/>
            </a:pPr>
            <a:endParaRPr lang="ru-RU" sz="1400" b="1" dirty="0" smtClean="0">
              <a:solidFill>
                <a:srgbClr val="00642D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400" b="1" dirty="0" err="1" smtClean="0">
                <a:solidFill>
                  <a:srgbClr val="00642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Фаеслер</a:t>
            </a:r>
            <a:r>
              <a:rPr lang="ru-RU" sz="1400" b="1" dirty="0" smtClean="0">
                <a:solidFill>
                  <a:srgbClr val="00642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ru-RU" sz="1400" b="1" dirty="0" err="1" smtClean="0">
                <a:solidFill>
                  <a:srgbClr val="00642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Аманд</a:t>
            </a:r>
            <a:r>
              <a:rPr lang="ru-RU" sz="1400" b="1" dirty="0" smtClean="0">
                <a:solidFill>
                  <a:srgbClr val="00642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Index: 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57), Германия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 др. </a:t>
            </a:r>
          </a:p>
        </p:txBody>
      </p:sp>
    </p:spTree>
    <p:extLst>
      <p:ext uri="{BB962C8B-B14F-4D97-AF65-F5344CB8AC3E}">
        <p14:creationId xmlns:p14="http://schemas.microsoft.com/office/powerpoint/2010/main" val="20025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099C-497C-45B0-AECC-6893A293977E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35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65141" y="116632"/>
            <a:ext cx="6942138" cy="765175"/>
          </a:xfrm>
          <a:prstGeom prst="rect">
            <a:avLst/>
          </a:prstGeom>
        </p:spPr>
        <p:txBody>
          <a:bodyPr/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НАУЧНЫЕ КОНФЕРЕНЦИИ И СИМПОЗИУМЫ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38454" y="980728"/>
            <a:ext cx="9829092" cy="381642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отрудники университета участвовали более чем в </a:t>
            </a: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500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конференциях, в том числе в </a:t>
            </a: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219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зарубежных  (Китай, Испания, Германия, Швеция, Великобритания, США и др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.).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базе  университета проведено  </a:t>
            </a: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59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научных мероприятий  (из них </a:t>
            </a: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– международное), в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т.ч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в рамках года  Науки Россия–ЕС:</a:t>
            </a:r>
          </a:p>
          <a:p>
            <a:pPr lvl="0">
              <a:spcBef>
                <a:spcPts val="0"/>
              </a:spcBef>
            </a:pPr>
            <a:r>
              <a:rPr lang="ru-RU" sz="14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Международный </a:t>
            </a: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симпозиум по химии и технологии неорганических фторидов.</a:t>
            </a:r>
            <a:endParaRPr lang="ru-RU" sz="1400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spcBef>
                <a:spcPts val="0"/>
              </a:spcBef>
            </a:pP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Российско-германская школа молодых ученых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«Возобновляемые источники энергии – биотехнология –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нанотехнология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».</a:t>
            </a:r>
          </a:p>
          <a:p>
            <a:pPr lvl="0">
              <a:spcBef>
                <a:spcPts val="0"/>
              </a:spcBef>
            </a:pP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 Международный конгресс</a:t>
            </a:r>
            <a:r>
              <a:rPr lang="ru-RU" sz="14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радиационной физике и химии конденсированных сред, сильноточной электронике и  модификации материалов пучками частиц и потоками плазмы «Потоки энергии и радиационные эффекты» (ТПУ и ИСЭ СО РАН). В рамках конгресса проведена Международная научная школа-семинар для молодежи «Физика и технология обработки материалов потоками энергии». </a:t>
            </a:r>
            <a:endParaRPr lang="ru-RU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spcBef>
                <a:spcPts val="0"/>
              </a:spcBef>
            </a:pP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результатам конференций было опубликовано более </a:t>
            </a: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400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статей в журналах </a:t>
            </a:r>
            <a:r>
              <a:rPr lang="en-US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Advanced Materials Research</a:t>
            </a: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Procedia Chemistry</a:t>
            </a: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Journal of Physics</a:t>
            </a: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Applied Mechanics and Materials</a:t>
            </a: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IOP Conference Series</a:t>
            </a: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Materials Science and Engineering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др., индексируемые в международных базах данных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Scopus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ru-RU" sz="14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377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WoS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– </a:t>
            </a: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87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организации и проведения научно-технических мероприятий получены гранты РФФИ и РГНФ </a:t>
            </a:r>
            <a:endParaRPr lang="ru-RU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сумму </a:t>
            </a: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6,1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млн руб. </a:t>
            </a:r>
            <a:endParaRPr lang="ru-RU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Содержимое 7"/>
          <p:cNvSpPr txBox="1">
            <a:spLocks/>
          </p:cNvSpPr>
          <p:nvPr/>
        </p:nvSpPr>
        <p:spPr>
          <a:xfrm>
            <a:off x="6513173" y="4509120"/>
            <a:ext cx="3392827" cy="16170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altLang="ru-RU" dirty="0" smtClean="0">
              <a:solidFill>
                <a:prstClr val="black"/>
              </a:solidFill>
            </a:endParaRPr>
          </a:p>
          <a:p>
            <a:endParaRPr lang="ru-RU" altLang="ru-RU" dirty="0" smtClean="0">
              <a:solidFill>
                <a:prstClr val="black"/>
              </a:solidFill>
            </a:endParaRPr>
          </a:p>
          <a:p>
            <a:endParaRPr lang="ru-RU" altLang="ru-RU" dirty="0" smtClean="0">
              <a:solidFill>
                <a:prstClr val="black"/>
              </a:solidFill>
            </a:endParaRPr>
          </a:p>
        </p:txBody>
      </p:sp>
      <p:pic>
        <p:nvPicPr>
          <p:cNvPr id="6148" name="Picture 4" descr="http://news.tpu.ru/uploads/images/news/2014/4/2014-god-nauki-russ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9144" y="4941213"/>
            <a:ext cx="2980484" cy="1857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38" name="Picture 2" descr="C:\Users\laragvred\AppData\Local\Microsoft\Windows\Temporary Internet Files\Content.Outlook\J8ZWK6SY\конференция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8" y="4941740"/>
            <a:ext cx="2783000" cy="1857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92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099C-497C-45B0-AECC-6893A293977E}" type="slidenum">
              <a:rPr lang="ru-RU" smtClean="0"/>
              <a:pPr/>
              <a:t>36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204864"/>
            <a:ext cx="9906000" cy="3527599"/>
          </a:xfrm>
          <a:prstGeom prst="rect">
            <a:avLst/>
          </a:prstGeom>
        </p:spPr>
        <p:txBody>
          <a:bodyPr/>
          <a:lstStyle/>
          <a:p>
            <a:r>
              <a:rPr lang="ru-RU" sz="4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</a:t>
            </a:r>
            <a:r>
              <a:rPr lang="en-US" sz="4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4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4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МАТЕРИАЛЬНОЙ БАЗЫ</a:t>
            </a:r>
            <a:r>
              <a:rPr lang="en-US" sz="4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4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4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НАУЧНЫХ ИССЛЕДОВАНИЙ</a:t>
            </a:r>
            <a:br>
              <a:rPr lang="ru-RU" sz="4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4000" b="1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85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099C-497C-45B0-AECC-6893A293977E}" type="slidenum">
              <a:rPr lang="ru-RU" smtClean="0"/>
              <a:pPr/>
              <a:t>37</a:t>
            </a:fld>
            <a:endParaRPr lang="ru-RU"/>
          </a:p>
        </p:txBody>
      </p:sp>
      <p:sp>
        <p:nvSpPr>
          <p:cNvPr id="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216696" y="188640"/>
            <a:ext cx="4602163" cy="1066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 МТБ ТПУ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44488" y="1196752"/>
            <a:ext cx="9505056" cy="1368152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algn="ctr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2013–2014 гг.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возросла доля закупок </a:t>
            </a:r>
            <a:r>
              <a:rPr lang="ru-RU" sz="16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аналитического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</a:t>
            </a:r>
            <a:r>
              <a:rPr lang="ru-RU" sz="16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измерительного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оборудования. В 2014 г. приобретено машин и оборудования на сумму </a:t>
            </a:r>
            <a:r>
              <a:rPr lang="ru-RU" sz="16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275,6 млн руб.,</a:t>
            </a:r>
            <a:r>
              <a:rPr lang="ru-RU" sz="16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том числе 37 единиц научного оборудования на сумму 91,6 млн руб. и 12 единиц технологического оборудования на сумму 48,5 млн руб. для обеспечения научных исследований, проведения НИОКР и производства наукоемкой продукции.</a:t>
            </a:r>
            <a:endParaRPr lang="ru-RU" sz="1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5" y="2708920"/>
            <a:ext cx="940569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Организована работа </a:t>
            </a:r>
            <a:r>
              <a:rPr lang="ru-RU" sz="16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Сетевого центра коллективного пользования распределенного типа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созданного на основе материальной базы 28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подразделений,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включающего более 120 единиц современного исследовательского оборудования</a:t>
            </a:r>
            <a:endParaRPr lang="ru-RU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888055"/>
              </p:ext>
            </p:extLst>
          </p:nvPr>
        </p:nvGraphicFramePr>
        <p:xfrm>
          <a:off x="718982" y="4437112"/>
          <a:ext cx="8424936" cy="129614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403871"/>
                <a:gridCol w="1403871"/>
                <a:gridCol w="1403871"/>
                <a:gridCol w="1403871"/>
                <a:gridCol w="1404726"/>
                <a:gridCol w="1404726"/>
              </a:tblGrid>
              <a:tr h="36004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Количество заявок</a:t>
                      </a: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Количество измерений</a:t>
                      </a: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Объем работ, часов</a:t>
                      </a: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Всего</a:t>
                      </a: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Для сторонних заказчиков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Всего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Для сторонних заказчиков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Всего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Для сторонних заказчиков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707</a:t>
                      </a: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5383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398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5812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520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824036" y="3789040"/>
            <a:ext cx="77821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режиме коллективного пользования в 2014 году выполнено: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48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099C-497C-45B0-AECC-6893A293977E}" type="slidenum">
              <a:rPr lang="ru-RU" smtClean="0"/>
              <a:pPr/>
              <a:t>38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91604" y="116632"/>
            <a:ext cx="6864350" cy="64881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Подготовка операторов </a:t>
            </a:r>
            <a:br>
              <a:rPr lang="ru-RU" sz="20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сложного оборудования</a:t>
            </a:r>
            <a:endParaRPr lang="ru-RU" sz="2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2432721" y="1556792"/>
            <a:ext cx="7200801" cy="511256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lvl="1" indent="0">
              <a:buClr>
                <a:schemeClr val="accent3"/>
              </a:buClr>
              <a:buNone/>
            </a:pPr>
            <a:r>
              <a:rPr 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учебные планы аспирантов набора 2014 года включена дисциплина «Физико-химические методы анализа».</a:t>
            </a:r>
          </a:p>
          <a:p>
            <a:pPr marL="0" indent="0">
              <a:buNone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pPr marL="0" indent="0">
              <a:buNone/>
            </a:pPr>
            <a:endPara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9728" lvl="1" indent="0">
              <a:buClr>
                <a:schemeClr val="accent3"/>
              </a:buClr>
              <a:buNone/>
            </a:pPr>
            <a:r>
              <a:rPr 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 операторов наиболее востребованного оборудования ТПУ повысили свою квалификацию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Рентгеноструктурный анализ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Высокоэффективная жидкостная хроматография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Газовая хроматография</a:t>
            </a:r>
          </a:p>
          <a:p>
            <a:pPr marL="109728" lvl="1" indent="0">
              <a:buClr>
                <a:schemeClr val="accent3"/>
              </a:buClr>
              <a:buNone/>
            </a:pPr>
            <a:endPara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9728" lvl="1" indent="0">
              <a:buClr>
                <a:schemeClr val="accent3"/>
              </a:buClr>
              <a:buNone/>
            </a:pPr>
            <a:r>
              <a:rPr 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6 операторов электронных микроскопов и более 30 слушателей подразделений ТПУ ведущим специалистом университета </a:t>
            </a:r>
            <a:r>
              <a:rPr lang="ru-RU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Технион</a:t>
            </a:r>
            <a:r>
              <a:rPr 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профессором А. </a:t>
            </a:r>
            <a:r>
              <a:rPr lang="ru-RU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Бернером</a:t>
            </a:r>
            <a:r>
              <a:rPr 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прочитан курс лекций и проведены практические занятия на всех микроскопах ТПУ.</a:t>
            </a:r>
          </a:p>
          <a:p>
            <a:pPr marL="109728" lvl="1" indent="0">
              <a:buClr>
                <a:schemeClr val="accent3"/>
              </a:buClr>
              <a:buNone/>
            </a:pPr>
            <a:r>
              <a:rPr 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pPr lvl="1" indent="0">
              <a:spcBef>
                <a:spcPts val="132"/>
              </a:spcBef>
              <a:buNone/>
            </a:pPr>
            <a:endParaRPr lang="en-US" sz="1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ru-RU" sz="1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C:\Диск D\Центр\Конференции\Семинар Микроскопия\Ведущий специалист по электронной микроскопии Университета Технион читает лекции политехникам  Служба новостей Томского политехнического универститета_files\IMG_67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617" y="4725144"/>
            <a:ext cx="1860205" cy="1720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10" descr="SDC10117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50489" y="1412777"/>
            <a:ext cx="2082230" cy="1441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0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0358816"/>
              </p:ext>
            </p:extLst>
          </p:nvPr>
        </p:nvGraphicFramePr>
        <p:xfrm>
          <a:off x="273993" y="3173550"/>
          <a:ext cx="2235222" cy="1458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9" name="Acrobat Document" r:id="rId6" imgW="8019977" imgH="5667300" progId="AcroExch.Document.7">
                  <p:embed/>
                </p:oleObj>
              </mc:Choice>
              <mc:Fallback>
                <p:oleObj name="Acrobat Document" r:id="rId6" imgW="8019977" imgH="566730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993" y="3173550"/>
                        <a:ext cx="2235222" cy="14580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629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099C-497C-45B0-AECC-6893A293977E}" type="slidenum">
              <a:rPr lang="ru-RU" smtClean="0"/>
              <a:pPr/>
              <a:t>39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844824"/>
            <a:ext cx="9906000" cy="3887639"/>
          </a:xfrm>
          <a:prstGeom prst="rect">
            <a:avLst/>
          </a:prstGeom>
        </p:spPr>
        <p:txBody>
          <a:bodyPr/>
          <a:lstStyle/>
          <a:p>
            <a:r>
              <a:rPr lang="ru-RU" sz="4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Совершенствование</a:t>
            </a:r>
            <a:br>
              <a:rPr lang="ru-RU" sz="4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4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структуры научно-инновационной деятельности</a:t>
            </a:r>
            <a:endParaRPr lang="ru-RU" sz="4000" b="1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73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F9453-5E09-4706-8B20-253FE4DD1D7F}" type="slidenum">
              <a:rPr lang="ru-RU" smtClean="0"/>
              <a:t>4</a:t>
            </a:fld>
            <a:endParaRPr lang="ru-RU"/>
          </a:p>
        </p:txBody>
      </p:sp>
      <p:sp>
        <p:nvSpPr>
          <p:cNvPr id="3" name="Заголовок 2"/>
          <p:cNvSpPr txBox="1">
            <a:spLocks/>
          </p:cNvSpPr>
          <p:nvPr/>
        </p:nvSpPr>
        <p:spPr>
          <a:xfrm>
            <a:off x="1136576" y="116632"/>
            <a:ext cx="6942771" cy="76470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ГОСБЮДЖЕТНЫЕ НИР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26"/>
          <p:cNvSpPr>
            <a:spLocks noChangeArrowheads="1"/>
          </p:cNvSpPr>
          <p:nvPr/>
        </p:nvSpPr>
        <p:spPr bwMode="auto">
          <a:xfrm>
            <a:off x="344488" y="1484784"/>
            <a:ext cx="93610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Объем НИР всего –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645,6 млн руб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., по сравнению с 2013 годом увеличился в 1,7 раз. </a:t>
            </a:r>
            <a:endParaRPr lang="en-US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Объем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НИР по программам и грантам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537,2 млн руб.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7687177"/>
              </p:ext>
            </p:extLst>
          </p:nvPr>
        </p:nvGraphicFramePr>
        <p:xfrm>
          <a:off x="4607387" y="2564904"/>
          <a:ext cx="5184576" cy="3231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0109589"/>
              </p:ext>
            </p:extLst>
          </p:nvPr>
        </p:nvGraphicFramePr>
        <p:xfrm>
          <a:off x="13425" y="2492896"/>
          <a:ext cx="4880992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1433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099C-497C-45B0-AECC-6893A293977E}" type="slidenum">
              <a:rPr lang="ru-RU" smtClean="0"/>
              <a:pPr/>
              <a:t>40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980728"/>
            <a:ext cx="6969224" cy="518477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l">
              <a:spcBef>
                <a:spcPts val="600"/>
              </a:spcBef>
            </a:pPr>
            <a:r>
              <a:rPr lang="ru-RU" sz="160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2014 году были открыты 6 новых лабораторий: </a:t>
            </a:r>
            <a:b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ru-RU" sz="1600" b="1" cap="none" dirty="0">
                <a:ln>
                  <a:noFill/>
                </a:ln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П</a:t>
            </a:r>
            <a:r>
              <a:rPr lang="ru-RU" sz="1600" b="1" cap="none" dirty="0" smtClean="0">
                <a:ln>
                  <a:noFill/>
                </a:ln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ПП220</a:t>
            </a:r>
            <a: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-  Лаборатория технологий улучшения благополучия пожилых людей</a:t>
            </a:r>
            <a:r>
              <a:rPr lang="ru-RU" sz="1600" b="0" cap="none" dirty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(рук. </a:t>
            </a:r>
            <a:r>
              <a:rPr lang="ru-RU" sz="1600" b="0" cap="none" dirty="0" err="1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Фабио</a:t>
            </a:r>
            <a:r>
              <a:rPr lang="ru-RU" sz="1600" b="0" cap="none" dirty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0" cap="none" dirty="0" err="1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Касати</a:t>
            </a:r>
            <a: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); </a:t>
            </a:r>
            <a:b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-  Лаборатория анализа и мониторинга опасных геологических и гидродинамических процессов на Арктическом шельфе (рук. Семилетов И.П.).</a:t>
            </a:r>
            <a:b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1" cap="none" dirty="0">
                <a:ln>
                  <a:noFill/>
                </a:ln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</a:t>
            </a:r>
            <a:r>
              <a:rPr lang="ru-RU" sz="1600" b="1" cap="none" dirty="0" smtClean="0">
                <a:ln>
                  <a:noFill/>
                </a:ln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ПП218, ФЦП</a:t>
            </a:r>
            <a:r>
              <a:rPr lang="ru-RU" sz="1600" b="0" cap="none" dirty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600" b="0" cap="none" dirty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-  Сетевая научно-образовательная лаборатория «Динамическое моделирование и контроль ответственных конструкций» </a:t>
            </a:r>
            <a:b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(рук. </a:t>
            </a:r>
            <a:r>
              <a:rPr lang="ru-RU" sz="1600" b="0" cap="none" dirty="0" err="1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Псахье</a:t>
            </a:r>
            <a: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С.Г.).</a:t>
            </a:r>
            <a:b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1" cap="none" dirty="0" smtClean="0">
                <a:ln>
                  <a:noFill/>
                </a:ln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РНФ</a:t>
            </a:r>
            <a: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-  Сетевая лаборатория «Медицинское материаловедение» </a:t>
            </a:r>
            <a:b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(рук. Дан </a:t>
            </a:r>
            <a:r>
              <a:rPr lang="ru-RU" sz="1600" b="0" cap="none" dirty="0" err="1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Шехтман</a:t>
            </a:r>
            <a: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600" b="0" cap="none" dirty="0" err="1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Псахье</a:t>
            </a:r>
            <a: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С.Г.);</a:t>
            </a:r>
            <a:b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-  Лаборатория фундаментальных основ </a:t>
            </a:r>
            <a:r>
              <a:rPr lang="ru-RU" sz="1600" b="0" cap="none" dirty="0" err="1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ресурсоэффективных</a:t>
            </a:r>
            <a: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безопасных технологий тушения лесных пожаров с применением авиации (рук. Кузнецов Г.В.).</a:t>
            </a:r>
            <a:b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1" cap="none" dirty="0" smtClean="0">
                <a:ln>
                  <a:noFill/>
                </a:ln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Международная</a:t>
            </a:r>
            <a: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совместная российско-китайская лаборатория радиационного и инспекционного контроля (рук. </a:t>
            </a:r>
            <a:r>
              <a:rPr lang="ru-RU" sz="1600" b="0" cap="none" dirty="0" err="1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Чахлов</a:t>
            </a:r>
            <a: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С.В.).</a:t>
            </a:r>
            <a:b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b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br>
              <a:rPr lang="ru-RU" sz="1600" b="0" cap="none" dirty="0" smtClean="0">
                <a:ln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68624" y="109860"/>
            <a:ext cx="6133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29292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СОВЕРШЕНСТВОВАНИЕ ОРГАНИЗАЦИОННОЙ</a:t>
            </a:r>
          </a:p>
          <a:p>
            <a:pPr algn="ctr"/>
            <a:r>
              <a:rPr lang="ru-RU" sz="2000" b="1" dirty="0" smtClean="0">
                <a:solidFill>
                  <a:srgbClr val="29292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СТРУКТУРЫ</a:t>
            </a:r>
            <a:endParaRPr lang="ru-RU" sz="2000" b="1" dirty="0">
              <a:solidFill>
                <a:srgbClr val="29292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199" y="1196753"/>
            <a:ext cx="2886321" cy="1884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2" descr="C:\Users\litovchenko\AppData\Local\Microsoft\Windows\Temporary Internet Files\Content.Outlook\CHF482EZ\07_15_Gustafsson_Deploying-multicorer-aft-dec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203" y="4149086"/>
            <a:ext cx="2886320" cy="1884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49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099C-497C-45B0-AECC-6893A293977E}" type="slidenum">
              <a:rPr lang="ru-RU" smtClean="0"/>
              <a:pPr/>
              <a:t>41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36576" y="0"/>
            <a:ext cx="6943725" cy="765175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ru-RU" sz="2000" b="1" dirty="0">
                <a:ln>
                  <a:noFill/>
                </a:ln>
                <a:solidFill>
                  <a:srgbClr val="29292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СОВЕРШЕНСТВОВАНИЕ ОРГАНИЗАЦИОННОЙ</a:t>
            </a:r>
            <a:br>
              <a:rPr lang="ru-RU" sz="2000" b="1" dirty="0">
                <a:ln>
                  <a:noFill/>
                </a:ln>
                <a:solidFill>
                  <a:srgbClr val="29292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b="1" dirty="0" smtClean="0">
                <a:ln>
                  <a:noFill/>
                </a:ln>
                <a:solidFill>
                  <a:srgbClr val="29292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СТРУКТУРЫ</a:t>
            </a:r>
            <a:endParaRPr lang="ru-RU" sz="2000" b="1" dirty="0">
              <a:solidFill>
                <a:srgbClr val="29292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0513" y="1078139"/>
            <a:ext cx="6117202" cy="507831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решения научно-технических задач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заказу предприятий созданы </a:t>
            </a:r>
            <a:r>
              <a:rPr lang="ru-RU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НОЦ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endPara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НОЦ «Газпром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Трансгаз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Томск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lvl="0"/>
            <a:r>
              <a:rPr lang="ru-RU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Цель: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lang="ru-RU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азработка </a:t>
            </a:r>
            <a:r>
              <a:rPr lang="ru-RU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внедрение инновационных технологий и научно-технических разработок, подготовка высококвалифицированных специалистов для ООО «Газпром </a:t>
            </a:r>
            <a:r>
              <a:rPr lang="ru-RU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трансгаз</a:t>
            </a:r>
            <a:r>
              <a:rPr lang="ru-RU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Томск», OAO «Газпром» и смежных предприятий</a:t>
            </a:r>
          </a:p>
          <a:p>
            <a:endPara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НОЦ «</a:t>
            </a: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Энергоэффективные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Технологии»</a:t>
            </a:r>
          </a:p>
          <a:p>
            <a:r>
              <a:rPr lang="ru-RU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Цель: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Формирование инструментов реализации государственной политики в области энергосбережения и повышения </a:t>
            </a: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энергоэффективности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региональном (Томская область) и федеральном уровнях.</a:t>
            </a:r>
          </a:p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240" y="1078139"/>
            <a:ext cx="2411536" cy="2206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240" y="3875388"/>
            <a:ext cx="2411536" cy="2281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137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099C-497C-45B0-AECC-6893A293977E}" type="slidenum">
              <a:rPr lang="ru-RU" smtClean="0"/>
              <a:pPr/>
              <a:t>42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060848"/>
            <a:ext cx="9906000" cy="3671615"/>
          </a:xfrm>
          <a:prstGeom prst="rect">
            <a:avLst/>
          </a:prstGeom>
        </p:spPr>
        <p:txBody>
          <a:bodyPr/>
          <a:lstStyle/>
          <a:p>
            <a:r>
              <a:rPr lang="ru-RU" sz="4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ПРИЗНАНИЕ ТПУ </a:t>
            </a:r>
            <a:br>
              <a:rPr lang="ru-RU" sz="4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4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РОССИИ И </a:t>
            </a:r>
            <a:br>
              <a:rPr lang="ru-RU" sz="4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4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РУБЕЖОМ</a:t>
            </a:r>
            <a:endParaRPr lang="ru-RU" sz="4000" b="1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45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099C-497C-45B0-AECC-6893A293977E}" type="slidenum">
              <a:rPr lang="ru-RU" smtClean="0"/>
              <a:pPr/>
              <a:t>43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36576" y="0"/>
            <a:ext cx="6942138" cy="765175"/>
          </a:xfrm>
          <a:prstGeom prst="rect">
            <a:avLst/>
          </a:prstGeom>
        </p:spPr>
        <p:txBody>
          <a:bodyPr/>
          <a:lstStyle/>
          <a:p>
            <a:r>
              <a:rPr lang="ru-RU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ДОСТИЖЕНИЯ НАУЧНО-ПЕДАГОГИЧЕСКИХ</a:t>
            </a:r>
            <a:br>
              <a:rPr lang="ru-RU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СОТРУДНИКОВ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464" y="1052736"/>
            <a:ext cx="964869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5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Премии Правительства РФ в области науки и техники для молодых ученых 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составе авторского коллектива под руководством профессора Маркова Н.Г. удостоены Сонькин Д.М., Фадеев А.С. Премия присуждена в 2015 г.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5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Премии Правительства РФ в области науки и техники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удостоены: </a:t>
            </a:r>
          </a:p>
          <a:p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- Сонькин М.А., Ямпольский В.З.;</a:t>
            </a:r>
          </a:p>
          <a:p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- Штейн М.М.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Выиграли и реализуют </a:t>
            </a:r>
            <a:r>
              <a:rPr lang="ru-RU" sz="15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гранты Президента РФ 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научным школам Панин В.Е. (ИФВТ) и </a:t>
            </a:r>
            <a:r>
              <a:rPr 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Иванчина Э.Д 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(ИПР).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5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Медалями РАН 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награждены доцент </a:t>
            </a:r>
            <a:r>
              <a:rPr lang="ru-RU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Беденко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С.В. (ФТИ) и магистрант </a:t>
            </a:r>
            <a:r>
              <a:rPr lang="ru-RU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Кутонова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К.В. (ИФВТ).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ТПУ занял </a:t>
            </a:r>
            <a:r>
              <a:rPr lang="ru-RU" sz="15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место 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среди вузов </a:t>
            </a:r>
            <a:r>
              <a:rPr lang="ru-RU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Минобрнаки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 количеству </a:t>
            </a:r>
            <a:r>
              <a:rPr lang="ru-RU" sz="15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грантов и стипендий Президента РФ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 приоритетным направлениям модернизации российской экономики для молодых ученых и аспирантов.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Почетного звания </a:t>
            </a:r>
            <a:r>
              <a:rPr lang="ru-RU" sz="15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«Заслуженный работник высшей школы» 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удостоен Ремнев Г.Е. (ИФВТ).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5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Благодарности Президента РФ 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удостоен </a:t>
            </a:r>
            <a:r>
              <a:rPr lang="ru-RU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Лукутин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Б.В. (ЭНИН).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Медаль </a:t>
            </a:r>
            <a:r>
              <a:rPr lang="ru-RU" sz="15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«За заслуги в развитии инженерного образования России» 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получил  ректор Чубик П.С.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Почётное звание </a:t>
            </a:r>
            <a:r>
              <a:rPr lang="ru-RU" sz="15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«Заслуженный геолог РФ» 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получил </a:t>
            </a:r>
            <a:r>
              <a:rPr lang="ru-RU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Домаренко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В.А. (ИПР).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Межотраслевым знаком </a:t>
            </a:r>
            <a:r>
              <a:rPr lang="ru-RU" sz="15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«Горняцкая слава» 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степени награждены 4 сотрудника ЮТИ.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Нагрудным знаком Министерства природных ресурсов РФ </a:t>
            </a:r>
            <a:r>
              <a:rPr lang="ru-RU" sz="15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«Отличник разведки недр» 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награждены сотрудники ИПР – </a:t>
            </a:r>
            <a:r>
              <a:rPr lang="ru-RU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Тен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Т.Г., Евсеев В.Д., </a:t>
            </a:r>
            <a:r>
              <a:rPr lang="ru-RU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Боярко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Ю.Л., Нечаева </a:t>
            </a:r>
            <a:r>
              <a:rPr 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Л.Н.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Почетное 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звание </a:t>
            </a:r>
            <a:r>
              <a:rPr lang="ru-RU" sz="15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«Почетный работник науки и техники РФ» 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Арбузов С.И. (ИПР</a:t>
            </a:r>
            <a:r>
              <a:rPr 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5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Медалью </a:t>
            </a:r>
            <a:r>
              <a:rPr lang="ru-RU" sz="15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им. К.Э. Циолковского Федерации космонавтики 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награжден </a:t>
            </a:r>
            <a:endParaRPr lang="ru-RU" sz="15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ректор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ТПУ Чубик П.С</a:t>
            </a:r>
            <a:r>
              <a:rPr 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78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099C-497C-45B0-AECC-6893A293977E}" type="slidenum">
              <a:rPr lang="ru-RU" smtClean="0"/>
              <a:pPr/>
              <a:t>44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08584" y="1"/>
            <a:ext cx="6942138" cy="765175"/>
          </a:xfrm>
          <a:prstGeom prst="rect">
            <a:avLst/>
          </a:prstGeom>
        </p:spPr>
        <p:txBody>
          <a:bodyPr/>
          <a:lstStyle/>
          <a:p>
            <a:r>
              <a:rPr lang="ru-RU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ДОСТИЖЕНИЯ НАУЧНО-ПЕДАГОГИЧЕСКИХ</a:t>
            </a:r>
            <a:br>
              <a:rPr lang="ru-RU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СОТРУДНИКОВ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0472" y="980728"/>
            <a:ext cx="9505056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Звания </a:t>
            </a:r>
            <a:r>
              <a:rPr lang="ru-RU" sz="15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«Почетный работник сферы молодежной политики Российской Федерации»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удостоен заместитель проректора по административно-хозяйственной и социальной работе Ведяшкин М.В.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Нагрудным знаком </a:t>
            </a:r>
            <a:r>
              <a:rPr lang="ru-RU" sz="15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«За развитие научно-исследовательской работы студентов»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награждена Григорьева А.А. (ИК).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выставках получено  </a:t>
            </a:r>
            <a:r>
              <a:rPr lang="ru-RU" sz="15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97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наград, из них на международных и зарубежных выставках получено </a:t>
            </a:r>
            <a:r>
              <a:rPr lang="ru-RU" sz="15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медалей (в </a:t>
            </a:r>
            <a:r>
              <a:rPr lang="ru-RU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т.ч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15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золотых) и </a:t>
            </a:r>
            <a:r>
              <a:rPr lang="ru-RU" sz="15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дипломов.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Победителями ежегодного всероссийского конкурса  РФ </a:t>
            </a:r>
            <a:r>
              <a:rPr lang="ru-RU" sz="15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«Инженер года – 2014» 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стали </a:t>
            </a:r>
            <a:r>
              <a:rPr lang="ru-RU" sz="15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сотрудников </a:t>
            </a:r>
            <a:r>
              <a:rPr 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ТПУ.</a:t>
            </a:r>
            <a:endParaRPr lang="ru-RU" sz="1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5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сотрудников ТПУ (ИФВТ, ИПР, ЭНИН, ФТИ) получили почетное звание </a:t>
            </a:r>
            <a:r>
              <a:rPr lang="ru-RU" sz="15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«Заслуженные работники Высшего профессионального образования РФ»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Медалью Ордена </a:t>
            </a:r>
            <a:r>
              <a:rPr lang="ru-RU" sz="15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«За заслуги перед Отечеством» 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степени награжден Кузнецов Г.В. (ЭНИН).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5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Премии Томской области 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сфере образования, науки, здравоохранения и культуры за 2014 год удостоены:  </a:t>
            </a:r>
          </a:p>
          <a:p>
            <a:r>
              <a:rPr 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- 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научно-педагогический коллектив под руководством  Лопатина В.В. (ИФВТ);</a:t>
            </a:r>
          </a:p>
          <a:p>
            <a:r>
              <a:rPr 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-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научно-педагогические работники, внесшие значительный личный вклад в развитие науки и </a:t>
            </a:r>
            <a:r>
              <a:rPr 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образования 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Вавилов В.П. (ИНК), Филимонов В.Д. (ИФВТ), Сивков А.А.(ЭНИН), </a:t>
            </a:r>
            <a:r>
              <a:rPr lang="ru-RU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Лойко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О.Т.(ИСГТ);</a:t>
            </a:r>
          </a:p>
          <a:p>
            <a:r>
              <a:rPr 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- 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 молодых ученых и 13 студентов ТПУ.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5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Медалью им. Н. Д. Кондратьева 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награждена Егорова М.С. (ИСГТ).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Студенты и аспиранты ТПУ в 2014 году получили </a:t>
            </a:r>
            <a:r>
              <a:rPr lang="ru-RU" sz="15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1147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дипломов на конференциях, конкурсах, олимпиадах, выставках; выиграли </a:t>
            </a:r>
            <a:r>
              <a:rPr lang="ru-RU" sz="15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198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стипендий международного и всероссийского уровня, из них </a:t>
            </a:r>
            <a:r>
              <a:rPr lang="ru-RU" sz="15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стипендий Президента РФ и Правительства РФ; </a:t>
            </a:r>
            <a:r>
              <a:rPr lang="ru-RU" sz="15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108 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корпоративных стипендий регионального уровня, </a:t>
            </a:r>
            <a:r>
              <a:rPr lang="ru-RU" sz="15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стипендий и грантов на мобильность</a:t>
            </a:r>
            <a:r>
              <a:rPr 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57056" y="4221088"/>
            <a:ext cx="1368152" cy="216024"/>
          </a:xfrm>
          <a:prstGeom prst="rect">
            <a:avLst/>
          </a:prstGeom>
          <a:noFill/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9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099C-497C-45B0-AECC-6893A293977E}" type="slidenum">
              <a:rPr lang="ru-RU" smtClean="0"/>
              <a:pPr/>
              <a:t>45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492896"/>
            <a:ext cx="9906000" cy="3239567"/>
          </a:xfrm>
          <a:prstGeom prst="rect">
            <a:avLst/>
          </a:prstGeom>
        </p:spPr>
        <p:txBody>
          <a:bodyPr/>
          <a:lstStyle/>
          <a:p>
            <a:r>
              <a:rPr lang="ru-RU" sz="4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СТРАТЕГИЧЕСКИЕ ЦЕЛИ И ЗАДАЧИ НА 2015 ГОД</a:t>
            </a:r>
            <a:endParaRPr lang="ru-RU" sz="4000" b="1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54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F9453-5E09-4706-8B20-253FE4DD1D7F}" type="slidenum">
              <a:rPr lang="ru-RU" smtClean="0"/>
              <a:t>46</a:t>
            </a:fld>
            <a:endParaRPr lang="ru-RU"/>
          </a:p>
        </p:txBody>
      </p:sp>
      <p:sp>
        <p:nvSpPr>
          <p:cNvPr id="3" name="Заголовок 1"/>
          <p:cNvSpPr>
            <a:spLocks noGrp="1"/>
          </p:cNvSpPr>
          <p:nvPr/>
        </p:nvSpPr>
        <p:spPr>
          <a:xfrm>
            <a:off x="235047" y="980728"/>
            <a:ext cx="9505057" cy="5404222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u="none" kern="1200" cap="all" spc="0">
                <a:ln w="12700" cmpd="sng">
                  <a:noFill/>
                  <a:prstDash val="solid"/>
                </a:ln>
                <a:solidFill>
                  <a:srgbClr val="00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ru-RU" sz="1600" cap="none" dirty="0" smtClean="0">
                <a:solidFill>
                  <a:schemeClr val="tx1"/>
                </a:solidFill>
              </a:rPr>
              <a:t>Высокой узнаваемостью в промышленной среде РФ за счёт подготовки инженерных кадров.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ru-RU" sz="1600" cap="none" dirty="0" smtClean="0">
              <a:solidFill>
                <a:schemeClr val="tx1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ru-RU" sz="1600" cap="none" dirty="0" smtClean="0">
                <a:solidFill>
                  <a:schemeClr val="tx1"/>
                </a:solidFill>
              </a:rPr>
              <a:t>Стабильным доходом от внедренческих НИОКР прошлых лет (бетатроны, </a:t>
            </a:r>
            <a:r>
              <a:rPr lang="ru-RU" sz="1600" cap="none" dirty="0" err="1" smtClean="0">
                <a:solidFill>
                  <a:schemeClr val="tx1"/>
                </a:solidFill>
              </a:rPr>
              <a:t>фармпрепараты</a:t>
            </a:r>
            <a:r>
              <a:rPr lang="ru-RU" sz="1600" cap="none" dirty="0" smtClean="0">
                <a:solidFill>
                  <a:schemeClr val="tx1"/>
                </a:solidFill>
              </a:rPr>
              <a:t>, легирование кремния и др.).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ru-RU" sz="1600" cap="none" dirty="0" smtClean="0">
              <a:solidFill>
                <a:schemeClr val="tx1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ru-RU" sz="1600" cap="none" dirty="0" smtClean="0">
                <a:solidFill>
                  <a:schemeClr val="tx1"/>
                </a:solidFill>
              </a:rPr>
              <a:t>Высокой долей бюджетных НИОКР (ПП, ФЦП, гранты) относительно хоздоговорных работ.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ru-RU" sz="1600" cap="none" dirty="0" smtClean="0">
              <a:solidFill>
                <a:schemeClr val="tx1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ru-RU" sz="1600" cap="none" dirty="0" smtClean="0">
                <a:solidFill>
                  <a:schemeClr val="tx1"/>
                </a:solidFill>
              </a:rPr>
              <a:t>Наличием ненаучных и производственных договоров. 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ru-RU" sz="1600" cap="none" dirty="0">
              <a:solidFill>
                <a:schemeClr val="tx1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ru-RU" sz="1600" cap="none" dirty="0" smtClean="0">
                <a:solidFill>
                  <a:schemeClr val="tx1"/>
                </a:solidFill>
              </a:rPr>
              <a:t>Молодыми научными коллективами успешно работающими в новых научных </a:t>
            </a:r>
            <a:r>
              <a:rPr lang="ru-RU" sz="1600" cap="none" dirty="0">
                <a:solidFill>
                  <a:schemeClr val="tx1"/>
                </a:solidFill>
              </a:rPr>
              <a:t>направлениях, но не имеющих сегодня связи с реальным сектором </a:t>
            </a:r>
            <a:r>
              <a:rPr lang="ru-RU" sz="1600" cap="none" dirty="0" smtClean="0">
                <a:solidFill>
                  <a:schemeClr val="tx1"/>
                </a:solidFill>
              </a:rPr>
              <a:t>экономики.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ru-RU" sz="1600" cap="none" dirty="0" smtClean="0">
              <a:solidFill>
                <a:schemeClr val="tx1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ru-RU" sz="1600" cap="none" dirty="0" smtClean="0">
                <a:solidFill>
                  <a:schemeClr val="tx1"/>
                </a:solidFill>
              </a:rPr>
              <a:t>Разработками, внедрение которых возможно только в пределах РФ или региона.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ru-RU" sz="1600" cap="none" dirty="0" smtClean="0">
              <a:solidFill>
                <a:schemeClr val="tx1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ru-RU" sz="1600" cap="none" dirty="0" smtClean="0">
                <a:solidFill>
                  <a:schemeClr val="tx1"/>
                </a:solidFill>
              </a:rPr>
              <a:t>Слабыми позициями в фундаментальной науке. 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40632" y="167730"/>
            <a:ext cx="57217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Современные вызовы времени и реалии</a:t>
            </a:r>
          </a:p>
        </p:txBody>
      </p:sp>
    </p:spTree>
    <p:extLst>
      <p:ext uri="{BB962C8B-B14F-4D97-AF65-F5344CB8AC3E}">
        <p14:creationId xmlns:p14="http://schemas.microsoft.com/office/powerpoint/2010/main" val="349839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F9453-5E09-4706-8B20-253FE4DD1D7F}" type="slidenum">
              <a:rPr lang="ru-RU" smtClean="0"/>
              <a:t>47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072680" y="292655"/>
            <a:ext cx="52565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НАПРАВЛЕНИЯ  РАЗВИТИЯ - 2015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464" y="1844824"/>
            <a:ext cx="9505056" cy="378565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Защиты диссертаций аспирантами и сотрудниками ТПУ.</a:t>
            </a:r>
          </a:p>
          <a:p>
            <a:pPr marL="457200" indent="-457200">
              <a:buAutoNum type="arabicPeriod"/>
            </a:pPr>
            <a:endParaRPr lang="ru-RU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AutoNum type="arabicPeriod"/>
            </a:pP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Рост публикационной активности, увеличение индекса цитируемости.</a:t>
            </a:r>
          </a:p>
          <a:p>
            <a:pPr marL="457200" indent="-457200">
              <a:buAutoNum type="arabicPeriod"/>
            </a:pPr>
            <a:endParaRPr lang="ru-RU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AutoNum type="arabicPeriod"/>
            </a:pP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Сетевое взаимодействие с ведущими российскими и зарубежными учеными.</a:t>
            </a:r>
          </a:p>
          <a:p>
            <a:pPr marL="457200" indent="-457200">
              <a:buAutoNum type="arabicPeriod"/>
            </a:pPr>
            <a:endParaRPr lang="ru-RU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AutoNum type="arabicPeriod"/>
            </a:pP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Увеличение доли магистрантов второго года обучения, трудоустроенных на работу в ТПУ, до 20%.</a:t>
            </a:r>
          </a:p>
          <a:p>
            <a:pPr marL="457200" indent="-457200">
              <a:buAutoNum type="arabicPeriod"/>
            </a:pPr>
            <a:endParaRPr lang="ru-RU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AutoNum type="arabicPeriod"/>
            </a:pP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 института постдоков.</a:t>
            </a:r>
          </a:p>
          <a:p>
            <a:pPr marL="457200" indent="-457200">
              <a:buAutoNum type="arabicPeriod"/>
            </a:pPr>
            <a:endParaRPr lang="ru-RU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AutoNum type="arabicPeriod"/>
            </a:pP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Коммерциализация НИОКР.</a:t>
            </a:r>
          </a:p>
          <a:p>
            <a:pPr marL="457200" indent="-457200">
              <a:buAutoNum type="arabicPeriod"/>
            </a:pPr>
            <a:endParaRPr lang="ru-RU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AutoNum type="arabicPeriod"/>
            </a:pP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 комфортной среды для реализации НИОКР.</a:t>
            </a:r>
          </a:p>
          <a:p>
            <a:pPr marL="457200" indent="-457200">
              <a:buAutoNum type="arabicPeriod"/>
            </a:pPr>
            <a:endParaRPr lang="ru-RU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17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F9453-5E09-4706-8B20-253FE4DD1D7F}" type="slidenum">
              <a:rPr lang="ru-RU" smtClean="0"/>
              <a:t>48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681305"/>
              </p:ext>
            </p:extLst>
          </p:nvPr>
        </p:nvGraphicFramePr>
        <p:xfrm>
          <a:off x="704528" y="1484784"/>
          <a:ext cx="8352928" cy="3594055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542035"/>
                <a:gridCol w="6122332"/>
                <a:gridCol w="536433"/>
                <a:gridCol w="576064"/>
                <a:gridCol w="576064"/>
              </a:tblGrid>
              <a:tr h="3810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1016000" indent="-279400"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Наименование целевого показателя</a:t>
                      </a:r>
                      <a:endParaRPr lang="ru-RU" sz="13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88900" indent="-279400"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 </a:t>
                      </a:r>
                      <a:endParaRPr lang="ru-RU" sz="13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635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2014</a:t>
                      </a:r>
                      <a:endParaRPr lang="ru-RU" sz="13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635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2015</a:t>
                      </a:r>
                      <a:endParaRPr lang="ru-RU" sz="13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/>
                </a:tc>
              </a:tr>
              <a:tr h="843136">
                <a:tc>
                  <a:txBody>
                    <a:bodyPr/>
                    <a:lstStyle/>
                    <a:p>
                      <a:pPr marL="254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1.2.1.</a:t>
                      </a:r>
                      <a:endParaRPr lang="ru-RU" sz="13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63500" indent="-279400">
                        <a:lnSpc>
                          <a:spcPts val="1415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Количество статей по ПНР НИУ в научной периодике, индексируемой иностранными и российскими организациями (</a:t>
                      </a:r>
                      <a:r>
                        <a:rPr lang="en-US" sz="1400" b="1">
                          <a:effectLst/>
                        </a:rPr>
                        <a:t>Web</a:t>
                      </a:r>
                      <a:r>
                        <a:rPr lang="ru-RU" sz="1400" b="1">
                          <a:effectLst/>
                        </a:rPr>
                        <a:t> о</a:t>
                      </a:r>
                      <a:r>
                        <a:rPr lang="en-US" sz="1400" b="1">
                          <a:effectLst/>
                        </a:rPr>
                        <a:t>f S</a:t>
                      </a:r>
                      <a:r>
                        <a:rPr lang="ru-RU" sz="1400" b="1">
                          <a:effectLst/>
                        </a:rPr>
                        <a:t>с</a:t>
                      </a:r>
                      <a:r>
                        <a:rPr lang="en-US" sz="1400" b="1">
                          <a:effectLst/>
                        </a:rPr>
                        <a:t>i</a:t>
                      </a:r>
                      <a:r>
                        <a:rPr lang="ru-RU" sz="1400" b="1">
                          <a:effectLst/>
                        </a:rPr>
                        <a:t>е</a:t>
                      </a:r>
                      <a:r>
                        <a:rPr lang="en-US" sz="1400" b="1">
                          <a:effectLst/>
                        </a:rPr>
                        <a:t>n</a:t>
                      </a:r>
                      <a:r>
                        <a:rPr lang="ru-RU" sz="1400" b="1">
                          <a:effectLst/>
                        </a:rPr>
                        <a:t>се,</a:t>
                      </a:r>
                      <a:r>
                        <a:rPr lang="en-US" sz="1400" b="1">
                          <a:effectLst/>
                        </a:rPr>
                        <a:t>S</a:t>
                      </a:r>
                      <a:r>
                        <a:rPr lang="ru-RU" sz="1400" b="1">
                          <a:effectLst/>
                        </a:rPr>
                        <a:t>сор</a:t>
                      </a:r>
                      <a:r>
                        <a:rPr lang="en-US" sz="1400" b="1">
                          <a:effectLst/>
                        </a:rPr>
                        <a:t>us</a:t>
                      </a:r>
                      <a:r>
                        <a:rPr lang="ru-RU" sz="1400" b="1">
                          <a:effectLst/>
                        </a:rPr>
                        <a:t>, Российский индекс цитирования), в расчете на одного научно-педагогического работника</a:t>
                      </a:r>
                      <a:endParaRPr lang="ru-RU" sz="13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889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ед</a:t>
                      </a:r>
                      <a:endParaRPr lang="ru-RU" sz="13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635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1,4</a:t>
                      </a:r>
                      <a:endParaRPr lang="ru-RU" sz="13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635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1,6</a:t>
                      </a:r>
                      <a:endParaRPr lang="ru-RU" sz="13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/>
                </a:tc>
              </a:tr>
              <a:tr h="576064">
                <a:tc>
                  <a:txBody>
                    <a:bodyPr/>
                    <a:lstStyle/>
                    <a:p>
                      <a:pPr marL="254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1.2.2.</a:t>
                      </a:r>
                      <a:endParaRPr lang="ru-RU" sz="13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63500" indent="-279400">
                        <a:lnSpc>
                          <a:spcPts val="1415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Доля доходов от научно- исследовательских и опытно- конструкторских работ (НИОКР) из всех источников по ПНР НИУ в общих доходах НИУ</a:t>
                      </a:r>
                      <a:endParaRPr lang="ru-RU" sz="13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889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%</a:t>
                      </a:r>
                      <a:endParaRPr lang="ru-RU" sz="13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635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24</a:t>
                      </a:r>
                      <a:endParaRPr lang="ru-RU" sz="13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635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25</a:t>
                      </a:r>
                      <a:endParaRPr lang="ru-RU" sz="13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/>
                </a:tc>
              </a:tr>
              <a:tr h="864096">
                <a:tc>
                  <a:txBody>
                    <a:bodyPr/>
                    <a:lstStyle/>
                    <a:p>
                      <a:pPr marL="254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1.2.3.</a:t>
                      </a:r>
                      <a:endParaRPr lang="ru-RU" sz="13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63500" indent="-279400">
                        <a:lnSpc>
                          <a:spcPts val="1415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Отношение доходов от реализованной НИУ и организациями его инновационной инфраструктуры научно-технической продукции по ПНР НИУ, включая права на результаты интеллектуальной деятельности, к расходам федерального бюджета на НИОКР, выполненные НИУ</a:t>
                      </a:r>
                      <a:endParaRPr lang="ru-RU" sz="13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889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%</a:t>
                      </a:r>
                      <a:endParaRPr lang="ru-RU" sz="13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635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387</a:t>
                      </a:r>
                      <a:endParaRPr lang="ru-RU" sz="13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635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404</a:t>
                      </a:r>
                      <a:endParaRPr lang="ru-RU" sz="13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/>
                </a:tc>
              </a:tr>
              <a:tr h="576064">
                <a:tc>
                  <a:txBody>
                    <a:bodyPr/>
                    <a:lstStyle/>
                    <a:p>
                      <a:pPr marL="254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1.2.4.</a:t>
                      </a:r>
                      <a:endParaRPr lang="ru-RU" sz="13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63500" indent="-279400">
                        <a:lnSpc>
                          <a:spcPts val="1415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Количество поставленных на бухгалтерский учет объектов интеллектуальной собственности по ПНР НИУ</a:t>
                      </a:r>
                      <a:endParaRPr lang="ru-RU" sz="13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889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ед</a:t>
                      </a:r>
                      <a:endParaRPr lang="ru-RU" sz="13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635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8</a:t>
                      </a:r>
                      <a:endParaRPr lang="ru-RU" sz="13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635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15</a:t>
                      </a:r>
                      <a:endParaRPr lang="ru-RU" sz="13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/>
                </a:tc>
              </a:tr>
              <a:tr h="353695">
                <a:tc>
                  <a:txBody>
                    <a:bodyPr/>
                    <a:lstStyle/>
                    <a:p>
                      <a:pPr marL="254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1.2.5.</a:t>
                      </a:r>
                      <a:endParaRPr lang="ru-RU" sz="13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63500" indent="-279400">
                        <a:lnSpc>
                          <a:spcPts val="1415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Доля опытно-конструкторских работ по ПНР НИУ в общем объеме НИОКР НИУ</a:t>
                      </a:r>
                      <a:endParaRPr lang="ru-RU" sz="13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889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%</a:t>
                      </a:r>
                      <a:endParaRPr lang="ru-RU" sz="13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635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24</a:t>
                      </a:r>
                      <a:endParaRPr lang="ru-RU" sz="13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635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26</a:t>
                      </a:r>
                      <a:endParaRPr lang="ru-RU" sz="13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360712" y="316062"/>
            <a:ext cx="41335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Целевые показатели НИУ на 2015 г.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25981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F9453-5E09-4706-8B20-253FE4DD1D7F}" type="slidenum">
              <a:rPr lang="ru-RU" smtClean="0"/>
              <a:t>49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193331"/>
              </p:ext>
            </p:extLst>
          </p:nvPr>
        </p:nvGraphicFramePr>
        <p:xfrm>
          <a:off x="1496616" y="1268760"/>
          <a:ext cx="6195617" cy="4064460"/>
        </p:xfrm>
        <a:graphic>
          <a:graphicData uri="http://schemas.openxmlformats.org/drawingml/2006/table">
            <a:tbl>
              <a:tblPr firstRow="1" firstCol="1" bandRow="1" bandCol="1">
                <a:tableStyleId>{F5AB1C69-6EDB-4FF4-983F-18BD219EF322}</a:tableStyleId>
              </a:tblPr>
              <a:tblGrid>
                <a:gridCol w="637637"/>
                <a:gridCol w="4042883"/>
                <a:gridCol w="594223"/>
                <a:gridCol w="920874"/>
              </a:tblGrid>
              <a:tr h="773551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№</a:t>
                      </a:r>
                    </a:p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</a:t>
                      </a:r>
                      <a:r>
                        <a:rPr lang="en-US" sz="1400" b="1" dirty="0">
                          <a:effectLst/>
                        </a:rPr>
                        <a:t>/</a:t>
                      </a:r>
                      <a:r>
                        <a:rPr lang="ru-RU" sz="1400" b="1" dirty="0">
                          <a:effectLst/>
                        </a:rPr>
                        <a:t>п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Наименование </a:t>
                      </a:r>
                      <a:br>
                        <a:rPr lang="ru-RU" sz="1400" b="1" dirty="0">
                          <a:effectLst/>
                        </a:rPr>
                      </a:br>
                      <a:r>
                        <a:rPr lang="ru-RU" sz="1400" b="1" dirty="0">
                          <a:effectLst/>
                        </a:rPr>
                        <a:t>показателя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Ед. изм.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2015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</a:tr>
              <a:tr h="306569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1.1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Рейтинг QS, общий список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место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401–450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1.1.1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Рейтинг</a:t>
                      </a:r>
                      <a:r>
                        <a:rPr lang="en-US" sz="1400" b="1" dirty="0">
                          <a:effectLst/>
                        </a:rPr>
                        <a:t> QS BRICS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место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61-100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</a:tr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2.1.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85" marR="3238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Количество публикаций в базе данных  </a:t>
                      </a:r>
                      <a:r>
                        <a:rPr lang="ru-RU" sz="1400" b="1" dirty="0" err="1">
                          <a:effectLst/>
                        </a:rPr>
                        <a:t>Web</a:t>
                      </a:r>
                      <a:r>
                        <a:rPr lang="ru-RU" sz="1400" b="1" dirty="0">
                          <a:effectLst/>
                        </a:rPr>
                        <a:t> </a:t>
                      </a:r>
                      <a:r>
                        <a:rPr lang="ru-RU" sz="1400" b="1" dirty="0" err="1">
                          <a:effectLst/>
                        </a:rPr>
                        <a:t>of</a:t>
                      </a:r>
                      <a:r>
                        <a:rPr lang="ru-RU" sz="1400" b="1" dirty="0">
                          <a:effectLst/>
                        </a:rPr>
                        <a:t> </a:t>
                      </a:r>
                      <a:r>
                        <a:rPr lang="ru-RU" sz="1400" b="1" dirty="0" err="1">
                          <a:effectLst/>
                        </a:rPr>
                        <a:t>Science</a:t>
                      </a:r>
                      <a:r>
                        <a:rPr lang="ru-RU" sz="1400" b="1" dirty="0">
                          <a:effectLst/>
                        </a:rPr>
                        <a:t> в расчете на 1 НПР 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85" marR="3238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кол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85" marR="3238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</a:rPr>
                        <a:t>0,5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85" marR="32385" marT="0" marB="0"/>
                </a:tc>
              </a:tr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2.2.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85" marR="3238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Количество публикаций в базе данных </a:t>
                      </a:r>
                      <a:r>
                        <a:rPr lang="ru-RU" sz="1400" b="1" dirty="0" err="1">
                          <a:effectLst/>
                        </a:rPr>
                        <a:t>Scopus</a:t>
                      </a:r>
                      <a:r>
                        <a:rPr lang="ru-RU" sz="1400" b="1" dirty="0">
                          <a:effectLst/>
                        </a:rPr>
                        <a:t> в расчете на 1 НПР 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85" marR="3238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кол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85" marR="3238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</a:rPr>
                        <a:t>1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85" marR="32385" marT="0" marB="0"/>
                </a:tc>
              </a:tr>
              <a:tr h="10081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3.1.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85" marR="3238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Средний показатель цитируемости на 1 НПР, рассчитываемый по совокупности публикаций, учтенных в базе данных Web of Science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85" marR="323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кол</a:t>
                      </a: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85" marR="323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1,9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85" marR="32385" marT="0" marB="0" anchor="b"/>
                </a:tc>
              </a:tr>
              <a:tr h="5985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3.2.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85" marR="3238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Средний показатель цитируемости на 1 НПР, рассчитываемый по совокупности публикаций, учтенных в базе данных Scopus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85" marR="323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кол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85" marR="323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2,1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85" marR="32385" marT="0" marB="0" anchor="b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720752" y="273646"/>
            <a:ext cx="41158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Целевые показатели ВИУ на 2015 г.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17963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594601" y="6492875"/>
            <a:ext cx="2311400" cy="365125"/>
          </a:xfrm>
        </p:spPr>
        <p:txBody>
          <a:bodyPr/>
          <a:lstStyle/>
          <a:p>
            <a:fld id="{293F9453-5E09-4706-8B20-253FE4DD1D7F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208584" y="191176"/>
            <a:ext cx="6942771" cy="38235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ГОСБЮДЖЕТНЫЕ НИР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12" y="1210236"/>
            <a:ext cx="1892391" cy="1462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020727" y="818047"/>
            <a:ext cx="788527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Изучены факторы, обуславливающие </a:t>
            </a: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противоопухолевую активность </a:t>
            </a:r>
            <a:r>
              <a:rPr lang="ru-RU" sz="1400" b="1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низкоразмерных</a:t>
            </a: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наноструктур</a:t>
            </a: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основе гидроксида алюминия, и </a:t>
            </a:r>
            <a:r>
              <a:rPr lang="ru-RU" sz="14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исследованы механизмы </a:t>
            </a: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их действия на опухолевые </a:t>
            </a:r>
            <a:r>
              <a:rPr lang="ru-RU" sz="14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клетки</a:t>
            </a: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Выявлена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тенденция к линейному увеличению противоопухолевой эффективности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низкоразмерных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наноструктур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основе гидроксида алюминия по мере увеличения концентрации в исследуемых колониях опухолевых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клеток.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Полученные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результаты позволили выявить индивидуальную 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дозозависимость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различных клеточных линий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выбрать о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птимальные концентрации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наноагрегатов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для последующих экспериментов по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потенциированию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действия с известными противоопухолевыми препаратами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н.р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С.Г.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Псахье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ИФВТ, финансирование: РНФ –</a:t>
            </a:r>
            <a:r>
              <a:rPr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существующие лаборатории)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Рисунок 10" descr="C:\Users\wagner.TPU\AppData\Local\Microsoft\Windows\Temporary Internet Files\Content.Word\DSCN618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39" y="3284984"/>
            <a:ext cx="1866413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086287" y="3170935"/>
            <a:ext cx="7819714" cy="181588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Разработаны новые методы </a:t>
            </a: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диагностики продольных и поперечных профилей электронных сгустков микронных размеров.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Полученные результаты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используются при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разработке и создании систем диагностики поперечных размеров пучка для проектов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Европейского рентгеновского лазера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свободных электронах (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European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X-FEL) и проектов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международного электрон-позитронного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коллайдера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н.р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А.П.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Потылицын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ФТИ, финансирование: Организация научных исследований - ГЗ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«Наука»)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39" y="5248226"/>
            <a:ext cx="1866413" cy="129614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100257" y="4986817"/>
            <a:ext cx="776131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Лаборатория фундаментальных основ </a:t>
            </a:r>
            <a:r>
              <a:rPr lang="ru-RU" sz="1400" b="1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ресурсоэффективных</a:t>
            </a: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безопасных технологий тушения лесных пожаров с применением </a:t>
            </a:r>
            <a:r>
              <a:rPr lang="ru-RU" sz="14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авиации.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Разработаны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элементы теории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полидисперного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(распределенного во времени и пространстве)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парокапельного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водяного пожаротушения для различных технологических объектов, народного хозяйства, лесных и торфяных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массивов.</a:t>
            </a:r>
          </a:p>
          <a:p>
            <a:pPr algn="just"/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Создана совместная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 ВНИИПО МЧС России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лаборатория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н.р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Г.В.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Кузнецов, П.А.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Стрижак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ЭНИН, финансирование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РНФ – новые лаборатории)</a:t>
            </a:r>
          </a:p>
        </p:txBody>
      </p:sp>
    </p:spTree>
    <p:extLst>
      <p:ext uri="{BB962C8B-B14F-4D97-AF65-F5344CB8AC3E}">
        <p14:creationId xmlns:p14="http://schemas.microsoft.com/office/powerpoint/2010/main" val="185487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099C-497C-45B0-AECC-6893A293977E}" type="slidenum">
              <a:rPr lang="ru-RU" smtClean="0"/>
              <a:pPr/>
              <a:t>50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2780928"/>
            <a:ext cx="9906000" cy="594430"/>
          </a:xfrm>
          <a:prstGeom prst="rect">
            <a:avLst/>
          </a:prstGeom>
        </p:spPr>
        <p:txBody>
          <a:bodyPr/>
          <a:lstStyle/>
          <a:p>
            <a:r>
              <a:rPr lang="ru-RU" sz="28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БЛАГОДАРЮ ЗА ВНИМАНИЕ!</a:t>
            </a:r>
            <a:endParaRPr lang="ru-RU" sz="2800" b="1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16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594600" y="6492875"/>
            <a:ext cx="2311400" cy="365125"/>
          </a:xfrm>
        </p:spPr>
        <p:txBody>
          <a:bodyPr/>
          <a:lstStyle/>
          <a:p>
            <a:fld id="{161B099C-497C-45B0-AECC-6893A293977E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6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136576" y="188640"/>
            <a:ext cx="6942138" cy="765175"/>
          </a:xfrm>
          <a:prstGeom prst="rect">
            <a:avLst/>
          </a:prstGeom>
        </p:spPr>
        <p:txBody>
          <a:bodyPr/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ВНЕБЮДЖЕТНЫЕ НИОКР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4" name="Прямая со стрелкой 33"/>
          <p:cNvCxnSpPr/>
          <p:nvPr/>
        </p:nvCxnSpPr>
        <p:spPr>
          <a:xfrm>
            <a:off x="16389481" y="8521038"/>
            <a:ext cx="0" cy="249237"/>
          </a:xfrm>
          <a:prstGeom prst="straightConnector1">
            <a:avLst/>
          </a:prstGeom>
          <a:ln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26538" y="1196752"/>
            <a:ext cx="9658988" cy="744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Объем НИОКР по договорам и зарубежным контрактам –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1358,6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 руб.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Объем поступивших средств по внебюджетным НИОКР с учетом зарубежных грантов –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1381,5 млн руб.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14000"/>
              </a:lnSpc>
              <a:spcBef>
                <a:spcPts val="0"/>
              </a:spcBef>
              <a:defRPr/>
            </a:pPr>
            <a:endParaRPr lang="ru-RU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29064" y="2132855"/>
            <a:ext cx="3323602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ea typeface="Tahoma" panose="020B0604030504040204" pitchFamily="34" charset="0"/>
                <a:cs typeface="Tahoma" panose="020B0604030504040204" pitchFamily="34" charset="0"/>
              </a:rPr>
              <a:t>Вклад НОИ в привлечение средств </a:t>
            </a:r>
          </a:p>
          <a:p>
            <a:pPr algn="ctr"/>
            <a:r>
              <a:rPr lang="ru-RU" sz="1600" b="1" dirty="0" smtClean="0">
                <a:ea typeface="Tahoma" panose="020B0604030504040204" pitchFamily="34" charset="0"/>
                <a:cs typeface="Tahoma" panose="020B0604030504040204" pitchFamily="34" charset="0"/>
              </a:rPr>
              <a:t>по х/д и контрактам</a:t>
            </a: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4689456"/>
              </p:ext>
            </p:extLst>
          </p:nvPr>
        </p:nvGraphicFramePr>
        <p:xfrm>
          <a:off x="5019675" y="2748994"/>
          <a:ext cx="4886325" cy="3024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9870588"/>
              </p:ext>
            </p:extLst>
          </p:nvPr>
        </p:nvGraphicFramePr>
        <p:xfrm>
          <a:off x="1" y="2204864"/>
          <a:ext cx="5313040" cy="3456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2949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099C-497C-45B0-AECC-6893A293977E}" type="slidenum">
              <a:rPr lang="ru-RU" smtClean="0"/>
              <a:pPr/>
              <a:t>7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8256964"/>
              </p:ext>
            </p:extLst>
          </p:nvPr>
        </p:nvGraphicFramePr>
        <p:xfrm>
          <a:off x="1640634" y="1278056"/>
          <a:ext cx="6462509" cy="2078936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373283"/>
                <a:gridCol w="1454065"/>
                <a:gridCol w="1857971"/>
                <a:gridCol w="1777190"/>
              </a:tblGrid>
              <a:tr h="52420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00"/>
                          </a:solidFill>
                          <a:effectLst/>
                        </a:rPr>
                        <a:t>Старшее подразделение</a:t>
                      </a:r>
                      <a:endParaRPr lang="ru-RU" sz="1200" b="1" dirty="0">
                        <a:solidFill>
                          <a:srgbClr val="003300"/>
                        </a:solidFill>
                        <a:effectLst/>
                        <a:latin typeface="+mn-lt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00"/>
                          </a:solidFill>
                          <a:effectLst/>
                        </a:rPr>
                        <a:t>Сроки исполнения</a:t>
                      </a:r>
                      <a:endParaRPr lang="ru-RU" sz="1200" b="1" dirty="0">
                        <a:solidFill>
                          <a:srgbClr val="003300"/>
                        </a:solidFill>
                        <a:effectLst/>
                        <a:latin typeface="+mn-lt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00"/>
                          </a:solidFill>
                          <a:effectLst/>
                        </a:rPr>
                        <a:t>Руководитель проекта</a:t>
                      </a:r>
                      <a:endParaRPr lang="ru-RU" sz="1200" b="1" dirty="0">
                        <a:solidFill>
                          <a:srgbClr val="003300"/>
                        </a:solidFill>
                        <a:effectLst/>
                        <a:latin typeface="+mn-lt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00"/>
                          </a:solidFill>
                          <a:effectLst/>
                        </a:rPr>
                        <a:t>Сумма по договору (млн руб.)</a:t>
                      </a:r>
                      <a:endParaRPr lang="ru-RU" sz="1200" b="1" dirty="0">
                        <a:solidFill>
                          <a:srgbClr val="003300"/>
                        </a:solidFill>
                        <a:effectLst/>
                        <a:latin typeface="+mn-lt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2565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ИПР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2014-2020 гг.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Мазуров А.К.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/>
                        <a:t>300,0</a:t>
                      </a:r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256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ФТИ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2013-2015 гг.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Кривобоков В.П.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181,5</a:t>
                      </a:r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256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ФТИ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2014-2016 гг.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Дьяченко А.Н.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160,0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447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ИНК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2013-2014 гг.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Киселев А.С.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44,8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256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ИНК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2012-2014 гг.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dk1"/>
                          </a:solidFill>
                          <a:latin typeface="+mn-lt"/>
                        </a:rPr>
                        <a:t>Штейн</a:t>
                      </a:r>
                      <a:r>
                        <a:rPr lang="ru-RU" sz="1200" b="0" baseline="0" dirty="0" smtClean="0">
                          <a:solidFill>
                            <a:schemeClr val="dk1"/>
                          </a:solidFill>
                          <a:latin typeface="+mn-lt"/>
                        </a:rPr>
                        <a:t> М.М.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26,1 (зарубежный)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59317" y="908720"/>
            <a:ext cx="4328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6600"/>
                </a:solidFill>
              </a:rPr>
              <a:t>Наиболее крупные х/д и контракты</a:t>
            </a:r>
            <a:endParaRPr lang="ru-RU" sz="2000" b="1" dirty="0">
              <a:solidFill>
                <a:srgbClr val="006600"/>
              </a:solidFill>
            </a:endParaRPr>
          </a:p>
        </p:txBody>
      </p:sp>
      <p:pic>
        <p:nvPicPr>
          <p:cNvPr id="13314" name="Picture 2" descr="C:\Users\laragvred\AppData\Local\Microsoft\Windows\Temporary Internet Files\Content.Outlook\J8ZWK6SY\Киселев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910" y="3716451"/>
            <a:ext cx="3534698" cy="2006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97812" y="5722987"/>
            <a:ext cx="4342894" cy="43088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Робот-сварщик </a:t>
            </a:r>
            <a:r>
              <a:rPr lang="ru-RU" sz="11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политеха</a:t>
            </a:r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превзошел все зарубежные аналоги</a:t>
            </a: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1136576" y="188640"/>
            <a:ext cx="6942138" cy="7651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ВНЕБЮДЖЕТНЫЕ НИОКР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23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099C-497C-45B0-AECC-6893A293977E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08584" y="188640"/>
            <a:ext cx="6942138" cy="522287"/>
          </a:xfrm>
          <a:prstGeom prst="rect">
            <a:avLst/>
          </a:prstGeom>
        </p:spPr>
        <p:txBody>
          <a:bodyPr/>
          <a:lstStyle/>
          <a:p>
            <a:r>
              <a:rPr lang="ru-RU" sz="2000" b="1" dirty="0" smtClean="0">
                <a:ln w="31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КОМПЛЕКСНЫЕ ПРОЕКТЫ ПО ПП №218</a:t>
            </a:r>
            <a:endParaRPr lang="ru-RU" sz="2000" b="1" dirty="0">
              <a:ln w="31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8596" y="1089905"/>
            <a:ext cx="95950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i="1" u="sng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400" i="1" u="sng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400" i="1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400" i="1" u="sng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0793" y="1089904"/>
            <a:ext cx="68184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14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ru-RU" sz="1400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оздание новой технологии получения </a:t>
            </a:r>
            <a:r>
              <a:rPr lang="ru-RU" sz="1400" dirty="0" err="1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вольфрамсодержащей</a:t>
            </a:r>
            <a:r>
              <a:rPr lang="ru-RU" sz="1400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продукции улучшенного качества» </a:t>
            </a:r>
            <a:r>
              <a:rPr lang="ru-RU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Руководитель </a:t>
            </a:r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sz="14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Дьяченко А.Н</a:t>
            </a:r>
            <a:r>
              <a:rPr lang="ru-RU" sz="1400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(ЗАО «Закаменск). </a:t>
            </a:r>
            <a:endParaRPr lang="ru-RU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Объем </a:t>
            </a:r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НИОКР  - 160 млн. руб., 2014 г. – 30 млн. руб.</a:t>
            </a:r>
            <a:endParaRPr lang="en-US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Разработаны программы и методики  и проведены испытания технологического процесса обогащения чернового гравитационного концентрата до товарного </a:t>
            </a:r>
            <a:r>
              <a:rPr lang="ru-RU" sz="1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вольфрамсодержащего</a:t>
            </a:r>
            <a:r>
              <a:rPr lang="ru-RU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концентрата.</a:t>
            </a:r>
            <a:endParaRPr lang="en-US" sz="14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909" b="7741"/>
          <a:stretch/>
        </p:blipFill>
        <p:spPr>
          <a:xfrm>
            <a:off x="7329265" y="1054633"/>
            <a:ext cx="2406275" cy="142026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94542" y="3623878"/>
            <a:ext cx="70147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изготовлен и прошел исследовательские испытания комплекс диагностики сварных соединений (КДС);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29292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проведены исследовательские испытания технологического процесса, реализуемого с использованием КДС.        </a:t>
            </a:r>
            <a:endParaRPr lang="ru-RU" sz="1400" b="1" dirty="0">
              <a:solidFill>
                <a:srgbClr val="29292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94542" y="4581130"/>
            <a:ext cx="721145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14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ru-RU" sz="1400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оздание </a:t>
            </a:r>
            <a:r>
              <a:rPr lang="ru-RU" sz="14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постановка на производство нового вида щитовых проходческих агрегатов многоцелевого назначения – </a:t>
            </a:r>
            <a:r>
              <a:rPr lang="ru-RU" sz="1400" dirty="0" err="1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геоходов</a:t>
            </a:r>
            <a:r>
              <a:rPr lang="ru-RU" sz="1400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 </a:t>
            </a:r>
            <a:r>
              <a:rPr lang="ru-RU" sz="1400" dirty="0" smtClean="0">
                <a:solidFill>
                  <a:srgbClr val="29292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Руководитель</a:t>
            </a:r>
            <a:r>
              <a:rPr lang="ru-RU" sz="1400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Аксенов В.В.</a:t>
            </a:r>
          </a:p>
          <a:p>
            <a:pPr lvl="0"/>
            <a:r>
              <a:rPr lang="ru-RU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ОАО «КОРМЗ», Институт угля СО </a:t>
            </a:r>
            <a:r>
              <a:rPr lang="ru-RU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РАН)</a:t>
            </a:r>
            <a:endParaRPr lang="ru-RU" sz="1400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400" dirty="0" smtClean="0">
                <a:solidFill>
                  <a:srgbClr val="29292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Объем НИОКР – 90 млн. руб., 2014 – 18 млн. руб.</a:t>
            </a:r>
            <a:endParaRPr lang="en-US" sz="1400" dirty="0" smtClean="0">
              <a:solidFill>
                <a:srgbClr val="29292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подготовлен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технический проект и комплект чертежей;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разработаны технологические процессы изготовления модулей и систем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геохода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документация к ним;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разработан банк конструктивных решений геоходов и их систем, методики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расчета основных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геохода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endParaRPr lang="ru-RU" sz="12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10" descr="Наука РИА Новости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" r="-1"/>
          <a:stretch/>
        </p:blipFill>
        <p:spPr bwMode="auto">
          <a:xfrm>
            <a:off x="206877" y="5232669"/>
            <a:ext cx="2291157" cy="139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Интересные факты о космос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04" y="3623878"/>
            <a:ext cx="2263301" cy="144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96816" y="885356"/>
            <a:ext cx="181972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2014 – 2016 гг.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83585" y="2644176"/>
            <a:ext cx="9217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lang="ru-RU" sz="14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азработка и внедрение высокоэффективной технологии активно-пассивного контроля качества соединений, полученных методом сварки трением с перемешиванием (СТП), для изготовления корпусных </a:t>
            </a:r>
            <a:r>
              <a:rPr lang="ru-RU" sz="1400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элементов </a:t>
            </a:r>
            <a:r>
              <a:rPr lang="ru-RU" sz="14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ракетно-космической техники нового поколения»</a:t>
            </a:r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Руководитель - </a:t>
            </a:r>
            <a:r>
              <a:rPr lang="ru-RU" sz="14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Псахье</a:t>
            </a:r>
            <a:r>
              <a:rPr lang="ru-RU" sz="14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С.Г</a:t>
            </a:r>
            <a:r>
              <a:rPr lang="ru-RU" sz="1400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(РКК Энергия, ИФПМ СО РАН</a:t>
            </a:r>
            <a:r>
              <a:rPr lang="ru-RU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 </a:t>
            </a:r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Объем НИОКР – 110 млн. руб., 2014 г. – 40 млн. руб.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01027" y="2420888"/>
            <a:ext cx="181972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2013 – 2015 гг.</a:t>
            </a:r>
          </a:p>
        </p:txBody>
      </p:sp>
    </p:spTree>
    <p:extLst>
      <p:ext uri="{BB962C8B-B14F-4D97-AF65-F5344CB8AC3E}">
        <p14:creationId xmlns:p14="http://schemas.microsoft.com/office/powerpoint/2010/main" val="172666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099C-497C-45B0-AECC-6893A293977E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99674" y="188641"/>
            <a:ext cx="6942138" cy="576064"/>
          </a:xfrm>
          <a:prstGeom prst="rect">
            <a:avLst/>
          </a:prstGeom>
        </p:spPr>
        <p:txBody>
          <a:bodyPr/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МЕГАПРОЕКТЫ ПО ВИУ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6508" y="1196756"/>
            <a:ext cx="5928659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Гибридное моделирование и управление </a:t>
            </a:r>
          </a:p>
          <a:p>
            <a:pPr lvl="0" algn="ctr"/>
            <a:r>
              <a:rPr lang="ru-RU" sz="20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интеллектуальных </a:t>
            </a:r>
            <a:r>
              <a:rPr lang="ru-RU" sz="2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энергосистемах</a:t>
            </a:r>
          </a:p>
          <a:p>
            <a:pPr lvl="0"/>
            <a:r>
              <a:rPr lang="ru-RU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Руководитель: </a:t>
            </a:r>
            <a:endParaRPr lang="ru-RU" dirty="0" smtClean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д.т.н</a:t>
            </a:r>
            <a:r>
              <a:rPr lang="ru-RU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Завьялов Валерий Михайлович</a:t>
            </a:r>
          </a:p>
          <a:p>
            <a:pPr lvl="0" algn="ctr"/>
            <a:endParaRPr lang="ru-RU" sz="2000" b="1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>
              <a:buClr>
                <a:srgbClr val="006600"/>
              </a:buClr>
              <a:buFontTx/>
              <a:buAutoNum type="arabicPeriod"/>
            </a:pP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азработан и изготовлен гибридный процессор, моделирующий устройства СТАТКОМ для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Всережимного моделирующего комплекса реального времени электроэнергетических систем (ВМК РВ ЭЭС). 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buClr>
                <a:srgbClr val="006600"/>
              </a:buClr>
              <a:buFontTx/>
              <a:buAutoNum type="arabicPeriod"/>
            </a:pP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роведены тестовые исследования на комплексах ВМК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РВ ЭЭС, RTDS 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(Real Time Digital Simulator)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программного комплекса </a:t>
            </a:r>
            <a:r>
              <a:rPr lang="ru-RU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EuroStag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ru-RU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buClr>
                <a:srgbClr val="006600"/>
              </a:buClr>
              <a:buFontTx/>
              <a:buAutoNum type="arabicPeriod"/>
            </a:pP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азработаны математические модели и средства моделирования дифференциальных защит и дифференциально-фазных для всережимного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бездекомпозиционного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адекватного моделирования всего спектра процессов в оборудовании в нормальных, аварийных и послеаварийных режимах работы интеллектуальных энергосистем. </a:t>
            </a:r>
          </a:p>
          <a:p>
            <a:pPr marL="342900" lvl="0" indent="-342900">
              <a:buClr>
                <a:srgbClr val="006600"/>
              </a:buClr>
              <a:buFontTx/>
              <a:buAutoNum type="arabicPeriod"/>
            </a:pPr>
            <a:r>
              <a:rPr lang="ru-RU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азработано техническое задание на систему противоаварийной автоматики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интеллектуальных энергосистем</a:t>
            </a:r>
            <a:r>
              <a:rPr lang="ru-RU" sz="1400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ru-RU" sz="1400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endParaRPr lang="ru-RU" sz="20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175" y="1412776"/>
            <a:ext cx="2946842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688128" y="5589246"/>
            <a:ext cx="29089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 smtClean="0"/>
              <a:t>Маломашинная</a:t>
            </a:r>
            <a:r>
              <a:rPr lang="ru-RU" sz="1200" b="1" dirty="0" smtClean="0"/>
              <a:t> модель ВМК РВ ЭЭС</a:t>
            </a:r>
          </a:p>
          <a:p>
            <a:pPr algn="ctr"/>
            <a:r>
              <a:rPr lang="ru-RU" sz="1200" b="1" dirty="0" smtClean="0"/>
              <a:t>с усилителями тока и напряжения 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268253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>
          <a:defRPr sz="2000" b="1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12306</TotalTime>
  <Words>4422</Words>
  <Application>Microsoft Office PowerPoint</Application>
  <PresentationFormat>Лист A4 (210x297 мм)</PresentationFormat>
  <Paragraphs>732</Paragraphs>
  <Slides>50</Slides>
  <Notes>21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2" baseType="lpstr">
      <vt:lpstr>Тема Office</vt:lpstr>
      <vt:lpstr>Acrobat Document</vt:lpstr>
      <vt:lpstr>Презентация PowerPoint</vt:lpstr>
      <vt:lpstr>ФИНАНСОВОЕ ОБЕСПЕЧЕНИЕ  НИОКР</vt:lpstr>
      <vt:lpstr>ОБЪЕМ ПОСТУПИВШИХ СРЕДСТВ</vt:lpstr>
      <vt:lpstr>Презентация PowerPoint</vt:lpstr>
      <vt:lpstr>Презентация PowerPoint</vt:lpstr>
      <vt:lpstr>ВНЕБЮДЖЕТНЫЕ НИОКР</vt:lpstr>
      <vt:lpstr>Презентация PowerPoint</vt:lpstr>
      <vt:lpstr>КОМПЛЕКСНЫЕ ПРОЕКТЫ ПО ПП №218</vt:lpstr>
      <vt:lpstr>МЕГАПРОЕКТЫ ПО ВИУ</vt:lpstr>
      <vt:lpstr>МЕГАПРОЕКТЫ ВИУ</vt:lpstr>
      <vt:lpstr>МЕГАПРОЕКТЫ ВИУ</vt:lpstr>
      <vt:lpstr>МЕГАПРОЕКТЫ ВИУ</vt:lpstr>
      <vt:lpstr>МЕГАПРОЕКТЫ ВИУ</vt:lpstr>
      <vt:lpstr>МЕГАПРОЕТЫ ВИУ</vt:lpstr>
      <vt:lpstr>ИННОВАЦИОННАЯ ДЕЯТЕЛЬНОСТЬ </vt:lpstr>
      <vt:lpstr>РЕЗУЛЬТАТЫ  В СФЕРЕ ИННОВАЦИОННОЙ ДЕЯТЕЛЬНОСТИ</vt:lpstr>
      <vt:lpstr>РЕЗУЛЬТАТЫ  В СФЕРЕ ИННОВАЦИОННОЙ ДЕЯТЕЛЬНОСТИ</vt:lpstr>
      <vt:lpstr>РЕЗУЛЬТАТЫ  В СФЕРЕ ИННОВАЦИОННОЙ ДЕЯТЕЛЬНОСТИ</vt:lpstr>
      <vt:lpstr>Выставочная деятельность ТПУ в 2014 году</vt:lpstr>
      <vt:lpstr>Выставочный центр  «Наука и образование в ТПУ: традиции инновации»</vt:lpstr>
      <vt:lpstr>МЕЖДУНАРОДНОЕ НАУЧНОЕ СОТРУДНИЧЕСТВО</vt:lpstr>
      <vt:lpstr>МЕЖДУНАРОДНОЕ НАУЧНОЕ СОТРУДНИЧЕСТВО</vt:lpstr>
      <vt:lpstr>Работы  по  ПП РФ  №220 на 2014 – 2016 гг.</vt:lpstr>
      <vt:lpstr>ПОДГОТОВКА КАДРОВ ВЫСОКОЙ И ВЫСШЕЙ КВАЛИФИКАЦИИ </vt:lpstr>
      <vt:lpstr>ПОДГОТОВКА КАДРОВ</vt:lpstr>
      <vt:lpstr>ЗАЩИТЫ ДИССЕРТАЦИЙ</vt:lpstr>
      <vt:lpstr>ПОДГОТОВКА КАДРОВ</vt:lpstr>
      <vt:lpstr>КОНКУРЕНТНАЯ СРЕДА ТПУ</vt:lpstr>
      <vt:lpstr>КОНКУРЕНТНАЯ СРЕДА ТПУ</vt:lpstr>
      <vt:lpstr>РЕЗУЛЬТАТИВНОСТЬ НИР МОЛОДЕЖИ</vt:lpstr>
      <vt:lpstr>НАУЧНАЯ ПРОДУКЦИЯ НАУЧНЫЕ МЕРОПРИЯТИЯ </vt:lpstr>
      <vt:lpstr>НАУЧНАЯ ПРОДУКЦИЯ</vt:lpstr>
      <vt:lpstr>Научная продукция по подразделениям</vt:lpstr>
      <vt:lpstr>Цитируемость</vt:lpstr>
      <vt:lpstr>НАУЧНЫЕ КОНФЕРЕНЦИИ И СИМПОЗИУМЫ</vt:lpstr>
      <vt:lpstr>РАЗВИТИЕ МАТЕРИАЛЬНОЙ БАЗЫ НАУЧНЫХ ИССЛЕДОВАНИЙ </vt:lpstr>
      <vt:lpstr>Развитие МТБ ТПУ</vt:lpstr>
      <vt:lpstr>Подготовка операторов  сложного оборудования</vt:lpstr>
      <vt:lpstr>Совершенствование структуры научно-инновационной деятельности</vt:lpstr>
      <vt:lpstr>В 2014 году были открыты 6 новых лабораторий:    По ПП220     -  Лаборатория технологий улучшения благополучия пожилых людей (рук. Фабио Касати);      -  Лаборатория анализа и мониторинга опасных геологических и гидродинамических процессов на Арктическом шельфе (рук. Семилетов И.П.).  По ПП218, ФЦП     -  Сетевая научно-образовательная лаборатория «Динамическое моделирование и контроль ответственных конструкций»  (рук. Псахье С.Г.).  По РНФ     -  Сетевая лаборатория «Медицинское материаловедение»  (рук. Дан Шехтман, Псахье С.Г.);     -  Лаборатория фундаментальных основ ресурсоэффективных и безопасных технологий тушения лесных пожаров с применением авиации (рук. Кузнецов Г.В.).  Международная совместная российско-китайская лаборатория радиационного и инспекционного контроля (рук. Чахлов С.В.).             </vt:lpstr>
      <vt:lpstr>СОВЕРШЕНСТВОВАНИЕ ОРГАНИЗАЦИОННОЙ СТРУКТУРЫ</vt:lpstr>
      <vt:lpstr>ПРИЗНАНИЕ ТПУ  В РОССИИ И  ЗА РУБЕЖОМ</vt:lpstr>
      <vt:lpstr>ДОСТИЖЕНИЯ НАУЧНО-ПЕДАГОГИЧЕСКИХ СОТРУДНИКОВ</vt:lpstr>
      <vt:lpstr>ДОСТИЖЕНИЯ НАУЧНО-ПЕДАГОГИЧЕСКИХ СОТРУДНИКОВ</vt:lpstr>
      <vt:lpstr>СТРАТЕГИЧЕСКИЕ ЦЕЛИ И ЗАДАЧИ НА 2015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Denis G. Kurtenkov</dc:creator>
  <cp:lastModifiedBy>Larisa P. Govorova</cp:lastModifiedBy>
  <cp:revision>829</cp:revision>
  <cp:lastPrinted>2016-02-25T07:24:26Z</cp:lastPrinted>
  <dcterms:created xsi:type="dcterms:W3CDTF">2013-12-10T09:14:19Z</dcterms:created>
  <dcterms:modified xsi:type="dcterms:W3CDTF">2016-02-25T07:35:26Z</dcterms:modified>
</cp:coreProperties>
</file>