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256" r:id="rId2"/>
    <p:sldId id="258" r:id="rId3"/>
    <p:sldId id="395" r:id="rId4"/>
    <p:sldId id="283" r:id="rId5"/>
    <p:sldId id="260" r:id="rId6"/>
    <p:sldId id="285" r:id="rId7"/>
    <p:sldId id="259" r:id="rId8"/>
    <p:sldId id="442" r:id="rId9"/>
    <p:sldId id="289" r:id="rId10"/>
    <p:sldId id="363" r:id="rId11"/>
    <p:sldId id="364" r:id="rId12"/>
    <p:sldId id="412" r:id="rId13"/>
    <p:sldId id="305" r:id="rId14"/>
    <p:sldId id="306" r:id="rId15"/>
    <p:sldId id="413" r:id="rId16"/>
    <p:sldId id="416" r:id="rId17"/>
    <p:sldId id="414" r:id="rId18"/>
    <p:sldId id="304" r:id="rId19"/>
    <p:sldId id="367" r:id="rId20"/>
    <p:sldId id="397" r:id="rId21"/>
    <p:sldId id="418" r:id="rId22"/>
    <p:sldId id="432" r:id="rId23"/>
    <p:sldId id="419" r:id="rId24"/>
    <p:sldId id="417" r:id="rId25"/>
    <p:sldId id="444" r:id="rId26"/>
    <p:sldId id="270" r:id="rId27"/>
    <p:sldId id="375" r:id="rId28"/>
    <p:sldId id="421" r:id="rId29"/>
    <p:sldId id="376" r:id="rId30"/>
    <p:sldId id="422" r:id="rId31"/>
    <p:sldId id="409" r:id="rId32"/>
    <p:sldId id="423" r:id="rId33"/>
    <p:sldId id="425" r:id="rId34"/>
    <p:sldId id="426" r:id="rId35"/>
    <p:sldId id="427" r:id="rId36"/>
    <p:sldId id="446" r:id="rId37"/>
    <p:sldId id="428" r:id="rId38"/>
    <p:sldId id="433" r:id="rId39"/>
    <p:sldId id="435" r:id="rId40"/>
    <p:sldId id="278" r:id="rId41"/>
    <p:sldId id="277" r:id="rId42"/>
    <p:sldId id="295" r:id="rId43"/>
    <p:sldId id="348" r:id="rId44"/>
    <p:sldId id="436" r:id="rId45"/>
    <p:sldId id="434" r:id="rId46"/>
    <p:sldId id="445" r:id="rId47"/>
    <p:sldId id="338" r:id="rId48"/>
  </p:sldIdLst>
  <p:sldSz cx="9144000" cy="6858000" type="screen4x3"/>
  <p:notesSz cx="6759575" cy="98679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660066"/>
    <a:srgbClr val="0D025E"/>
    <a:srgbClr val="0000FF"/>
    <a:srgbClr val="5C2604"/>
    <a:srgbClr val="006699"/>
    <a:srgbClr val="FF0066"/>
    <a:srgbClr val="FF00FF"/>
    <a:srgbClr val="3333CC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3" autoAdjust="0"/>
    <p:restoredTop sz="93529" autoAdjust="0"/>
  </p:normalViewPr>
  <p:slideViewPr>
    <p:cSldViewPr>
      <p:cViewPr>
        <p:scale>
          <a:sx n="75" d="100"/>
          <a:sy n="75" d="100"/>
        </p:scale>
        <p:origin x="-1962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8.7217118693496645E-2"/>
          <c:y val="5.4814431161753586E-2"/>
          <c:w val="0.7136176727909016"/>
          <c:h val="0.831552174506903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Договоры</c:v>
                </c:pt>
              </c:strCache>
            </c:strRef>
          </c:tx>
          <c:spPr>
            <a:solidFill>
              <a:srgbClr val="FFC000"/>
            </a:solidFill>
          </c:spPr>
          <c:dLbls>
            <c:spPr>
              <a:solidFill>
                <a:srgbClr val="FFC000"/>
              </a:solidFill>
            </c:sp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139</c:v>
                </c:pt>
                <c:pt idx="1">
                  <c:v>159</c:v>
                </c:pt>
                <c:pt idx="2">
                  <c:v>190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Контракты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59</c:v>
                </c:pt>
                <c:pt idx="1">
                  <c:v>48</c:v>
                </c:pt>
                <c:pt idx="2">
                  <c:v>42</c:v>
                </c:pt>
              </c:numCache>
            </c:numRef>
          </c:val>
        </c:ser>
        <c:shape val="box"/>
        <c:axId val="62188160"/>
        <c:axId val="69448064"/>
        <c:axId val="0"/>
      </c:bar3DChart>
      <c:catAx>
        <c:axId val="62188160"/>
        <c:scaling>
          <c:orientation val="minMax"/>
        </c:scaling>
        <c:axPos val="b"/>
        <c:numFmt formatCode="General" sourceLinked="1"/>
        <c:tickLblPos val="nextTo"/>
        <c:crossAx val="69448064"/>
        <c:crosses val="autoZero"/>
        <c:auto val="1"/>
        <c:lblAlgn val="ctr"/>
        <c:lblOffset val="100"/>
      </c:catAx>
      <c:valAx>
        <c:axId val="69448064"/>
        <c:scaling>
          <c:orientation val="minMax"/>
        </c:scaling>
        <c:axPos val="l"/>
        <c:majorGridlines/>
        <c:numFmt formatCode="General" sourceLinked="1"/>
        <c:tickLblPos val="nextTo"/>
        <c:crossAx val="6218816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58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606060606060679"/>
          <c:y val="1.9184652278177543E-2"/>
          <c:w val="0.8257575757575758"/>
          <c:h val="0.70503597122302164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rgbClr val="0000FF"/>
            </a:solidFill>
            <a:ln w="14911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2.3956096397041032E-2"/>
                  <c:y val="-4.3188853842374218E-2"/>
                </c:manualLayout>
              </c:layout>
              <c:showVal val="1"/>
            </c:dLbl>
            <c:dLbl>
              <c:idx val="1"/>
              <c:layout>
                <c:manualLayout>
                  <c:x val="7.5481378579603742E-2"/>
                  <c:y val="2.7985968577283277E-18"/>
                </c:manualLayout>
              </c:layout>
              <c:showVal val="1"/>
            </c:dLbl>
            <c:dLbl>
              <c:idx val="2"/>
              <c:layout>
                <c:manualLayout>
                  <c:x val="8.6097569853075206E-2"/>
                  <c:y val="-1.8968839001507969E-2"/>
                </c:manualLayout>
              </c:layout>
              <c:showVal val="1"/>
            </c:dLbl>
            <c:spPr>
              <a:noFill/>
              <a:ln w="29821">
                <a:noFill/>
              </a:ln>
            </c:spPr>
            <c:txPr>
              <a:bodyPr/>
              <a:lstStyle/>
              <a:p>
                <a:pPr>
                  <a:defRPr sz="182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numRef>
              <c:f>Sheet1!$B$1:$D$1</c:f>
              <c:numCache>
                <c:formatCode>General</c:formatCod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numCache>
            </c:numRef>
          </c:cat>
          <c:val>
            <c:numRef>
              <c:f>Sheet1!$B$2:$D$2</c:f>
              <c:numCache>
                <c:formatCode>General</c:formatCode>
                <c:ptCount val="3"/>
                <c:pt idx="0">
                  <c:v>428</c:v>
                </c:pt>
                <c:pt idx="1">
                  <c:v>638</c:v>
                </c:pt>
                <c:pt idx="2">
                  <c:v>733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 высоким JRC Impact-factor</c:v>
                </c:pt>
              </c:strCache>
            </c:strRef>
          </c:tx>
          <c:spPr>
            <a:solidFill>
              <a:srgbClr val="FF6600"/>
            </a:solidFill>
            <a:ln w="14911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3.4564437919836336E-2"/>
                  <c:y val="-6.3389508363153546E-2"/>
                </c:manualLayout>
              </c:layout>
              <c:showVal val="1"/>
            </c:dLbl>
            <c:dLbl>
              <c:idx val="1"/>
              <c:layout>
                <c:manualLayout>
                  <c:x val="3.305941707209549E-2"/>
                  <c:y val="-4.7260140622633402E-2"/>
                </c:manualLayout>
              </c:layout>
              <c:showVal val="1"/>
            </c:dLbl>
            <c:dLbl>
              <c:idx val="2"/>
              <c:layout>
                <c:manualLayout>
                  <c:x val="3.3069547739506509E-2"/>
                  <c:y val="-4.0624704458246133E-2"/>
                </c:manualLayout>
              </c:layout>
              <c:showVal val="1"/>
            </c:dLbl>
            <c:spPr>
              <a:noFill/>
              <a:ln w="29821">
                <a:noFill/>
              </a:ln>
            </c:spPr>
            <c:txPr>
              <a:bodyPr/>
              <a:lstStyle/>
              <a:p>
                <a:pPr>
                  <a:defRPr sz="182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numRef>
              <c:f>Sheet1!$B$1:$D$1</c:f>
              <c:numCache>
                <c:formatCode>General</c:formatCod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numCache>
            </c:numRef>
          </c:cat>
          <c:val>
            <c:numRef>
              <c:f>Sheet1!$B$3:$D$3</c:f>
              <c:numCache>
                <c:formatCode>General</c:formatCode>
                <c:ptCount val="3"/>
                <c:pt idx="0">
                  <c:v>217</c:v>
                </c:pt>
                <c:pt idx="1">
                  <c:v>227</c:v>
                </c:pt>
                <c:pt idx="2">
                  <c:v>268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Impact-factor &gt;1 </c:v>
                </c:pt>
              </c:strCache>
            </c:strRef>
          </c:tx>
          <c:spPr>
            <a:solidFill>
              <a:srgbClr val="00FF00"/>
            </a:solidFill>
            <a:ln w="14911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2.5990447650130151E-2"/>
                  <c:y val="-4.0906942564561045E-2"/>
                </c:manualLayout>
              </c:layout>
              <c:showVal val="1"/>
            </c:dLbl>
            <c:dLbl>
              <c:idx val="1"/>
              <c:layout>
                <c:manualLayout>
                  <c:x val="2.4485426802389448E-2"/>
                  <c:y val="-4.4772761787219492E-2"/>
                </c:manualLayout>
              </c:layout>
              <c:showVal val="1"/>
            </c:dLbl>
            <c:dLbl>
              <c:idx val="2"/>
              <c:layout>
                <c:manualLayout>
                  <c:x val="2.4495557469800092E-2"/>
                  <c:y val="-4.9317198611691933E-2"/>
                </c:manualLayout>
              </c:layout>
              <c:showVal val="1"/>
            </c:dLbl>
            <c:dLbl>
              <c:idx val="3"/>
              <c:layout>
                <c:manualLayout>
                  <c:xMode val="edge"/>
                  <c:yMode val="edge"/>
                  <c:x val="0.871212121212117"/>
                  <c:y val="4.7961630695444188E-3"/>
                </c:manualLayout>
              </c:layout>
              <c:showVal val="1"/>
            </c:dLbl>
            <c:spPr>
              <a:noFill/>
              <a:ln w="29821">
                <a:noFill/>
              </a:ln>
            </c:spPr>
            <c:txPr>
              <a:bodyPr/>
              <a:lstStyle/>
              <a:p>
                <a:pPr>
                  <a:defRPr sz="182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numRef>
              <c:f>Sheet1!$B$1:$D$1</c:f>
              <c:numCache>
                <c:formatCode>General</c:formatCod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numCache>
            </c:numRef>
          </c:cat>
          <c:val>
            <c:numRef>
              <c:f>Sheet1!$B$4:$D$4</c:f>
              <c:numCache>
                <c:formatCode>General</c:formatCode>
                <c:ptCount val="3"/>
                <c:pt idx="0">
                  <c:v>92</c:v>
                </c:pt>
                <c:pt idx="1">
                  <c:v>111</c:v>
                </c:pt>
                <c:pt idx="2">
                  <c:v>115</c:v>
                </c:pt>
              </c:numCache>
            </c:numRef>
          </c:val>
        </c:ser>
        <c:dLbls>
          <c:showVal val="1"/>
        </c:dLbls>
        <c:gapDepth val="0"/>
        <c:shape val="box"/>
        <c:axId val="97666176"/>
        <c:axId val="97667712"/>
        <c:axId val="0"/>
      </c:bar3DChart>
      <c:catAx>
        <c:axId val="97666176"/>
        <c:scaling>
          <c:orientation val="minMax"/>
        </c:scaling>
        <c:axPos val="b"/>
        <c:numFmt formatCode="General" sourceLinked="1"/>
        <c:tickLblPos val="low"/>
        <c:spPr>
          <a:ln w="372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97667712"/>
        <c:crosses val="autoZero"/>
        <c:auto val="1"/>
        <c:lblAlgn val="ctr"/>
        <c:lblOffset val="100"/>
        <c:tickLblSkip val="1"/>
        <c:tickMarkSkip val="1"/>
      </c:catAx>
      <c:valAx>
        <c:axId val="97667712"/>
        <c:scaling>
          <c:orientation val="minMax"/>
        </c:scaling>
        <c:axPos val="l"/>
        <c:majorGridlines>
          <c:spPr>
            <a:ln w="3728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72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97666176"/>
        <c:crosses val="autoZero"/>
        <c:crossBetween val="between"/>
      </c:valAx>
      <c:spPr>
        <a:noFill/>
        <a:ln w="29821">
          <a:noFill/>
        </a:ln>
      </c:spPr>
    </c:plotArea>
    <c:legend>
      <c:legendPos val="b"/>
      <c:layout>
        <c:manualLayout>
          <c:xMode val="edge"/>
          <c:yMode val="edge"/>
          <c:x val="6.5151515151515169E-2"/>
          <c:y val="0.83693045563549784"/>
          <c:w val="0.86818181818182372"/>
          <c:h val="0.16546762589928071"/>
        </c:manualLayout>
      </c:layout>
      <c:spPr>
        <a:noFill/>
        <a:ln w="3728">
          <a:noFill/>
          <a:prstDash val="solid"/>
        </a:ln>
      </c:spPr>
      <c:txPr>
        <a:bodyPr/>
        <a:lstStyle/>
        <a:p>
          <a:pPr>
            <a:defRPr sz="1943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11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65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8412698412698424E-2"/>
          <c:y val="3.117505995203837E-2"/>
          <c:w val="0.88412698412697932"/>
          <c:h val="0.82733812949640251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99CC00"/>
            </a:solidFill>
            <a:ln w="14602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3.6240093185549896E-2"/>
                  <c:y val="-5.4310930074677723E-2"/>
                </c:manualLayout>
              </c:layout>
              <c:showVal val="1"/>
            </c:dLbl>
            <c:dLbl>
              <c:idx val="1"/>
              <c:layout>
                <c:manualLayout>
                  <c:x val="3.6240093185549896E-2"/>
                  <c:y val="-5.4310930074677723E-2"/>
                </c:manualLayout>
              </c:layout>
              <c:showVal val="1"/>
            </c:dLbl>
            <c:dLbl>
              <c:idx val="2"/>
              <c:layout>
                <c:manualLayout>
                  <c:x val="2.7180069889162401E-2"/>
                  <c:y val="-4.6164290563475895E-2"/>
                </c:manualLayout>
              </c:layout>
              <c:showVal val="1"/>
            </c:dLbl>
            <c:spPr>
              <a:solidFill>
                <a:srgbClr val="FF0000"/>
              </a:solidFill>
              <a:ln w="29203">
                <a:noFill/>
              </a:ln>
            </c:spPr>
            <c:txPr>
              <a:bodyPr/>
              <a:lstStyle/>
              <a:p>
                <a:pPr>
                  <a:defRPr sz="207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numRef>
              <c:f>Sheet1!$B$1:$D$1</c:f>
              <c:numCache>
                <c:formatCode>General</c:formatCod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numCache>
            </c:numRef>
          </c:cat>
          <c:val>
            <c:numRef>
              <c:f>Sheet1!$B$2:$D$2</c:f>
              <c:numCache>
                <c:formatCode>General</c:formatCode>
                <c:ptCount val="3"/>
                <c:pt idx="0">
                  <c:v>74.099999999999994</c:v>
                </c:pt>
                <c:pt idx="1">
                  <c:v>122.8</c:v>
                </c:pt>
                <c:pt idx="2">
                  <c:v>135.5</c:v>
                </c:pt>
              </c:numCache>
            </c:numRef>
          </c:val>
        </c:ser>
        <c:dLbls>
          <c:showVal val="1"/>
        </c:dLbls>
        <c:gapDepth val="0"/>
        <c:shape val="box"/>
        <c:axId val="97759232"/>
        <c:axId val="97760768"/>
        <c:axId val="0"/>
      </c:bar3DChart>
      <c:catAx>
        <c:axId val="97759232"/>
        <c:scaling>
          <c:orientation val="minMax"/>
        </c:scaling>
        <c:axPos val="b"/>
        <c:numFmt formatCode="General" sourceLinked="1"/>
        <c:tickLblPos val="low"/>
        <c:spPr>
          <a:ln w="36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7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97760768"/>
        <c:crosses val="autoZero"/>
        <c:auto val="1"/>
        <c:lblAlgn val="ctr"/>
        <c:lblOffset val="100"/>
        <c:tickLblSkip val="1"/>
        <c:tickMarkSkip val="1"/>
      </c:catAx>
      <c:valAx>
        <c:axId val="97760768"/>
        <c:scaling>
          <c:orientation val="minMax"/>
        </c:scaling>
        <c:axPos val="l"/>
        <c:majorGridlines>
          <c:spPr>
            <a:ln w="3650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6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7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97759232"/>
        <c:crosses val="autoZero"/>
        <c:crossBetween val="between"/>
      </c:valAx>
      <c:spPr>
        <a:noFill/>
        <a:ln w="29203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07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8606079172806744"/>
          <c:y val="5.974745295540293E-2"/>
          <c:w val="0.80825941024019232"/>
          <c:h val="0.7963810290011462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CC00"/>
            </a:solidFill>
          </c:spPr>
          <c:dLbls>
            <c:dLbl>
              <c:idx val="0"/>
              <c:layout>
                <c:manualLayout>
                  <c:x val="2.8398990158743651E-3"/>
                  <c:y val="0.12698368748014691"/>
                </c:manualLayout>
              </c:layout>
              <c:showVal val="1"/>
            </c:dLbl>
            <c:dLbl>
              <c:idx val="1"/>
              <c:layout>
                <c:manualLayout>
                  <c:x val="5.6797980317487501E-3"/>
                  <c:y val="0.12047170350680612"/>
                </c:manualLayout>
              </c:layout>
              <c:showVal val="1"/>
            </c:dLbl>
            <c:dLbl>
              <c:idx val="2"/>
              <c:layout>
                <c:manualLayout>
                  <c:x val="5.6797980317486495E-3"/>
                  <c:y val="0.11070372754679469"/>
                </c:manualLayout>
              </c:layout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190</c:v>
                </c:pt>
                <c:pt idx="1">
                  <c:v>210</c:v>
                </c:pt>
                <c:pt idx="2">
                  <c:v>374</c:v>
                </c:pt>
              </c:numCache>
            </c:numRef>
          </c:val>
        </c:ser>
        <c:shape val="box"/>
        <c:axId val="97864320"/>
        <c:axId val="97870208"/>
        <c:axId val="0"/>
      </c:bar3DChart>
      <c:catAx>
        <c:axId val="97864320"/>
        <c:scaling>
          <c:orientation val="minMax"/>
        </c:scaling>
        <c:axPos val="b"/>
        <c:numFmt formatCode="General" sourceLinked="1"/>
        <c:tickLblPos val="nextTo"/>
        <c:crossAx val="97870208"/>
        <c:crosses val="autoZero"/>
        <c:auto val="1"/>
        <c:lblAlgn val="ctr"/>
        <c:lblOffset val="100"/>
      </c:catAx>
      <c:valAx>
        <c:axId val="97870208"/>
        <c:scaling>
          <c:orientation val="minMax"/>
        </c:scaling>
        <c:axPos val="l"/>
        <c:majorGridlines/>
        <c:numFmt formatCode="General" sourceLinked="1"/>
        <c:tickLblPos val="nextTo"/>
        <c:crossAx val="9786432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990099"/>
            </a:solidFill>
          </c:spPr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482</c:v>
                </c:pt>
                <c:pt idx="1">
                  <c:v>638</c:v>
                </c:pt>
                <c:pt idx="2">
                  <c:v>671</c:v>
                </c:pt>
              </c:numCache>
            </c:numRef>
          </c:val>
        </c:ser>
        <c:shape val="box"/>
        <c:axId val="98366208"/>
        <c:axId val="98367744"/>
        <c:axId val="0"/>
      </c:bar3DChart>
      <c:catAx>
        <c:axId val="98366208"/>
        <c:scaling>
          <c:orientation val="minMax"/>
        </c:scaling>
        <c:axPos val="b"/>
        <c:numFmt formatCode="General" sourceLinked="1"/>
        <c:tickLblPos val="nextTo"/>
        <c:crossAx val="98367744"/>
        <c:crosses val="autoZero"/>
        <c:auto val="1"/>
        <c:lblAlgn val="ctr"/>
        <c:lblOffset val="100"/>
      </c:catAx>
      <c:valAx>
        <c:axId val="98367744"/>
        <c:scaling>
          <c:orientation val="minMax"/>
        </c:scaling>
        <c:axPos val="l"/>
        <c:majorGridlines/>
        <c:numFmt formatCode="General" sourceLinked="1"/>
        <c:tickLblPos val="nextTo"/>
        <c:crossAx val="9836620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Численность 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студентов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 формы обучения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студентов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8"/>
                <c:pt idx="0">
                  <c:v>Азербайджан</c:v>
                </c:pt>
                <c:pt idx="1">
                  <c:v>Республика Беларусь </c:v>
                </c:pt>
                <c:pt idx="2">
                  <c:v>Республика Казахстан</c:v>
                </c:pt>
                <c:pt idx="3">
                  <c:v>Киргизская Республика</c:v>
                </c:pt>
                <c:pt idx="4">
                  <c:v>Республика Таджикистан </c:v>
                </c:pt>
                <c:pt idx="5">
                  <c:v>Туркменистан</c:v>
                </c:pt>
                <c:pt idx="6">
                  <c:v>Республика Узбекистан</c:v>
                </c:pt>
                <c:pt idx="7">
                  <c:v>Украина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4</c:v>
                </c:pt>
                <c:pt idx="1">
                  <c:v>3</c:v>
                </c:pt>
                <c:pt idx="2">
                  <c:v>1149</c:v>
                </c:pt>
                <c:pt idx="3">
                  <c:v>35</c:v>
                </c:pt>
                <c:pt idx="4">
                  <c:v>7</c:v>
                </c:pt>
                <c:pt idx="5">
                  <c:v>18</c:v>
                </c:pt>
                <c:pt idx="6">
                  <c:v>243</c:v>
                </c:pt>
                <c:pt idx="7">
                  <c:v>4</c:v>
                </c:pt>
              </c:numCache>
            </c:numRef>
          </c:val>
        </c:ser>
        <c:axId val="98081792"/>
        <c:axId val="98080256"/>
      </c:barChart>
      <c:valAx>
        <c:axId val="98080256"/>
        <c:scaling>
          <c:orientation val="minMax"/>
        </c:scaling>
        <c:delete val="1"/>
        <c:axPos val="b"/>
        <c:majorGridlines/>
        <c:numFmt formatCode="General" sourceLinked="1"/>
        <c:tickLblPos val="none"/>
        <c:crossAx val="98081792"/>
        <c:crosses val="autoZero"/>
        <c:crossBetween val="between"/>
      </c:valAx>
      <c:catAx>
        <c:axId val="98081792"/>
        <c:scaling>
          <c:orientation val="minMax"/>
        </c:scaling>
        <c:axPos val="l"/>
        <c:tickLblPos val="nextTo"/>
        <c:crossAx val="98080256"/>
        <c:crosses val="autoZero"/>
        <c:auto val="1"/>
        <c:lblAlgn val="ctr"/>
        <c:lblOffset val="100"/>
      </c:catAx>
    </c:plotArea>
    <c:legend>
      <c:legendPos val="r"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/>
    <c:plotArea>
      <c:layout/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Показатель</c:v>
                </c:pt>
              </c:strCache>
            </c:strRef>
          </c:tx>
          <c:spPr>
            <a:solidFill>
              <a:srgbClr val="6600FF"/>
            </a:solidFill>
          </c:spPr>
          <c:dLbls>
            <c:dLbl>
              <c:idx val="0"/>
              <c:spPr>
                <a:ln>
                  <a:solidFill>
                    <a:schemeClr val="accent1"/>
                  </a:solidFill>
                </a:ln>
              </c:spPr>
              <c:txPr>
                <a:bodyPr/>
                <a:lstStyle/>
                <a:p>
                  <a:pPr>
                    <a:defRPr b="1" baseline="0">
                      <a:solidFill>
                        <a:srgbClr val="FF0066"/>
                      </a:solidFill>
                    </a:defRPr>
                  </a:pPr>
                  <a:endParaRPr lang="ru-RU"/>
                </a:p>
              </c:txPr>
            </c:dLbl>
            <c:dLbl>
              <c:idx val="1"/>
              <c:spPr>
                <a:ln>
                  <a:solidFill>
                    <a:schemeClr val="accent1"/>
                  </a:solidFill>
                </a:ln>
              </c:spPr>
              <c:txPr>
                <a:bodyPr/>
                <a:lstStyle/>
                <a:p>
                  <a:pPr>
                    <a:defRPr b="1" baseline="0">
                      <a:solidFill>
                        <a:srgbClr val="FF0066"/>
                      </a:solidFill>
                    </a:defRPr>
                  </a:pPr>
                  <a:endParaRPr lang="ru-RU"/>
                </a:p>
              </c:txPr>
            </c:dLbl>
            <c:dLbl>
              <c:idx val="2"/>
              <c:spPr>
                <a:ln>
                  <a:solidFill>
                    <a:schemeClr val="accent1"/>
                  </a:solidFill>
                </a:ln>
              </c:spPr>
              <c:txPr>
                <a:bodyPr/>
                <a:lstStyle/>
                <a:p>
                  <a:pPr>
                    <a:defRPr b="1" baseline="0">
                      <a:solidFill>
                        <a:srgbClr val="FF0066"/>
                      </a:solidFill>
                    </a:defRPr>
                  </a:pPr>
                  <a:endParaRPr lang="ru-RU"/>
                </a:p>
              </c:txPr>
            </c:dLbl>
            <c:dLbl>
              <c:idx val="3"/>
              <c:spPr>
                <a:ln>
                  <a:solidFill>
                    <a:schemeClr val="accent1"/>
                  </a:solidFill>
                </a:ln>
              </c:spPr>
              <c:txPr>
                <a:bodyPr/>
                <a:lstStyle/>
                <a:p>
                  <a:pPr>
                    <a:defRPr b="1" baseline="0">
                      <a:solidFill>
                        <a:srgbClr val="FF0066"/>
                      </a:solidFill>
                    </a:defRPr>
                  </a:pPr>
                  <a:endParaRPr lang="ru-RU"/>
                </a:p>
              </c:txPr>
            </c:dLbl>
            <c:dLbl>
              <c:idx val="4"/>
              <c:spPr>
                <a:ln>
                  <a:solidFill>
                    <a:schemeClr val="accent1"/>
                  </a:solidFill>
                </a:ln>
              </c:spPr>
              <c:txPr>
                <a:bodyPr/>
                <a:lstStyle/>
                <a:p>
                  <a:pPr>
                    <a:defRPr b="1" baseline="0">
                      <a:solidFill>
                        <a:srgbClr val="FF0066"/>
                      </a:solidFill>
                    </a:defRPr>
                  </a:pPr>
                  <a:endParaRPr lang="ru-RU"/>
                </a:p>
              </c:txPr>
            </c:dLbl>
            <c:spPr>
              <a:ln>
                <a:solidFill>
                  <a:schemeClr val="accent1"/>
                </a:solidFill>
              </a:ln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ИНК</c:v>
                </c:pt>
                <c:pt idx="1">
                  <c:v>ИК</c:v>
                </c:pt>
                <c:pt idx="2">
                  <c:v>ИФВТ</c:v>
                </c:pt>
                <c:pt idx="3">
                  <c:v>ИПР</c:v>
                </c:pt>
                <c:pt idx="4">
                  <c:v>ЭНИН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0.55000000000000004</c:v>
                </c:pt>
                <c:pt idx="1">
                  <c:v>0.48000000000000004</c:v>
                </c:pt>
                <c:pt idx="2">
                  <c:v>1.1100000000000001</c:v>
                </c:pt>
                <c:pt idx="3">
                  <c:v>0.66000000000000014</c:v>
                </c:pt>
                <c:pt idx="4">
                  <c:v>0.97000000000000008</c:v>
                </c:pt>
              </c:numCache>
            </c:numRef>
          </c:val>
        </c:ser>
        <c:overlap val="100"/>
        <c:axId val="99861632"/>
        <c:axId val="99863168"/>
      </c:barChart>
      <c:catAx>
        <c:axId val="99861632"/>
        <c:scaling>
          <c:orientation val="minMax"/>
        </c:scaling>
        <c:axPos val="l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9863168"/>
        <c:crosses val="autoZero"/>
        <c:auto val="1"/>
        <c:lblAlgn val="ctr"/>
        <c:lblOffset val="100"/>
      </c:catAx>
      <c:valAx>
        <c:axId val="99863168"/>
        <c:scaling>
          <c:orientation val="minMax"/>
        </c:scaling>
        <c:delete val="1"/>
        <c:axPos val="b"/>
        <c:majorGridlines/>
        <c:numFmt formatCode="General" sourceLinked="1"/>
        <c:tickLblPos val="none"/>
        <c:crossAx val="99861632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050" y="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7888"/>
            <a:ext cx="5407025" cy="444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050" y="937260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DD89D7-20AC-4534-9083-78558D6684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8C430D-A4DF-46FF-AB70-52833DDF8E99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DD89D7-20AC-4534-9083-78558D668474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808BC-083B-48D1-AC44-C4774204BF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2C68B-F3CB-4F0B-942C-11B1549CAF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EB483-2ED4-445F-BFF5-52DC07CBFC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E1E41-3269-4CBB-BA18-3B21855D1E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76E77-59B6-4580-B820-CD8DED8F11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841C8-DE5B-4E42-BFC9-F7E0190F62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8B90F-1DEA-4AB3-9E32-6651F2A889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36084-78AB-4368-9ACF-28D3CA97C4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4A263-402A-44DE-99E4-FA219D36E2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33B59-8D12-48E0-8375-E7A9BC12C3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57446-166B-4B99-B88D-25D22E08F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904C5-B344-4267-8B24-BFBB8D7034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80925-5009-48A7-A05B-FDF4633F34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CB40AB9-9AC2-48FC-9AFE-B321D28397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175" name="Picture 7" descr="NQA IS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740650" y="188913"/>
            <a:ext cx="1079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7176" name="Picture 8" descr="gerb-b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50825" y="188913"/>
            <a:ext cx="10810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chart" Target="../charts/char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cam.tpu.ru/images/DS1_100.jpg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eer.org/" TargetMode="External"/><Relationship Id="rId2" Type="http://schemas.openxmlformats.org/officeDocument/2006/relationships/hyperlink" Target="http://www.eaie.nl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ng.monash.edu.au/non-cms/uicee/" TargetMode="External"/><Relationship Id="rId4" Type="http://schemas.openxmlformats.org/officeDocument/2006/relationships/hyperlink" Target="http://www.cesaer.org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tb.ch/SEFI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luster.org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8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МЕЖДУНАРОДНАЯ </a:t>
            </a:r>
            <a:br>
              <a:rPr lang="ru-RU" sz="48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48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ДЕЯТЕЛЬНОСТЬ</a:t>
            </a:r>
            <a:br>
              <a:rPr lang="ru-RU" sz="48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48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ТПУ: ИТОГИ 20</a:t>
            </a:r>
            <a:r>
              <a:rPr lang="en-US" sz="48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10</a:t>
            </a:r>
            <a:r>
              <a:rPr lang="ru-RU" sz="48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г.   </a:t>
            </a:r>
            <a:br>
              <a:rPr lang="ru-RU" sz="48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48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И ПЕРСПЕКТИВЫ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52963"/>
            <a:ext cx="6400800" cy="105727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Проректор по МС</a:t>
            </a:r>
            <a:r>
              <a:rPr lang="ru-RU" sz="2800" b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eaLnBrk="1" hangingPunct="1">
              <a:defRPr/>
            </a:pPr>
            <a:r>
              <a:rPr lang="ru-RU" sz="2800" b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Чучалин А.И.</a:t>
            </a:r>
          </a:p>
          <a:p>
            <a:pPr eaLnBrk="1" hangingPunct="1">
              <a:defRPr/>
            </a:pPr>
            <a:endParaRPr lang="ru-RU" dirty="0" smtClean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52" y="-24"/>
            <a:ext cx="6429420" cy="1285884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Новые зарубежные    </a:t>
            </a:r>
            <a:b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партнеры ТПУ в 20</a:t>
            </a:r>
            <a:r>
              <a:rPr lang="en-US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  <a: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г</a:t>
            </a:r>
            <a:r>
              <a:rPr lang="en-US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endParaRPr lang="ru-RU" sz="28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340768"/>
            <a:ext cx="8229600" cy="5256584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500" b="1" dirty="0" err="1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Ecole</a:t>
            </a:r>
            <a:r>
              <a:rPr lang="en-US" sz="25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500" b="1" dirty="0" err="1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Superieure</a:t>
            </a:r>
            <a:r>
              <a:rPr lang="en-US" sz="25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Commerce et Management </a:t>
            </a:r>
            <a:r>
              <a:rPr lang="ru-RU" sz="25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(Франция)</a:t>
            </a:r>
            <a:endParaRPr lang="en-US" sz="2500" b="1" dirty="0" smtClean="0">
              <a:solidFill>
                <a:srgbClr val="99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  <a:defRPr/>
            </a:pPr>
            <a:r>
              <a:rPr lang="en-US" sz="25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Woodward SEG GmbH &amp; Co.KG </a:t>
            </a:r>
            <a:r>
              <a:rPr lang="ru-RU" sz="25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(Германия)</a:t>
            </a:r>
            <a:endParaRPr lang="en-US" sz="25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  <a:defRPr/>
            </a:pPr>
            <a:r>
              <a:rPr lang="en-US" sz="25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Politecnico</a:t>
            </a:r>
            <a:r>
              <a:rPr lang="en-US" sz="2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5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en-US" sz="2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Torino </a:t>
            </a:r>
            <a:r>
              <a:rPr lang="ru-RU" sz="2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(Италия)</a:t>
            </a:r>
          </a:p>
          <a:p>
            <a:pPr>
              <a:lnSpc>
                <a:spcPct val="90000"/>
              </a:lnSpc>
              <a:defRPr/>
            </a:pPr>
            <a:r>
              <a:rPr lang="en-US" sz="2500" b="1" dirty="0" err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Uludag</a:t>
            </a:r>
            <a:r>
              <a:rPr lang="en-US" sz="25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University </a:t>
            </a:r>
            <a:r>
              <a:rPr lang="ru-RU" sz="25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(Турция)</a:t>
            </a:r>
          </a:p>
          <a:p>
            <a:pPr>
              <a:lnSpc>
                <a:spcPct val="90000"/>
              </a:lnSpc>
              <a:defRPr/>
            </a:pPr>
            <a:r>
              <a:rPr lang="en-US" sz="25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Fondazione</a:t>
            </a:r>
            <a:r>
              <a:rPr lang="en-US" sz="25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5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Romualdo</a:t>
            </a:r>
            <a:r>
              <a:rPr lang="en-US" sz="25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</a:t>
            </a:r>
            <a:r>
              <a:rPr lang="en-US" sz="25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Bianco</a:t>
            </a:r>
            <a:r>
              <a:rPr lang="en-US" sz="25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(Италия)</a:t>
            </a:r>
            <a:endParaRPr lang="fr-FR" sz="25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  <a:defRPr/>
            </a:pPr>
            <a:r>
              <a:rPr lang="fr-FR" sz="25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Technical University of Dresden </a:t>
            </a:r>
            <a:r>
              <a:rPr lang="ru-RU" sz="25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(Германия)</a:t>
            </a:r>
          </a:p>
          <a:p>
            <a:pPr>
              <a:lnSpc>
                <a:spcPct val="90000"/>
              </a:lnSpc>
              <a:defRPr/>
            </a:pPr>
            <a:r>
              <a:rPr lang="fr-FR" sz="25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L’Universite Nice-Sophia Antipolis </a:t>
            </a:r>
            <a:r>
              <a:rPr lang="ru-RU" sz="25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(Франция)</a:t>
            </a:r>
          </a:p>
          <a:p>
            <a:pPr>
              <a:lnSpc>
                <a:spcPct val="90000"/>
              </a:lnSpc>
              <a:defRPr/>
            </a:pP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Белорусский государственный университет информатики и радиоэлектроники</a:t>
            </a:r>
          </a:p>
          <a:p>
            <a:pPr>
              <a:lnSpc>
                <a:spcPct val="90000"/>
              </a:lnSpc>
              <a:defRPr/>
            </a:pPr>
            <a:r>
              <a:rPr lang="ru-RU" sz="2500" b="1" dirty="0" smtClean="0">
                <a:solidFill>
                  <a:srgbClr val="B771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Казахская финансово-экономическая академия</a:t>
            </a:r>
          </a:p>
          <a:p>
            <a:pPr>
              <a:lnSpc>
                <a:spcPct val="90000"/>
              </a:lnSpc>
              <a:defRPr/>
            </a:pPr>
            <a:r>
              <a:rPr lang="en-US" sz="25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Fraunhofer</a:t>
            </a:r>
            <a:r>
              <a:rPr lang="en-US" sz="2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Institute for Nondestructive Testing</a:t>
            </a:r>
            <a:r>
              <a:rPr lang="ru-RU" sz="2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(Германия)</a:t>
            </a:r>
            <a:endParaRPr lang="fr-FR" sz="25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57290" y="142852"/>
            <a:ext cx="6357982" cy="1143008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</a:t>
            </a:r>
            <a: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Новые зарубежные    </a:t>
            </a:r>
            <a:b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партнеры ТПУ в 20</a:t>
            </a:r>
            <a:r>
              <a:rPr lang="en-US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 </a:t>
            </a:r>
            <a: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</a:t>
            </a:r>
            <a:r>
              <a:rPr lang="en-US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118" y="1412776"/>
            <a:ext cx="8229600" cy="5184576"/>
          </a:xfrm>
        </p:spPr>
        <p:txBody>
          <a:bodyPr/>
          <a:lstStyle/>
          <a:p>
            <a:pPr>
              <a:defRPr/>
            </a:pPr>
            <a:r>
              <a:rPr lang="ru-RU" sz="2500" b="1" dirty="0" err="1" smtClean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Ганнаньский</a:t>
            </a:r>
            <a:r>
              <a:rPr lang="ru-RU" sz="2500" b="1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педагогический университет (Китай)</a:t>
            </a:r>
            <a:endParaRPr lang="en-US" sz="2500" b="1" dirty="0" smtClean="0">
              <a:solidFill>
                <a:srgbClr val="00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ru-RU" sz="25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Цжухайский</a:t>
            </a:r>
            <a:r>
              <a:rPr lang="ru-RU" sz="25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колледж </a:t>
            </a:r>
            <a:r>
              <a:rPr lang="en-US" sz="25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25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Китай)</a:t>
            </a:r>
            <a:endParaRPr lang="en-US" sz="25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en-US" sz="25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Universita</a:t>
            </a:r>
            <a:r>
              <a:rPr lang="en-US" sz="25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degli</a:t>
            </a:r>
            <a:r>
              <a:rPr lang="en-US" sz="25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Studi</a:t>
            </a:r>
            <a:r>
              <a:rPr lang="en-US" sz="25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en-US" sz="25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Roma “La </a:t>
            </a:r>
            <a:r>
              <a:rPr lang="en-US" sz="25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Sapienza</a:t>
            </a:r>
            <a:r>
              <a:rPr lang="en-US" sz="25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ru-RU" sz="25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(Италия)</a:t>
            </a:r>
            <a:endParaRPr lang="en-US" sz="25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en-US" sz="2500" b="1" dirty="0" err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FHWien</a:t>
            </a:r>
            <a:r>
              <a:rPr lang="en-US" sz="25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University of Applied Sciences</a:t>
            </a:r>
            <a:r>
              <a:rPr lang="ru-RU" sz="25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(Австрия)</a:t>
            </a:r>
          </a:p>
          <a:p>
            <a:pPr>
              <a:defRPr/>
            </a:pP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Луцкий национальный технический университет (Украина)</a:t>
            </a:r>
            <a:endParaRPr lang="en-US" sz="25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500" b="1" dirty="0" err="1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Universita</a:t>
            </a:r>
            <a:r>
              <a:rPr lang="en-US" sz="25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500" b="1" dirty="0" err="1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degli</a:t>
            </a:r>
            <a:r>
              <a:rPr lang="en-US" sz="25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500" b="1" dirty="0" err="1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studi</a:t>
            </a:r>
            <a:r>
              <a:rPr lang="en-US" sz="25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500" b="1" dirty="0" err="1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en-US" sz="25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500" b="1" dirty="0" err="1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Firenza</a:t>
            </a:r>
            <a:r>
              <a:rPr lang="ru-RU" sz="25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(Италия)</a:t>
            </a:r>
          </a:p>
          <a:p>
            <a:pPr>
              <a:defRPr/>
            </a:pPr>
            <a:r>
              <a:rPr lang="ru-RU" sz="25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Институт геофизики им. С.И.Субботина Национальной Академии Наук Украины</a:t>
            </a:r>
          </a:p>
          <a:p>
            <a:pPr>
              <a:defRPr/>
            </a:pPr>
            <a:r>
              <a:rPr lang="ru-RU" sz="2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Агентство по ядерной энергии (Монголия)</a:t>
            </a:r>
            <a:endParaRPr lang="en-US" sz="25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57290" y="285728"/>
            <a:ext cx="6357982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</a:t>
            </a:r>
            <a: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Новые зарубежные    </a:t>
            </a:r>
            <a:b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партнеры ТПУ в 20</a:t>
            </a:r>
            <a:r>
              <a:rPr lang="en-US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  <a: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г</a:t>
            </a:r>
            <a:r>
              <a:rPr lang="en-US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2000262"/>
            <a:ext cx="8229600" cy="4572010"/>
          </a:xfrm>
        </p:spPr>
        <p:txBody>
          <a:bodyPr anchor="ctr"/>
          <a:lstStyle/>
          <a:p>
            <a:pPr>
              <a:buNone/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Начата работа по реализации  договоров, заключенных с зарубежными партнерами в 20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г. </a:t>
            </a:r>
          </a:p>
          <a:p>
            <a:pPr>
              <a:buNone/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ru-RU" sz="2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выполнения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всех новых соглашений необходим </a:t>
            </a:r>
            <a:r>
              <a:rPr lang="ru-RU" sz="2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непрерывный мониторинг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активное </a:t>
            </a:r>
            <a:r>
              <a:rPr lang="ru-RU" sz="2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взаимодействие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с партнерами и «</a:t>
            </a:r>
            <a:r>
              <a:rPr lang="ru-RU" sz="2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наполнение договоров конкретным содержанием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».</a:t>
            </a:r>
            <a:endParaRPr lang="ru-RU" sz="25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3"/>
          <p:cNvSpPr>
            <a:spLocks noGrp="1" noChangeArrowheads="1"/>
          </p:cNvSpPr>
          <p:nvPr>
            <p:ph type="body" sz="half" idx="1"/>
          </p:nvPr>
        </p:nvSpPr>
        <p:spPr>
          <a:xfrm flipH="1">
            <a:off x="-3132138" y="3068638"/>
            <a:ext cx="3816351" cy="452596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800" dirty="0" smtClean="0"/>
              <a:t>       </a:t>
            </a:r>
            <a:endParaRPr lang="ru-RU" sz="28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FontTx/>
              <a:buChar char="-"/>
              <a:defRPr/>
            </a:pPr>
            <a:endParaRPr lang="ru-RU" sz="28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ru-RU" sz="2800" dirty="0" smtClean="0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1476375" y="214290"/>
            <a:ext cx="62642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Университеты – партнеры</a:t>
            </a:r>
          </a:p>
          <a:p>
            <a:pPr algn="ctr">
              <a:defRPr/>
            </a:pPr>
            <a:r>
              <a:rPr lang="ru-RU" sz="28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CLUSTER 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500034" y="1567656"/>
            <a:ext cx="827722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С </a:t>
            </a:r>
            <a:r>
              <a:rPr lang="ru-RU" sz="24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 </a:t>
            </a:r>
            <a:r>
              <a:rPr lang="ru-RU" sz="24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из </a:t>
            </a:r>
            <a:r>
              <a:rPr lang="ru-RU" sz="24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</a:t>
            </a:r>
            <a:r>
              <a:rPr lang="ru-RU" sz="24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университетов</a:t>
            </a:r>
            <a:r>
              <a:rPr lang="en-US" sz="24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ru-RU" sz="24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членов 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CLUSTER </a:t>
            </a:r>
            <a:r>
              <a:rPr lang="ru-RU" sz="24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ТПУ </a:t>
            </a:r>
            <a:r>
              <a:rPr lang="ru-RU" sz="2400" dirty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заключил двусторонние договора</a:t>
            </a:r>
            <a:r>
              <a:rPr lang="ru-R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о </a:t>
            </a:r>
            <a: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сотрудничестве:</a:t>
            </a:r>
          </a:p>
          <a:p>
            <a:pPr>
              <a:defRPr/>
            </a:pPr>
            <a:r>
              <a:rPr lang="ru-R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</a:t>
            </a:r>
            <a:r>
              <a:rPr lang="en-US" sz="24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Technical University of Catalonia </a:t>
            </a:r>
            <a:r>
              <a:rPr lang="en-US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ru-RU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Испания</a:t>
            </a:r>
            <a:r>
              <a:rPr lang="en-US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),</a:t>
            </a:r>
            <a:r>
              <a:rPr lang="en-US" sz="24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24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</a:t>
            </a:r>
            <a:r>
              <a:rPr lang="en-US" sz="2400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Ecole</a:t>
            </a:r>
            <a:r>
              <a:rPr lang="en-US" sz="24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Polytechnique</a:t>
            </a:r>
            <a:r>
              <a:rPr lang="en-US" sz="2400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Federale</a:t>
            </a:r>
            <a:r>
              <a:rPr lang="en-US" sz="2400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400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2400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400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 Lausanne (</a:t>
            </a:r>
            <a:r>
              <a:rPr lang="ru-RU" sz="2400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Швейцария</a:t>
            </a:r>
            <a:r>
              <a:rPr lang="en-US" sz="2400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),</a:t>
            </a:r>
            <a:br>
              <a:rPr lang="en-US" sz="2400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</a:t>
            </a:r>
            <a:r>
              <a:rPr lang="en-US" sz="2400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Katholieke</a:t>
            </a:r>
            <a:r>
              <a:rPr lang="en-US" sz="2400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Universiteit</a:t>
            </a:r>
            <a:r>
              <a:rPr lang="en-US" sz="2400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Leuven </a:t>
            </a:r>
            <a:r>
              <a:rPr lang="en-US" sz="24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ru-RU" sz="24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Бельгия</a:t>
            </a:r>
            <a:r>
              <a:rPr lang="en-US" sz="24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),</a:t>
            </a:r>
            <a:r>
              <a:rPr lang="en-US" sz="2400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2400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</a:t>
            </a:r>
            <a:r>
              <a:rPr lang="en-US" sz="24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Institute </a:t>
            </a:r>
            <a:r>
              <a:rPr lang="en-US" sz="2400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Nationale</a:t>
            </a:r>
            <a:r>
              <a:rPr lang="en-US" sz="24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Polytechnique</a:t>
            </a:r>
            <a:r>
              <a:rPr lang="en-US" sz="24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4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24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 Grenoble (</a:t>
            </a:r>
            <a:r>
              <a:rPr lang="ru-RU" sz="24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Франция </a:t>
            </a:r>
            <a:r>
              <a:rPr lang="en-US" sz="24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),</a:t>
            </a:r>
            <a:br>
              <a:rPr lang="en-US" sz="24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</a:t>
            </a:r>
            <a:r>
              <a:rPr lang="en-US" sz="24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Universitat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Karlsruhe (</a:t>
            </a:r>
            <a:r>
              <a:rPr lang="ru-RU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Германия 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ru-RU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  <a:r>
              <a:rPr lang="ru-R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br>
              <a:rPr lang="ru-R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</a:t>
            </a:r>
            <a:r>
              <a:rPr lang="en-US" sz="24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Kungliga</a:t>
            </a:r>
            <a:r>
              <a:rPr lang="en-US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Tekniska</a:t>
            </a:r>
            <a:r>
              <a:rPr lang="en-US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Hogskolan</a:t>
            </a:r>
            <a:r>
              <a:rPr lang="en-US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(Швеция)</a:t>
            </a:r>
            <a:r>
              <a:rPr lang="en-US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en-US" sz="2400" dirty="0" err="1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Techical</a:t>
            </a:r>
            <a:r>
              <a:rPr lang="en-US" sz="2400" dirty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University of Darmstadt</a:t>
            </a:r>
            <a:r>
              <a:rPr lang="ru-RU" sz="2400" dirty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(Германия</a:t>
            </a:r>
            <a:r>
              <a:rPr lang="ru-RU" sz="2400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ru-RU" sz="2400" dirty="0">
              <a:solidFill>
                <a:srgbClr val="FF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ru-RU" sz="2400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</a:t>
            </a:r>
            <a:r>
              <a:rPr lang="en-US" sz="2400" dirty="0" smtClean="0"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Helsinki University of Technology (</a:t>
            </a:r>
            <a:r>
              <a:rPr lang="ru-RU" sz="2400" dirty="0" smtClean="0"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Финляндия</a:t>
            </a:r>
            <a:r>
              <a:rPr lang="en-US" sz="2400" dirty="0" smtClean="0"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ru-RU" sz="2400" dirty="0" smtClean="0"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400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1434" y="142852"/>
            <a:ext cx="8388350" cy="6453188"/>
          </a:xfrm>
        </p:spPr>
        <p:txBody>
          <a:bodyPr/>
          <a:lstStyle/>
          <a:p>
            <a:pPr algn="l">
              <a:defRPr/>
            </a:pP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</a:t>
            </a:r>
            <a:b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</a:t>
            </a:r>
            <a: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Университеты – партнеры</a:t>
            </a:r>
            <a:b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CESAER </a:t>
            </a:r>
            <a:r>
              <a:rPr lang="ru-RU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2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2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ru-RU" sz="32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32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2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</a:t>
            </a:r>
            <a:r>
              <a:rPr lang="ru-RU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консорциум </a:t>
            </a:r>
            <a:r>
              <a:rPr lang="ru-RU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</a:t>
            </a:r>
            <a:r>
              <a:rPr lang="en-US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ESAER</a:t>
            </a:r>
            <a:r>
              <a:rPr lang="ru-RU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входит</a:t>
            </a: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</a:t>
            </a:r>
            <a:r>
              <a:rPr lang="ru-RU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  <a:r>
              <a:rPr lang="en-U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ru-RU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европейских университетов</a:t>
            </a:r>
            <a:r>
              <a:rPr lang="ru-RU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lang="ru-RU" sz="28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 </a:t>
            </a:r>
            <a:r>
              <a:rPr lang="ru-RU" sz="28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22</a:t>
            </a:r>
            <a:r>
              <a:rPr lang="ru-RU" sz="28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университетами ТПУ заключил двусторонние договора</a:t>
            </a:r>
            <a:r>
              <a:rPr lang="ru-RU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о сотрудничестве      в научно-образовательной сфере :</a:t>
            </a:r>
            <a:br>
              <a:rPr lang="ru-RU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Австрия (1), Бельгия (2), Чехия (2),            Дания (1), Франция (1), Германия (7),                  Италия (3), Испания (1), Швейцария (1), Великобритания (1), Швеция (1),        Финляндия (1). </a:t>
            </a:r>
            <a:r>
              <a:rPr lang="ru-RU" sz="32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32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2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32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2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32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2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32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3200" b="1" dirty="0" smtClean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sz="half" idx="1"/>
          </p:nvPr>
        </p:nvSpPr>
        <p:spPr>
          <a:xfrm flipH="1">
            <a:off x="8675811" y="-1179512"/>
            <a:ext cx="468189" cy="77390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800" dirty="0" smtClean="0"/>
              <a:t>       </a:t>
            </a:r>
            <a:endParaRPr lang="ru-RU" sz="28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FontTx/>
              <a:buChar char="-"/>
              <a:defRPr/>
            </a:pPr>
            <a:endParaRPr lang="ru-RU" sz="28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120" y="-23792"/>
            <a:ext cx="7745408" cy="6453188"/>
          </a:xfrm>
        </p:spPr>
        <p:txBody>
          <a:bodyPr/>
          <a:lstStyle/>
          <a:p>
            <a:r>
              <a:rPr lang="ru-RU" sz="30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Университеты – </a:t>
            </a:r>
            <a:br>
              <a:rPr lang="ru-RU" sz="30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0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стратегические партнеры</a:t>
            </a:r>
            <a:r>
              <a:rPr lang="ru-RU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200" i="1" dirty="0" smtClean="0"/>
              <a:t> 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Karlsruhe Institute of Technology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i="1" dirty="0" smtClean="0">
                <a:solidFill>
                  <a:srgbClr val="C30D6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Technical University of Munich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Technical University of Berlin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Technisc</a:t>
            </a:r>
            <a:r>
              <a:rPr lang="fr-FR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Universitat Wien</a:t>
            </a:r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Czech Technical University,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Heriot</a:t>
            </a:r>
            <a:r>
              <a:rPr lang="ru-RU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Watt University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b="1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142852"/>
            <a:ext cx="7745408" cy="5953122"/>
          </a:xfrm>
        </p:spPr>
        <p:txBody>
          <a:bodyPr/>
          <a:lstStyle/>
          <a:p>
            <a:r>
              <a:rPr lang="ru-RU" sz="30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Университеты и компании  – </a:t>
            </a:r>
            <a:br>
              <a:rPr lang="ru-RU" sz="30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0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стратегические партнеры</a:t>
            </a:r>
            <a:r>
              <a:rPr lang="ru-RU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JiLin</a:t>
            </a: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University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i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University Paris SUD</a:t>
            </a:r>
            <a:r>
              <a:rPr lang="ru-RU" sz="3600" b="1" i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11</a:t>
            </a:r>
            <a:r>
              <a:rPr lang="ru-RU" sz="36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ParisTech</a:t>
            </a:r>
            <a:r>
              <a:rPr lang="en-US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en-US" sz="3600" b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ompany</a:t>
            </a:r>
            <a:r>
              <a:rPr lang="ru-RU" sz="3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</a:t>
            </a:r>
            <a:r>
              <a:rPr lang="en-US" sz="3600" b="1" i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Shlumberger</a:t>
            </a:r>
            <a:r>
              <a:rPr lang="ru-RU" sz="3600" b="1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Институт им. Гёте</a:t>
            </a:r>
            <a:br>
              <a:rPr lang="ru-RU" sz="36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Macleod Electronics Ltd</a:t>
            </a:r>
            <a:endParaRPr lang="ru-RU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2286048" y="2332037"/>
            <a:ext cx="4038600" cy="45259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800" dirty="0" smtClean="0"/>
              <a:t>       </a:t>
            </a:r>
            <a:endParaRPr lang="ru-RU" sz="28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FontTx/>
              <a:buChar char="-"/>
              <a:defRPr/>
            </a:pPr>
            <a:endParaRPr lang="ru-RU" sz="28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00" y="142852"/>
            <a:ext cx="7286676" cy="6453188"/>
          </a:xfrm>
        </p:spPr>
        <p:txBody>
          <a:bodyPr/>
          <a:lstStyle/>
          <a:p>
            <a:pPr algn="l">
              <a:defRPr/>
            </a:pP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</a:t>
            </a:r>
            <a:b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</a:t>
            </a:r>
            <a:r>
              <a:rPr lang="ru-RU" sz="30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Университеты – </a:t>
            </a:r>
            <a:br>
              <a:rPr lang="ru-RU" sz="30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0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стратегические партнеры</a:t>
            </a:r>
            <a:br>
              <a:rPr lang="ru-RU" sz="30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Для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развития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сотрудничества с университетами –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стратегическими партнерами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ТПУ необходимо генерировать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новые «идеи» и активизировать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работу по участию  в выполнении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совместных проектов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рамках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финансируемых международных программ.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32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2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32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2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32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3200" b="1" dirty="0" smtClean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3213100"/>
            <a:ext cx="4038600" cy="45259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800" dirty="0" smtClean="0"/>
              <a:t>       </a:t>
            </a:r>
            <a:endParaRPr lang="ru-RU" sz="28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FontTx/>
              <a:buChar char="-"/>
              <a:defRPr/>
            </a:pPr>
            <a:endParaRPr lang="ru-RU" sz="28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52" y="142852"/>
            <a:ext cx="6572296" cy="1500198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</a:t>
            </a:r>
            <a:r>
              <a:rPr lang="ru-RU" sz="2400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Интернационализация</a:t>
            </a:r>
            <a:r>
              <a:rPr lang="ru-RU" sz="24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 развитие научных исследований и образовательных ресурсов в соответствии с </a:t>
            </a:r>
            <a:r>
              <a:rPr lang="ru-RU" sz="2400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мировыми тенденциями</a:t>
            </a:r>
            <a:endParaRPr lang="ru-RU" sz="24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2000240"/>
            <a:ext cx="8429684" cy="4714908"/>
          </a:xfrm>
        </p:spPr>
        <p:txBody>
          <a:bodyPr anchor="ctr"/>
          <a:lstStyle/>
          <a:p>
            <a:pPr eaLnBrk="1" hangingPunct="1">
              <a:buFontTx/>
              <a:buNone/>
              <a:defRPr/>
            </a:pPr>
            <a:r>
              <a:rPr lang="ru-RU" sz="26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</a:t>
            </a:r>
            <a:r>
              <a:rPr lang="ru-RU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20</a:t>
            </a:r>
            <a:r>
              <a:rPr lang="en-US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  <a:r>
              <a:rPr lang="ru-RU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г. </a:t>
            </a:r>
            <a:r>
              <a:rPr lang="ru-RU" sz="26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  <a:p>
            <a:pPr eaLnBrk="1" hangingPunct="1">
              <a:buFontTx/>
              <a:buChar char="-"/>
              <a:defRPr/>
            </a:pPr>
            <a:r>
              <a:rPr lang="ru-RU" sz="2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организовано </a:t>
            </a:r>
            <a:r>
              <a:rPr lang="en-US" sz="26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  <a:r>
              <a:rPr lang="ru-RU" sz="26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информационных дней</a:t>
            </a:r>
            <a:r>
              <a:rPr lang="ru-RU" sz="26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по вопросам участия в международных проектах,</a:t>
            </a:r>
          </a:p>
          <a:p>
            <a:pPr eaLnBrk="1" hangingPunct="1">
              <a:buFontTx/>
              <a:buChar char="-"/>
              <a:defRPr/>
            </a:pPr>
            <a:r>
              <a:rPr lang="ru-RU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размещена информация в европейской базе </a:t>
            </a:r>
            <a:r>
              <a:rPr lang="ru-RU" sz="26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СORDUS о </a:t>
            </a:r>
            <a:r>
              <a:rPr lang="en-US" sz="26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14</a:t>
            </a:r>
            <a:r>
              <a:rPr lang="ru-RU" sz="26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разработках</a:t>
            </a:r>
            <a:r>
              <a:rPr lang="ru-RU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ТПУ, </a:t>
            </a:r>
          </a:p>
          <a:p>
            <a:pPr eaLnBrk="1" hangingPunct="1">
              <a:buFontTx/>
              <a:buChar char="-"/>
              <a:defRPr/>
            </a:pPr>
            <a:r>
              <a:rPr lang="ru-RU" sz="2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оказана помощь</a:t>
            </a:r>
            <a:r>
              <a:rPr lang="ru-RU" sz="26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сотрудникам ТПУ </a:t>
            </a:r>
            <a:r>
              <a:rPr lang="ru-RU" sz="2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оформлении </a:t>
            </a:r>
            <a:r>
              <a:rPr lang="ru-RU" sz="26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6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ru-RU" sz="26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заявок</a:t>
            </a:r>
            <a:r>
              <a:rPr lang="ru-RU" sz="26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на участие в международных программах </a:t>
            </a:r>
            <a:r>
              <a:rPr lang="ru-RU" sz="2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FP7,</a:t>
            </a:r>
            <a:r>
              <a:rPr lang="en-US" sz="26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TEMPUS, ERASMUS-MUNDUS  и др.</a:t>
            </a:r>
            <a:endParaRPr lang="ru-RU" sz="26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52" y="71414"/>
            <a:ext cx="6572295" cy="1500198"/>
          </a:xfrm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</a:t>
            </a:r>
            <a:r>
              <a:rPr lang="ru-RU" sz="2400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Интернационализация</a:t>
            </a:r>
            <a:r>
              <a:rPr lang="ru-RU" sz="24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 развитие научных исследований и образовательных ресурсов в соответствии с </a:t>
            </a:r>
            <a:r>
              <a:rPr lang="ru-RU" sz="2400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мировыми тенденциями </a:t>
            </a:r>
            <a:endParaRPr lang="ru-RU" sz="24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118" y="1628800"/>
            <a:ext cx="7872410" cy="4968552"/>
          </a:xfrm>
        </p:spPr>
        <p:txBody>
          <a:bodyPr/>
          <a:lstStyle/>
          <a:p>
            <a:pPr>
              <a:buNone/>
              <a:defRPr/>
            </a:pPr>
            <a:r>
              <a:rPr lang="en-US" sz="2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ru-RU" sz="2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Проекты по международным программам в 20</a:t>
            </a:r>
            <a:r>
              <a:rPr lang="en-US" sz="2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  <a:r>
              <a:rPr lang="ru-RU" sz="2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г.:</a:t>
            </a:r>
            <a:endParaRPr lang="en-US" sz="22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None/>
              <a:defRPr/>
            </a:pPr>
            <a:endParaRPr lang="ru-RU" sz="2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ETF-JP-00372-2008,144881-TEMPUS-1-2008-1-DKTEMPUS-JPCR, «</a:t>
            </a:r>
            <a:r>
              <a:rPr lang="en-US" sz="22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Master </a:t>
            </a:r>
            <a:r>
              <a:rPr lang="en-US" sz="22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</a:t>
            </a:r>
            <a:r>
              <a:rPr lang="en-US" sz="22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"Tourism" for Siberian regions</a:t>
            </a:r>
            <a:r>
              <a:rPr 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», </a:t>
            </a:r>
            <a:r>
              <a:rPr lang="ru-RU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координатор</a:t>
            </a:r>
            <a:r>
              <a:rPr 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Aalborg University</a:t>
            </a:r>
            <a:r>
              <a:rPr lang="ru-RU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ГФ</a:t>
            </a:r>
            <a:endParaRPr lang="en-US" sz="2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en-US" sz="2200" b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TEMPUS-DE-TEMPUS-JPCR “</a:t>
            </a:r>
            <a:r>
              <a:rPr lang="en-US" sz="22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Modernisation</a:t>
            </a:r>
            <a:r>
              <a:rPr lang="en-US" sz="22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Master Program Network &amp; Communication</a:t>
            </a:r>
            <a:r>
              <a:rPr lang="en-US" sz="2200" b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 </a:t>
            </a:r>
            <a:r>
              <a:rPr lang="ru-RU" sz="2200" b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Координатор – Технический университет Мюнхена, КЦ</a:t>
            </a:r>
            <a:endParaRPr lang="en-US" sz="2200" b="1" dirty="0" smtClean="0">
              <a:solidFill>
                <a:srgbClr val="CC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ru-RU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511170-TEMPUS-1-2010-1-DE-TEMPUS-JPCR </a:t>
            </a:r>
            <a:r>
              <a:rPr lang="ru-RU" sz="22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r>
              <a:rPr lang="ru-RU" sz="2200" b="1" dirty="0" err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Engineering</a:t>
            </a:r>
            <a:r>
              <a:rPr lang="ru-RU" sz="22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dirty="0" err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Curricula</a:t>
            </a:r>
            <a:r>
              <a:rPr lang="ru-RU" sz="22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dirty="0" err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</a:t>
            </a:r>
            <a:r>
              <a:rPr lang="ru-RU" sz="22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dirty="0" err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aligned</a:t>
            </a:r>
            <a:r>
              <a:rPr lang="ru-RU" sz="22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b="1" dirty="0" err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</a:t>
            </a:r>
            <a:r>
              <a:rPr lang="ru-RU" sz="22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EQF  and  EUR-ACE </a:t>
            </a:r>
            <a:r>
              <a:rPr lang="ru-RU" sz="2200" b="1" dirty="0" err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Standards</a:t>
            </a:r>
            <a:r>
              <a:rPr lang="ru-RU" sz="22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". </a:t>
            </a:r>
            <a:r>
              <a:rPr lang="ru-RU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Координатор - университет </a:t>
            </a:r>
            <a:r>
              <a:rPr lang="ru-RU" sz="2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Висмара</a:t>
            </a:r>
            <a:r>
              <a:rPr lang="ru-RU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(Германия), ЦМОП</a:t>
            </a:r>
          </a:p>
          <a:p>
            <a:pPr>
              <a:defRPr/>
            </a:pPr>
            <a:endParaRPr lang="en-US" sz="1800" b="1" dirty="0" smtClean="0">
              <a:solidFill>
                <a:srgbClr val="FF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-71438"/>
            <a:ext cx="8229600" cy="1143001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Направления </a:t>
            </a:r>
            <a:br>
              <a:rPr lang="ru-RU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международной деятельности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928670"/>
            <a:ext cx="8229600" cy="5357850"/>
          </a:xfrm>
        </p:spPr>
        <p:txBody>
          <a:bodyPr/>
          <a:lstStyle/>
          <a:p>
            <a:pPr marL="381000" indent="-381000" eaLnBrk="1" hangingPunct="1">
              <a:lnSpc>
                <a:spcPct val="90000"/>
              </a:lnSpc>
              <a:buFontTx/>
              <a:buAutoNum type="arabicPeriod"/>
              <a:defRPr/>
            </a:pPr>
            <a:endParaRPr lang="ru-RU" sz="2000" dirty="0" smtClean="0"/>
          </a:p>
          <a:p>
            <a:pPr marL="381000" indent="-38100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1. Мониторинг </a:t>
            </a:r>
            <a:r>
              <a:rPr lang="ru-RU" sz="2800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мировых тенденций</a:t>
            </a:r>
            <a:r>
              <a:rPr lang="ru-RU" sz="2800" b="1" i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науке и образовании, изучение и освоение передового </a:t>
            </a:r>
            <a:r>
              <a:rPr lang="ru-RU" sz="2800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зарубежного опыта</a:t>
            </a:r>
            <a:r>
              <a:rPr lang="ru-RU" sz="28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marL="381000" indent="-38100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2. </a:t>
            </a:r>
            <a:r>
              <a:rPr lang="ru-RU" sz="2800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Интернационализация</a:t>
            </a:r>
            <a:r>
              <a:rPr lang="ru-RU" sz="28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 развитие научных исследований и образовательных ресурсов в соответствии с </a:t>
            </a:r>
            <a:r>
              <a:rPr lang="ru-RU" sz="2800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мировыми тенденциями</a:t>
            </a:r>
            <a:r>
              <a:rPr lang="ru-RU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marL="381000" indent="-38100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3. Презентация достижений в науке и образовании на </a:t>
            </a:r>
            <a:r>
              <a:rPr lang="ru-RU" sz="2800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международных</a:t>
            </a:r>
            <a:r>
              <a:rPr lang="ru-RU" sz="2800" b="1" i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конференциях, выставках, конкурсах.</a:t>
            </a:r>
          </a:p>
          <a:p>
            <a:pPr marL="381000" indent="-38100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4. Публикация результатов исследований и разработок </a:t>
            </a:r>
            <a:r>
              <a:rPr lang="ru-RU" sz="2800" b="1" i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 рубежом</a:t>
            </a:r>
            <a:r>
              <a:rPr lang="ru-RU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ru-RU" sz="28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81000" indent="-38100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</a:t>
            </a:r>
            <a:endParaRPr lang="ru-RU" sz="2400" b="1" dirty="0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52" y="142852"/>
            <a:ext cx="6500858" cy="1000124"/>
          </a:xfrm>
        </p:spPr>
        <p:txBody>
          <a:bodyPr/>
          <a:lstStyle/>
          <a:p>
            <a:pPr>
              <a:defRPr/>
            </a:pPr>
            <a: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Проекты по международным</a:t>
            </a:r>
            <a:b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программам в 2009 г.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118" y="1428736"/>
            <a:ext cx="8229600" cy="5072098"/>
          </a:xfrm>
        </p:spPr>
        <p:txBody>
          <a:bodyPr/>
          <a:lstStyle/>
          <a:p>
            <a:pPr>
              <a:defRPr/>
            </a:pPr>
            <a:r>
              <a:rPr lang="en-US" sz="2400" b="1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Erasmus </a:t>
            </a:r>
            <a:r>
              <a:rPr lang="en-US" sz="2400" b="1" dirty="0" err="1" smtClean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Mundus</a:t>
            </a:r>
            <a:r>
              <a:rPr lang="en-US" sz="2400" b="1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External Cooperation Window: «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Multidisciplinary capacity building </a:t>
            </a:r>
            <a:r>
              <a:rPr lang="ru-RU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an improved economic, political and university co-operation between the EU and the RF</a:t>
            </a:r>
            <a:r>
              <a:rPr lang="en-US" sz="2400" b="1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», </a:t>
            </a:r>
            <a:r>
              <a:rPr lang="ru-RU" sz="2400" b="1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координатор</a:t>
            </a:r>
            <a:r>
              <a:rPr lang="en-US" sz="2400" b="1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2400" b="1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Технический университет Дрездена, ЦМОП</a:t>
            </a:r>
            <a:r>
              <a:rPr lang="en-US" sz="2400" b="1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sz="2400" b="1" dirty="0" smtClean="0">
              <a:solidFill>
                <a:srgbClr val="66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ru-RU" sz="24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 «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Nanomaterials</a:t>
            </a:r>
            <a:r>
              <a:rPr lang="ru-RU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related environmental pollution and health hazards throughout their life</a:t>
            </a:r>
            <a:r>
              <a:rPr lang="ru-RU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cycle</a:t>
            </a:r>
            <a:r>
              <a:rPr lang="ru-RU" sz="24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(</a:t>
            </a:r>
            <a:r>
              <a:rPr lang="en-US" sz="24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NEPHH</a:t>
            </a:r>
            <a:r>
              <a:rPr lang="ru-RU" sz="24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</a:t>
            </a:r>
            <a:r>
              <a:rPr lang="en-US" sz="24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FP</a:t>
            </a:r>
            <a:r>
              <a:rPr lang="ru-RU" sz="24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7-</a:t>
            </a:r>
            <a:r>
              <a:rPr lang="en-US" sz="24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NMP</a:t>
            </a:r>
            <a:r>
              <a:rPr lang="ru-RU" sz="24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ХТФ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FP</a:t>
            </a:r>
            <a:r>
              <a:rPr lang="ru-RU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7 - 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</a:t>
            </a:r>
            <a:r>
              <a:rPr lang="ru-RU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Strengthening EU</a:t>
            </a:r>
            <a:r>
              <a:rPr lang="ru-RU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Russia Sciences and Technology cooperation and EU access to Russian National Funding </a:t>
            </a:r>
            <a:r>
              <a:rPr lang="en-US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Programmes</a:t>
            </a:r>
            <a:r>
              <a:rPr lang="ru-RU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ОМПФ </a:t>
            </a:r>
          </a:p>
          <a:p>
            <a:r>
              <a:rPr lang="ru-RU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Грант программы </a:t>
            </a:r>
            <a:r>
              <a:rPr lang="ru-RU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Марии Кюри 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FP</a:t>
            </a:r>
            <a:r>
              <a:rPr lang="ru-RU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ru-RU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доц. каф. ВММФ  Самсонов И.Б.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defRPr/>
            </a:pPr>
            <a:endParaRPr lang="ru-RU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en-US" sz="2400" b="1" dirty="0" smtClean="0">
              <a:solidFill>
                <a:srgbClr val="FF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96" name="Rectangle 52"/>
          <p:cNvSpPr>
            <a:spLocks noGrp="1" noChangeArrowheads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Разработка и реализация </a:t>
            </a:r>
            <a:br>
              <a:rPr lang="ru-RU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международных </a:t>
            </a:r>
            <a:br>
              <a:rPr lang="ru-RU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образовательных программ</a:t>
            </a:r>
            <a:endParaRPr lang="ru-RU" sz="24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</p:nvPr>
        </p:nvGraphicFramePr>
        <p:xfrm>
          <a:off x="500034" y="1466332"/>
          <a:ext cx="8215370" cy="5024645"/>
        </p:xfrm>
        <a:graphic>
          <a:graphicData uri="http://schemas.openxmlformats.org/drawingml/2006/table">
            <a:tbl>
              <a:tblPr/>
              <a:tblGrid>
                <a:gridCol w="1071570"/>
                <a:gridCol w="2064292"/>
                <a:gridCol w="1436170"/>
                <a:gridCol w="2000264"/>
                <a:gridCol w="1643074"/>
              </a:tblGrid>
              <a:tr h="8949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AC09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Arial" charset="0"/>
                        </a:rPr>
                        <a:t>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Arial" charset="0"/>
                        </a:rPr>
                        <a:t>Программа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Arial" charset="0"/>
                        </a:rPr>
                        <a:t>ПНР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Arial" charset="0"/>
                        </a:rPr>
                        <a:t>Руководитель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Arial" charset="0"/>
                        </a:rPr>
                        <a:t>ВУЗ-партнер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3638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Геология нефти и газа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ПНР1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7938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7938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Дмитриев А.Ю.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                                                  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Университет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    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Heriot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-Watt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(Великобритания)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4257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Экологические проблемы окружающей среды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ПНР1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7938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7938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Рихванов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Л.П.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Университет Париж Сюд-11 (Франция)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3018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Производство и транспортировка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электрической энергии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ПНР2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7938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7938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Лукутин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Б.В.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Чешский технический университет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(Чехия)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96" name="Rectangle 52"/>
          <p:cNvSpPr>
            <a:spLocks noGrp="1" noChangeArrowheads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Разработка и реализация </a:t>
            </a:r>
            <a:br>
              <a:rPr lang="ru-RU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международных </a:t>
            </a:r>
            <a:br>
              <a:rPr lang="ru-RU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образовательных программ</a:t>
            </a:r>
            <a:endParaRPr lang="ru-RU" sz="24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</p:nvPr>
        </p:nvGraphicFramePr>
        <p:xfrm>
          <a:off x="500034" y="1285860"/>
          <a:ext cx="8429684" cy="5433571"/>
        </p:xfrm>
        <a:graphic>
          <a:graphicData uri="http://schemas.openxmlformats.org/drawingml/2006/table">
            <a:tbl>
              <a:tblPr/>
              <a:tblGrid>
                <a:gridCol w="1071570"/>
                <a:gridCol w="2428892"/>
                <a:gridCol w="1071570"/>
                <a:gridCol w="2000264"/>
                <a:gridCol w="1857388"/>
              </a:tblGrid>
              <a:tr h="5715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AC09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Arial" charset="0"/>
                        </a:rPr>
                        <a:t>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Arial" charset="0"/>
                        </a:rPr>
                        <a:t>Программа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Arial" charset="0"/>
                        </a:rPr>
                        <a:t>ПНР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Arial" charset="0"/>
                        </a:rPr>
                        <a:t>Руководитель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Arial" charset="0"/>
                        </a:rPr>
                        <a:t>ВУЗ-партнер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60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cs typeface="Times New Roman" pitchFamily="18" charset="0"/>
                        </a:rPr>
                        <a:t>Физика конденсированного состояния вещества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cs typeface="Times New Roman" pitchFamily="18" charset="0"/>
                        </a:rPr>
                        <a:t>ПНР0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7938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7938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cs typeface="Times New Roman" pitchFamily="18" charset="0"/>
                        </a:rPr>
                        <a:t>Лидер А.М.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cs typeface="Times New Roman" pitchFamily="18" charset="0"/>
                        </a:rPr>
                        <a:t>Казахский национальный университет            (Казахстан)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6327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cs typeface="Times New Roman" pitchFamily="18" charset="0"/>
                        </a:rPr>
                        <a:t>Физика высоких технологий  в машиностроении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cs typeface="Times New Roman" pitchFamily="18" charset="0"/>
                        </a:rPr>
                        <a:t>ПНР3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7938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7938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cs typeface="Times New Roman" pitchFamily="18" charset="0"/>
                        </a:rPr>
                        <a:t>Псахье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cs typeface="Times New Roman" pitchFamily="18" charset="0"/>
                        </a:rPr>
                        <a:t> С.Г.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0025" algn="l"/>
                        </a:tabLst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cs typeface="Times New Roman" pitchFamily="18" charset="0"/>
                        </a:rPr>
                        <a:t>Технический университет Берлина (Германия)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3005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cs typeface="Times New Roman" pitchFamily="18" charset="0"/>
                        </a:rPr>
                        <a:t>Физика и техника  высоких напряжений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cs typeface="Times New Roman" pitchFamily="18" charset="0"/>
                        </a:rPr>
                        <a:t>ПНР3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7938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7938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cs typeface="Times New Roman" pitchFamily="18" charset="0"/>
                        </a:rPr>
                        <a:t>Лопатин В.В.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0025" algn="l"/>
                        </a:tabLst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cs typeface="Times New Roman" pitchFamily="18" charset="0"/>
                        </a:rPr>
                        <a:t>Университет прикладных наук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cs typeface="Times New Roman" pitchFamily="18" charset="0"/>
                        </a:rPr>
                        <a:t>Аахена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cs typeface="Times New Roman" pitchFamily="18" charset="0"/>
                        </a:rPr>
                        <a:t> (Германия)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806" name="Rectangle 14"/>
          <p:cNvSpPr>
            <a:spLocks noGrp="1" noChangeArrowheads="1"/>
          </p:cNvSpPr>
          <p:nvPr>
            <p:ph type="title"/>
          </p:nvPr>
        </p:nvSpPr>
        <p:spPr>
          <a:xfrm>
            <a:off x="457200" y="14286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Разработка и реализация </a:t>
            </a:r>
            <a:br>
              <a:rPr lang="ru-RU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международных </a:t>
            </a:r>
            <a:br>
              <a:rPr lang="ru-RU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образовательных программ</a:t>
            </a:r>
            <a:endParaRPr lang="ru-RU" sz="24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501062" cy="4514469"/>
        </p:xfrm>
        <a:graphic>
          <a:graphicData uri="http://schemas.openxmlformats.org/drawingml/2006/table">
            <a:tbl>
              <a:tblPr/>
              <a:tblGrid>
                <a:gridCol w="542900"/>
                <a:gridCol w="2428892"/>
                <a:gridCol w="984258"/>
                <a:gridCol w="2065337"/>
                <a:gridCol w="2479675"/>
              </a:tblGrid>
              <a:tr h="70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Программа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ПНР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Руководитель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ВУЗ-партнер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84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cs typeface="Times New Roman" pitchFamily="18" charset="0"/>
                        </a:rPr>
                        <a:t>Стандартизация, метрология и сертификация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cs typeface="Times New Roman" pitchFamily="18" charset="0"/>
                        </a:rPr>
                        <a:t>ПНР4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7938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7938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cs typeface="Times New Roman" pitchFamily="18" charset="0"/>
                        </a:rPr>
                        <a:t>Муравьев С.В.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Карагандинский ГТУ     (Казахстан)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200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cs typeface="Times New Roman" pitchFamily="18" charset="0"/>
                        </a:rPr>
                        <a:t>Сети ЭВМ и телекоммуникации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cs typeface="Times New Roman" pitchFamily="18" charset="0"/>
                        </a:rPr>
                        <a:t>ПНР4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7938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7938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cs typeface="Times New Roman" pitchFamily="18" charset="0"/>
                        </a:rPr>
                        <a:t>Ямпольский В.З.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0025" algn="l"/>
                        </a:tabLst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cs typeface="Times New Roman" pitchFamily="18" charset="0"/>
                        </a:rPr>
                        <a:t>Технический университет Мюнхена (Германия)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200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cs typeface="Times New Roman" pitchFamily="18" charset="0"/>
                        </a:rPr>
                        <a:t>Приборостроение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cs typeface="Times New Roman" pitchFamily="18" charset="0"/>
                        </a:rPr>
                        <a:t>ПНР5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7938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7938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cs typeface="Times New Roman" pitchFamily="18" charset="0"/>
                        </a:rPr>
                        <a:t>Гольдштейн А.Е.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0025" algn="l"/>
                        </a:tabLst>
                        <a:defRPr/>
                      </a:pPr>
                      <a:endParaRPr kumimoji="0" lang="ru-RU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0025" algn="l"/>
                        </a:tabLst>
                        <a:defRPr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Карагандинский ГТУ     (Казахстан)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0025" algn="l"/>
                        </a:tabLst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357290" y="214290"/>
            <a:ext cx="6357982" cy="1285898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Разработка и реализация </a:t>
            </a:r>
            <a:br>
              <a:rPr lang="ru-RU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международных </a:t>
            </a:r>
            <a:br>
              <a:rPr lang="ru-RU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образовательных программ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24" y="1857364"/>
            <a:ext cx="8001056" cy="4872050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ПРОБЛЕМА !</a:t>
            </a:r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None/>
              <a:defRPr/>
            </a:pPr>
            <a:endParaRPr lang="ru-RU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</a:t>
            </a: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Образовательные ресурсы ТПУ на английском языке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не соответствуют задачам развития академических программ </a:t>
            </a:r>
            <a:r>
              <a:rPr lang="ru-RU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рамках реализации программы развития </a:t>
            </a:r>
            <a:r>
              <a:rPr lang="ru-RU" sz="2800" b="1" dirty="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Национального исследовательского Томского политехнического университета                   </a:t>
            </a:r>
            <a:r>
              <a:rPr lang="ru-RU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 2018 г.</a:t>
            </a:r>
            <a:endParaRPr lang="ru-RU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357290" y="214290"/>
            <a:ext cx="6429420" cy="1285898"/>
          </a:xfrm>
        </p:spPr>
        <p:txBody>
          <a:bodyPr/>
          <a:lstStyle/>
          <a:p>
            <a:pPr eaLnBrk="1" hangingPunct="1">
              <a:defRPr/>
            </a:pPr>
            <a:r>
              <a:rPr lang="ru-RU" sz="26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Презентация достижений в науке и образовании на </a:t>
            </a:r>
            <a:r>
              <a:rPr lang="ru-RU" sz="2600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международных</a:t>
            </a:r>
            <a:r>
              <a:rPr lang="ru-RU" sz="2600" b="1" i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6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конференциях, выставках, конкурсах</a:t>
            </a:r>
            <a:endParaRPr lang="ru-RU" sz="26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628800"/>
            <a:ext cx="8229600" cy="4968552"/>
          </a:xfrm>
        </p:spPr>
        <p:txBody>
          <a:bodyPr/>
          <a:lstStyle/>
          <a:p>
            <a:pPr marL="0" indent="0" algn="just" eaLnBrk="1" hangingPunct="1">
              <a:buNone/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Студентами получена </a:t>
            </a:r>
            <a:r>
              <a:rPr lang="ru-RU" sz="28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21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награда на международных  конкурсах и олимпиадах.</a:t>
            </a:r>
          </a:p>
          <a:p>
            <a:pPr marL="0" indent="0" algn="just" eaLnBrk="1" hangingPunct="1">
              <a:buNone/>
              <a:defRPr/>
            </a:pPr>
            <a:r>
              <a:rPr lang="ru-RU" sz="28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 международных и зарубежных выставках получено </a:t>
            </a: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25</a:t>
            </a:r>
            <a:r>
              <a:rPr lang="ru-RU" sz="28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медалей и </a:t>
            </a: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30</a:t>
            </a:r>
            <a:r>
              <a:rPr lang="ru-RU" sz="28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дипломов. </a:t>
            </a:r>
          </a:p>
          <a:p>
            <a:pPr marL="0" indent="0" algn="just" eaLnBrk="1" hangingPunct="1">
              <a:buNone/>
              <a:defRPr/>
            </a:pPr>
            <a:r>
              <a:rPr lang="ru-RU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186</a:t>
            </a:r>
            <a:r>
              <a:rPr lang="ru-RU" sz="28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сотрудников, </a:t>
            </a:r>
            <a:r>
              <a:rPr lang="ru-RU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17</a:t>
            </a:r>
            <a:r>
              <a:rPr lang="ru-RU" sz="28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студентов и аспирантов ТПУ приняли участие в международных конференциях, семинарах, выставках и ярмарках.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357290" y="285728"/>
            <a:ext cx="6357982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 Публикация научных </a:t>
            </a:r>
            <a:b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результатов за рубежом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905000"/>
            <a:ext cx="8229600" cy="43815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</a:t>
            </a:r>
            <a:r>
              <a:rPr lang="ru-RU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20</a:t>
            </a:r>
            <a:r>
              <a:rPr lang="en-US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  <a:r>
              <a:rPr lang="ru-RU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г.</a:t>
            </a:r>
            <a:r>
              <a:rPr lang="ru-RU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 рубежом </a:t>
            </a:r>
          </a:p>
          <a:p>
            <a:pPr eaLnBrk="1" hangingPunct="1">
              <a:buFontTx/>
              <a:buNone/>
              <a:defRPr/>
            </a:pPr>
            <a:r>
              <a:rPr lang="ru-RU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опубликовано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733</a:t>
            </a:r>
            <a:r>
              <a:rPr lang="ru-RU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работы, в том числе</a:t>
            </a:r>
          </a:p>
          <a:p>
            <a:pPr eaLnBrk="1" hangingPunct="1">
              <a:buFontTx/>
              <a:buNone/>
              <a:defRPr/>
            </a:pPr>
            <a:r>
              <a:rPr lang="ru-RU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 </a:t>
            </a:r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ИФ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&gt; 1</a:t>
            </a:r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–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115</a:t>
            </a:r>
            <a:r>
              <a:rPr lang="ru-RU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Индекс </a:t>
            </a:r>
            <a:r>
              <a:rPr lang="ru-RU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Хирша</a:t>
            </a:r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 ученых ТПУ увеличился на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18 %</a:t>
            </a:r>
            <a:r>
              <a:rPr lang="ru-RU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по сравнению с прошлым годом.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357290" y="214290"/>
            <a:ext cx="6357982" cy="1214438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Публикация научных </a:t>
            </a:r>
            <a:b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результатов за рубежом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905000"/>
            <a:ext cx="8229600" cy="43815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</a:t>
            </a:r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468313" y="1412875"/>
          <a:ext cx="7493000" cy="47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58888" y="142852"/>
            <a:ext cx="6481762" cy="1011222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5. Международная аккредитация и сертификация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1196752"/>
            <a:ext cx="8496944" cy="5375498"/>
          </a:xfrm>
        </p:spPr>
        <p:txBody>
          <a:bodyPr>
            <a:normAutofit fontScale="92500"/>
          </a:bodyPr>
          <a:lstStyle/>
          <a:p>
            <a:pPr marL="71438" indent="0" eaLnBrk="1" hangingPunct="1">
              <a:lnSpc>
                <a:spcPct val="80000"/>
              </a:lnSpc>
              <a:buFontTx/>
              <a:buNone/>
              <a:defRPr/>
            </a:pPr>
            <a:r>
              <a:rPr lang="ru-RU" sz="3600" dirty="0" smtClean="0"/>
              <a:t>       </a:t>
            </a:r>
            <a:r>
              <a:rPr lang="ru-RU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2010 г.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аккредитованы в </a:t>
            </a:r>
            <a:r>
              <a:rPr lang="ru-RU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АИОР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с присвоением европейского знака качества</a:t>
            </a:r>
            <a:r>
              <a:rPr lang="ru-RU" sz="2400" dirty="0" smtClean="0">
                <a:solidFill>
                  <a:schemeClr val="accent2"/>
                </a:solidFill>
              </a:rPr>
              <a:t> </a:t>
            </a:r>
            <a:r>
              <a:rPr lang="en-US" sz="2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EUR-ACE</a:t>
            </a:r>
            <a:r>
              <a:rPr lang="ru-RU" sz="2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400" b="1" i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Label</a:t>
            </a:r>
            <a:r>
              <a:rPr lang="ru-RU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  <a:p>
            <a:pPr marL="71438" indent="0" eaLnBrk="1" hangingPunct="1">
              <a:lnSpc>
                <a:spcPct val="80000"/>
              </a:lnSpc>
              <a:buFontTx/>
              <a:buNone/>
              <a:defRPr/>
            </a:pPr>
            <a:endParaRPr lang="ru-RU" sz="24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ru-RU" sz="2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130500.62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«Нефтегазовое дело» 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ИПР</a:t>
            </a:r>
          </a:p>
          <a:p>
            <a:r>
              <a:rPr lang="ru-RU" sz="2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130500.68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«Геолого-геофизические проблемы освоения месторождений нефти и газа» 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ИПР</a:t>
            </a:r>
          </a:p>
          <a:p>
            <a:r>
              <a:rPr lang="ru-RU" sz="2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150900.62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«Технология, оборудование и автоматизация машиностроительных производств»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ИК</a:t>
            </a:r>
          </a:p>
          <a:p>
            <a:r>
              <a:rPr lang="ru-RU" sz="2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210100.68 </a:t>
            </a:r>
            <a:r>
              <a:rPr lang="ru-RU" sz="20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«Физическая электроника» </a:t>
            </a:r>
            <a:r>
              <a:rPr lang="ru-RU" sz="20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ИФВН</a:t>
            </a:r>
          </a:p>
          <a:p>
            <a:r>
              <a:rPr lang="ru-RU" sz="2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220301.65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«Автоматизация технологических процессов и производств»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ИК</a:t>
            </a:r>
          </a:p>
          <a:p>
            <a:r>
              <a:rPr lang="ru-RU" sz="2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200100.68 </a:t>
            </a:r>
            <a:r>
              <a:rPr lang="ru-RU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«Системы ориентации, стабилизации и навигации»</a:t>
            </a:r>
            <a:r>
              <a:rPr lang="ru-RU" sz="20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ИНК</a:t>
            </a:r>
          </a:p>
          <a:p>
            <a:r>
              <a:rPr lang="ru-RU" sz="2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140200.68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«Управление режимами электроэнергетических систем»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ЭНИН</a:t>
            </a:r>
          </a:p>
          <a:p>
            <a:r>
              <a:rPr lang="ru-RU" sz="2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140600.68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«Электроприводы и система управления электроприводов» </a:t>
            </a:r>
            <a:r>
              <a:rPr lang="ru-RU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ЭНИН</a:t>
            </a:r>
          </a:p>
          <a:p>
            <a:endParaRPr lang="ru-RU" sz="2000" dirty="0" smtClean="0"/>
          </a:p>
          <a:p>
            <a:endParaRPr lang="ru-RU" sz="2800" dirty="0" smtClean="0"/>
          </a:p>
          <a:p>
            <a:pPr marL="71438" indent="0" eaLnBrk="1" hangingPunct="1">
              <a:lnSpc>
                <a:spcPct val="80000"/>
              </a:lnSpc>
              <a:buFontTx/>
              <a:buNone/>
              <a:defRPr/>
            </a:pPr>
            <a:endParaRPr lang="ru-RU" sz="3600" dirty="0" smtClean="0"/>
          </a:p>
        </p:txBody>
      </p:sp>
      <p:pic>
        <p:nvPicPr>
          <p:cNvPr id="3277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1772816"/>
            <a:ext cx="129614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1438"/>
            <a:ext cx="8229600" cy="1143001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chemeClr val="accent2"/>
                </a:solidFill>
              </a:rPr>
              <a:t> </a:t>
            </a:r>
            <a:r>
              <a:rPr lang="ru-RU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5013" y="1214438"/>
            <a:ext cx="8229600" cy="51117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</a:t>
            </a:r>
            <a:r>
              <a:rPr lang="ru-RU" sz="16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</a:t>
            </a:r>
            <a:endParaRPr lang="ru-RU" sz="2400" b="1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1800" b="1" smtClean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1800" b="1" smtClean="0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1800" b="1" smtClean="0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1800" b="1" smtClean="0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1800" b="1" smtClean="0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827088" y="1628775"/>
          <a:ext cx="7008812" cy="4676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785786" y="1357298"/>
            <a:ext cx="1403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/>
              <a:t>млн. руб.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571604" y="142852"/>
            <a:ext cx="57150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6. </a:t>
            </a:r>
            <a:r>
              <a:rPr lang="ru-RU" sz="2400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Экспорт</a:t>
            </a:r>
            <a:r>
              <a:rPr lang="ru-RU" sz="2400" b="1" i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за рубеж</a:t>
            </a:r>
            <a:r>
              <a:rPr lang="en-US" sz="2400" b="1" i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400" b="1" i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научной продукции и услуг</a:t>
            </a:r>
            <a:r>
              <a:rPr lang="ru-RU" sz="24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-71438"/>
            <a:ext cx="8229600" cy="1143001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Направления </a:t>
            </a:r>
            <a:br>
              <a:rPr lang="ru-RU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международной деятельности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071546"/>
            <a:ext cx="8229600" cy="5357850"/>
          </a:xfrm>
        </p:spPr>
        <p:txBody>
          <a:bodyPr/>
          <a:lstStyle/>
          <a:p>
            <a:pPr marL="381000" indent="-381000" eaLnBrk="1" hangingPunct="1">
              <a:lnSpc>
                <a:spcPct val="90000"/>
              </a:lnSpc>
              <a:buFontTx/>
              <a:buAutoNum type="arabicPeriod"/>
              <a:defRPr/>
            </a:pPr>
            <a:endParaRPr lang="ru-RU" sz="2000" dirty="0" smtClean="0"/>
          </a:p>
          <a:p>
            <a:pPr marL="381000" indent="-38100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5. </a:t>
            </a:r>
            <a:r>
              <a:rPr lang="ru-RU" sz="2800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Международная</a:t>
            </a:r>
            <a:r>
              <a:rPr lang="ru-RU" sz="2800" b="1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аккредитация и сертификация образовательных программ и наукоемких разработок.</a:t>
            </a:r>
          </a:p>
          <a:p>
            <a:pPr marL="381000" indent="-38100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6. </a:t>
            </a:r>
            <a:r>
              <a:rPr lang="ru-RU" sz="2800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Экспорт</a:t>
            </a:r>
            <a:r>
              <a:rPr lang="ru-RU" sz="2800" b="1" i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за рубеж</a:t>
            </a:r>
            <a:r>
              <a:rPr lang="en-US" sz="2800" b="1" i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b="1" i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научно-образовательной продукции и услуг</a:t>
            </a:r>
            <a:r>
              <a:rPr lang="ru-RU" sz="28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marL="381000" indent="-38100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7.</a:t>
            </a:r>
            <a:r>
              <a:rPr lang="ru-RU" sz="2800" b="1" dirty="0" smtClean="0">
                <a:solidFill>
                  <a:schemeClr val="bg2"/>
                </a:solidFill>
              </a:rPr>
              <a:t> </a:t>
            </a:r>
            <a:r>
              <a:rPr lang="ru-RU" sz="2800" b="1" dirty="0" smtClean="0">
                <a:solidFill>
                  <a:srgbClr val="FF9933"/>
                </a:solidFill>
              </a:rPr>
              <a:t> </a:t>
            </a:r>
            <a:r>
              <a:rPr lang="ru-RU" sz="2800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Международные</a:t>
            </a:r>
            <a:r>
              <a:rPr lang="ru-RU" sz="2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академические обмены.</a:t>
            </a:r>
          </a:p>
          <a:p>
            <a:pPr marL="381000" indent="-38100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8. Обучение </a:t>
            </a:r>
            <a:r>
              <a:rPr lang="ru-RU" sz="2800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иностранных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студентов    и аспирантов.</a:t>
            </a:r>
          </a:p>
          <a:p>
            <a:pPr marL="381000" indent="-38100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  <a:r>
              <a:rPr lang="ru-RU" sz="28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9. Организация </a:t>
            </a:r>
            <a:r>
              <a:rPr lang="ru-RU" sz="2800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международных</a:t>
            </a:r>
            <a:r>
              <a:rPr lang="ru-RU" sz="2800" b="1" i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симпозиумов, конференций, семинаров.</a:t>
            </a:r>
          </a:p>
          <a:p>
            <a:pPr marL="381000" indent="-381000" eaLnBrk="1" hangingPunct="1">
              <a:lnSpc>
                <a:spcPct val="90000"/>
              </a:lnSpc>
              <a:buFontTx/>
              <a:buNone/>
              <a:defRPr/>
            </a:pPr>
            <a:endParaRPr lang="ru-RU" sz="2400" b="1" dirty="0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  <a:defRPr/>
            </a:pPr>
            <a:endParaRPr lang="ru-RU" sz="2400" b="1" dirty="0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57290" y="142852"/>
            <a:ext cx="6357982" cy="928711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chemeClr val="accent2"/>
                </a:solidFill>
              </a:rPr>
              <a:t> </a:t>
            </a:r>
            <a: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Зарубежные контракты и гранты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786" y="1428736"/>
            <a:ext cx="8229600" cy="5168616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</a:t>
            </a:r>
            <a:r>
              <a:rPr lang="ru-RU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</a:t>
            </a: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</a:t>
            </a:r>
            <a:r>
              <a:rPr lang="ru-RU" sz="28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2010 году: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2800" b="1" dirty="0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поступило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135,5 млн.руб., </a:t>
            </a: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том числе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из средств зарубежных грантов – </a:t>
            </a:r>
            <a: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2,5 млн. руб.</a:t>
            </a: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и </a:t>
            </a:r>
            <a:r>
              <a:rPr lang="ru-R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133,0 млн. руб. </a:t>
            </a: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 контрактам, из них </a:t>
            </a:r>
            <a:r>
              <a:rPr lang="ru-RU" sz="28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50,0 млн. руб.</a:t>
            </a: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– в рамках зарубежных контрактов, </a:t>
            </a:r>
            <a:r>
              <a:rPr lang="ru-RU" sz="2800" b="1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83,0 млн. руб. </a:t>
            </a: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 контрактам, выполненным в интересах иностранных компаний;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выполнено </a:t>
            </a:r>
            <a:r>
              <a:rPr lang="ru-RU" sz="28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80 </a:t>
            </a: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индивидуальных международных научных грантов и проектов на сумму более 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18 млн. руб.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ru-RU" sz="2800" b="1" dirty="0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ru-RU" sz="2400" b="1" dirty="0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1800" b="1" dirty="0" smtClean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1800" b="1" dirty="0" smtClean="0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1800" b="1" dirty="0" smtClean="0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1800" b="1" dirty="0" smtClean="0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1800" b="1" dirty="0" smtClean="0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МНОЛ в 2010 г.</a:t>
            </a:r>
            <a:endParaRPr lang="ru-RU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1"/>
          </p:nvPr>
        </p:nvSpPr>
        <p:spPr>
          <a:xfrm>
            <a:off x="467544" y="1340768"/>
            <a:ext cx="7992888" cy="4813995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2010 году было подано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 заявок 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выиграны </a:t>
            </a:r>
            <a:r>
              <a:rPr lang="ru-RU" sz="2800" b="1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гранта 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постановлению Правительства РФ </a:t>
            </a:r>
            <a:r>
              <a:rPr lang="ru-RU" sz="2800" b="1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 220.</a:t>
            </a:r>
          </a:p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рамках реализации постановления созданы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международные научно-образовательные лаборатории (МНОЛ):</a:t>
            </a:r>
          </a:p>
          <a:p>
            <a:pPr lvl="1"/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Технологии водородной энергетики (рук. – проф. Т.И. </a:t>
            </a:r>
            <a:r>
              <a:rPr lang="ru-RU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Сигфуссон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/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Неразрушающего контроля (рук. – проф. Х.М. </a:t>
            </a:r>
            <a:r>
              <a:rPr lang="ru-RU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Кренинг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357289" y="71414"/>
            <a:ext cx="6357983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7. Международные </a:t>
            </a:r>
            <a:b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академические обмены</a:t>
            </a: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5143504" y="1428736"/>
            <a:ext cx="374491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accent2"/>
                </a:solidFill>
              </a:rPr>
              <a:t>      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07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студентов из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Германии, Китая, Чехии, Италии, Франции, Южной Кореи, </a:t>
            </a:r>
            <a:r>
              <a:rPr lang="ru-RU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Японии, Австрии, </a:t>
            </a:r>
            <a:r>
              <a:rPr lang="ru-RU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Швейцарии, Казахстана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прошли включенное обучение в ТПУ</a:t>
            </a:r>
            <a:r>
              <a:rPr lang="en-US" sz="24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400" b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endParaRPr lang="ru-RU" sz="2400" b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500034" y="5143512"/>
            <a:ext cx="8461405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Академические обмены - студенты ТПУ ( </a:t>
            </a:r>
            <a:r>
              <a:rPr lang="ru-RU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 стран )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Эффективность подготовки по иностранному языку – 50%, Результативность выполнения программ – 90 %</a:t>
            </a:r>
            <a:endParaRPr 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28596" y="1285860"/>
          <a:ext cx="4471990" cy="3900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357290" y="71414"/>
            <a:ext cx="6357982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7. Международная академическая </a:t>
            </a:r>
            <a:b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мобильность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0550" y="1700213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607</a:t>
            </a:r>
            <a:r>
              <a:rPr lang="ru-RU" sz="28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сотрудников ТПУ выезжали за рубеж</a:t>
            </a:r>
            <a:r>
              <a:rPr lang="ru-RU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</a:t>
            </a:r>
            <a:r>
              <a:rPr lang="ru-RU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(стажировка, обучение, чтение лекций, научная работа, конференции, симпозиумы, выставки),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420 </a:t>
            </a:r>
            <a:r>
              <a:rPr lang="ru-RU" sz="28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студентов и аспирантов ТПУ</a:t>
            </a:r>
            <a:r>
              <a:rPr lang="ru-RU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обучались и прошли стажировку в зарубежных университетах, выезжали      на конференции,</a:t>
            </a:r>
            <a:r>
              <a:rPr lang="en-US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практику (ближнее и дальнее зарубежье),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43</a:t>
            </a:r>
            <a:r>
              <a:rPr lang="ru-RU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иностранных специалиста</a:t>
            </a:r>
            <a:r>
              <a:rPr lang="ru-RU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8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были привлечены к учебно-научному процессу      в ТПУ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800" b="1" dirty="0" smtClean="0">
              <a:solidFill>
                <a:srgbClr val="008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27" y="142860"/>
            <a:ext cx="6215107" cy="1285876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8. Обучение </a:t>
            </a:r>
            <a:b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иностранных студентов</a:t>
            </a:r>
            <a:b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из дальнего зарубежья</a:t>
            </a:r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0" y="5214950"/>
            <a:ext cx="5143504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Студенты из дальнего                          зарубежья в </a:t>
            </a:r>
            <a:r>
              <a:rPr lang="ru-RU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ТПУ</a:t>
            </a:r>
            <a:r>
              <a:rPr lang="ru-RU" dirty="0"/>
              <a:t> </a:t>
            </a:r>
            <a:endParaRPr lang="en-US" dirty="0" smtClean="0"/>
          </a:p>
          <a:p>
            <a:pPr algn="ctr">
              <a:spcBef>
                <a:spcPct val="50000"/>
              </a:spcBef>
              <a:defRPr/>
            </a:pPr>
            <a:r>
              <a:rPr lang="ru-RU" b="1" i="1" dirty="0" smtClean="0">
                <a:solidFill>
                  <a:srgbClr val="FF0000"/>
                </a:solidFill>
              </a:rPr>
              <a:t>В 2010 г. ИМОЯК привлечено 32 млн. 400 тыс. руб.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4427538" y="5445125"/>
            <a:ext cx="424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География иностранных студентов в </a:t>
            </a: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2010 </a:t>
            </a:r>
            <a:r>
              <a:rPr lang="ru-RU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 ( </a:t>
            </a: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стран </a:t>
            </a:r>
            <a:r>
              <a:rPr lang="ru-RU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graphicFrame>
        <p:nvGraphicFramePr>
          <p:cNvPr id="5123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4370388" y="1844824"/>
          <a:ext cx="4416425" cy="3456384"/>
        </p:xfrm>
        <a:graphic>
          <a:graphicData uri="http://schemas.openxmlformats.org/presentationml/2006/ole">
            <p:oleObj spid="_x0000_s53250" name="Worksheet" r:id="rId3" imgW="5648193" imgH="2419221" progId="Excel.Sheet.8">
              <p:embed/>
            </p:oleObj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half" idx="1"/>
          </p:nvPr>
        </p:nvGraphicFramePr>
        <p:xfrm>
          <a:off x="457200" y="1600201"/>
          <a:ext cx="3829048" cy="3829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57290" y="142852"/>
            <a:ext cx="6357982" cy="1357322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8. Обучение иностранных студентов</a:t>
            </a:r>
            <a:b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из ближнего зарубежья</a:t>
            </a:r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57290" y="142852"/>
            <a:ext cx="6357982" cy="1357322"/>
          </a:xfrm>
        </p:spPr>
        <p:txBody>
          <a:bodyPr/>
          <a:lstStyle/>
          <a:p>
            <a:pPr eaLnBrk="1" hangingPunct="1">
              <a:defRPr/>
            </a:pPr>
            <a:endParaRPr lang="ru-RU" sz="28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395536" y="1772816"/>
          <a:ext cx="8496944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57289" y="214290"/>
            <a:ext cx="6357983" cy="1285884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9. Организация международных </a:t>
            </a:r>
            <a:b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встреч, симпозиумов и семинаров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48244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sz="2400" dirty="0" smtClean="0"/>
          </a:p>
          <a:p>
            <a:pPr marL="0" indent="0" eaLnBrk="1" hangingPunct="1">
              <a:buNone/>
              <a:defRPr/>
            </a:pPr>
            <a:r>
              <a:rPr lang="ru-RU" sz="2400" b="1" dirty="0" smtClean="0"/>
              <a:t>	</a:t>
            </a:r>
            <a:r>
              <a:rPr lang="en-US" sz="2400" b="1" dirty="0" smtClean="0"/>
              <a:t>	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Научные и образовательные международные семинары, конференции и другие мероприятия, проведенные на базе ТПУ:</a:t>
            </a:r>
          </a:p>
          <a:p>
            <a:pPr marL="0" indent="0" eaLnBrk="1" hangingPunct="1"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количество мероприятий: 47</a:t>
            </a:r>
          </a:p>
          <a:p>
            <a:pPr marL="0" indent="0" eaLnBrk="1" hangingPunct="1">
              <a:defRPr/>
            </a:pPr>
            <a:r>
              <a:rPr lang="ru-RU" sz="28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общее количество участников: 7500</a:t>
            </a:r>
          </a:p>
          <a:p>
            <a:pPr marL="0" indent="0" eaLnBrk="1" hangingPunct="1">
              <a:defRPr/>
            </a:pPr>
            <a:r>
              <a:rPr lang="ru-RU" sz="2800" b="1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количество зарубежных участников: 47</a:t>
            </a:r>
          </a:p>
          <a:p>
            <a:pPr lvl="0">
              <a:buNone/>
            </a:pPr>
            <a:endParaRPr lang="ru-RU" sz="28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57289" y="71414"/>
            <a:ext cx="6357983" cy="1357322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9. Организация международных </a:t>
            </a:r>
            <a:b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встреч, симпозиумов и семинаров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2" y="1571612"/>
            <a:ext cx="8389967" cy="5000659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600" dirty="0" smtClean="0"/>
              <a:t>            </a:t>
            </a:r>
            <a:r>
              <a:rPr lang="ru-RU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2010 г.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6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Томский политехнический университет посетило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70 </a:t>
            </a:r>
            <a:r>
              <a:rPr lang="ru-RU" sz="2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иностранных делегаций</a:t>
            </a:r>
            <a:r>
              <a:rPr lang="ru-RU" sz="28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из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23</a:t>
            </a:r>
            <a:r>
              <a:rPr lang="ru-RU" sz="2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стран мира.</a:t>
            </a:r>
            <a:r>
              <a:rPr lang="ru-RU" sz="28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Оформлено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31 приглашение</a:t>
            </a:r>
            <a:r>
              <a:rPr lang="ru-RU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для иностранных специалистов</a:t>
            </a:r>
            <a:r>
              <a:rPr lang="en-US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 студентов.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Оформлены визы для 493 человек.</a:t>
            </a:r>
            <a:endParaRPr lang="ru-RU" sz="28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Продано 877</a:t>
            </a: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авиабилетов за рубеж, </a:t>
            </a:r>
            <a:r>
              <a:rPr lang="ru-RU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разработаны маршруты.</a:t>
            </a:r>
          </a:p>
          <a:p>
            <a:pPr eaLnBrk="1" hangingPunct="1">
              <a:lnSpc>
                <a:spcPct val="90000"/>
              </a:lnSpc>
            </a:pPr>
            <a:endParaRPr lang="ru-RU" sz="2400" dirty="0" smtClean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357290" y="142852"/>
            <a:ext cx="6286544" cy="1714512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10.  Формирование в университете </a:t>
            </a:r>
            <a:r>
              <a:rPr lang="ru-RU" sz="2800" b="1" i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мультиязыковой</a:t>
            </a:r>
            <a:r>
              <a:rPr lang="ru-RU" sz="28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 </a:t>
            </a:r>
            <a:r>
              <a:rPr lang="ru-RU" sz="2800" b="1" i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мультикультурной</a:t>
            </a:r>
            <a:r>
              <a:rPr lang="ru-RU" sz="28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среды для международного сотрудничества</a:t>
            </a:r>
            <a:endParaRPr lang="ru-RU" sz="28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48" y="2714620"/>
            <a:ext cx="7786741" cy="385765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800" dirty="0" smtClean="0"/>
              <a:t>	</a:t>
            </a:r>
            <a:r>
              <a:rPr lang="ru-RU" sz="2800" dirty="0" smtClean="0"/>
              <a:t>         </a:t>
            </a:r>
            <a:r>
              <a:rPr lang="ru-RU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ИМОЯК реализуются международные программы подготовки </a:t>
            </a: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бакалавров</a:t>
            </a:r>
            <a:r>
              <a:rPr lang="ru-RU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по направлениям:</a:t>
            </a:r>
            <a:endParaRPr lang="en-US" sz="28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r>
              <a:rPr lang="en-US" sz="28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Electrical Engineering			</a:t>
            </a:r>
            <a:r>
              <a:rPr lang="ru-RU" sz="28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</a:p>
          <a:p>
            <a:pPr eaLnBrk="1" hangingPunct="1">
              <a:defRPr/>
            </a:pPr>
            <a:r>
              <a:rPr lang="en-US" sz="28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Mechanical Engineering	</a:t>
            </a:r>
            <a:r>
              <a:rPr lang="ru-RU" sz="28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	</a:t>
            </a:r>
          </a:p>
          <a:p>
            <a:pPr eaLnBrk="1" hangingPunct="1">
              <a:defRPr/>
            </a:pPr>
            <a:r>
              <a:rPr lang="en-US" sz="28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Science			</a:t>
            </a:r>
            <a:r>
              <a:rPr lang="ru-RU" sz="28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</a:p>
          <a:p>
            <a:pPr eaLnBrk="1" hangingPunct="1">
              <a:defRPr/>
            </a:pPr>
            <a:r>
              <a:rPr lang="ru-RU" sz="28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</a:t>
            </a:r>
            <a:r>
              <a:rPr lang="en-US" sz="2800" b="1" i="1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anagement</a:t>
            </a:r>
            <a:r>
              <a:rPr lang="ru-RU" sz="28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r>
              <a:rPr lang="en-US" sz="28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	</a:t>
            </a:r>
            <a:r>
              <a:rPr lang="ru-RU" sz="28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</a:p>
          <a:p>
            <a:pPr eaLnBrk="1" hangingPunct="1">
              <a:buFontTx/>
              <a:buNone/>
              <a:defRPr/>
            </a:pPr>
            <a:r>
              <a:rPr lang="ru-RU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</a:p>
          <a:p>
            <a:pPr eaLnBrk="1" hangingPunct="1">
              <a:buFontTx/>
              <a:buNone/>
              <a:defRPr/>
            </a:pPr>
            <a:endParaRPr lang="ru-RU" sz="28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Направления </a:t>
            </a:r>
            <a:br>
              <a:rPr lang="ru-RU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международной  деятельности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214422"/>
            <a:ext cx="8229600" cy="5184775"/>
          </a:xfrm>
        </p:spPr>
        <p:txBody>
          <a:bodyPr anchor="ctr"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endParaRPr lang="ru-RU" sz="2800" dirty="0" smtClean="0"/>
          </a:p>
          <a:p>
            <a:pPr marL="266700" indent="-266700" eaLnBrk="1" hangingPunct="1">
              <a:buFontTx/>
              <a:buNone/>
              <a:defRPr/>
            </a:pPr>
            <a:r>
              <a:rPr lang="ru-RU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10.  Формирование в университете </a:t>
            </a:r>
            <a:r>
              <a:rPr lang="ru-RU" b="1" i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мультиязыковой</a:t>
            </a:r>
            <a:r>
              <a:rPr lang="ru-RU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 </a:t>
            </a:r>
            <a:r>
              <a:rPr lang="ru-RU" b="1" i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мультикультурной</a:t>
            </a:r>
            <a:r>
              <a:rPr lang="ru-RU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среды для международного сотрудничества. </a:t>
            </a:r>
            <a:endParaRPr lang="ru-RU" b="1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66700" indent="-266700" eaLnBrk="1" hangingPunct="1">
              <a:buFontTx/>
              <a:buNone/>
              <a:defRPr/>
            </a:pPr>
            <a:r>
              <a:rPr lang="ru-RU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11.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Развитие </a:t>
            </a:r>
            <a:r>
              <a:rPr lang="en-US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Internet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– 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сайта университета на </a:t>
            </a:r>
            <a:r>
              <a:rPr lang="ru-RU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иностранных языках</a:t>
            </a:r>
            <a:r>
              <a:rPr lang="ru-RU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marL="266700" indent="-266700" eaLnBrk="1" hangingPunct="1">
              <a:buFontTx/>
              <a:buNone/>
              <a:defRPr/>
            </a:pPr>
            <a:r>
              <a:rPr lang="ru-RU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12.  Позиционирование университета в </a:t>
            </a:r>
            <a:r>
              <a:rPr lang="ru-RU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мировых рейтингах.</a:t>
            </a:r>
            <a:endParaRPr lang="ru-RU" b="1" dirty="0" smtClean="0">
              <a:solidFill>
                <a:srgbClr val="FF99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ru-RU" sz="28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8596" y="2143116"/>
            <a:ext cx="8501121" cy="4500594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dirty="0" smtClean="0"/>
              <a:t>	</a:t>
            </a:r>
            <a:r>
              <a:rPr lang="ru-RU" sz="2800" dirty="0" smtClean="0"/>
              <a:t>       </a:t>
            </a: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магистерские</a:t>
            </a:r>
            <a:r>
              <a:rPr lang="ru-RU" sz="28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программы </a:t>
            </a:r>
            <a:r>
              <a:rPr lang="en-US" sz="28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endParaRPr lang="ru-RU" sz="2800" b="1" dirty="0" smtClean="0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Methods and Instruments for Non – Destructive Quality Testing  		</a:t>
            </a:r>
            <a:r>
              <a:rPr lang="ru-RU" sz="24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Discharge and Plasma Technology </a:t>
            </a:r>
            <a:r>
              <a:rPr lang="ru-RU" sz="24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Electronic Devices and Systems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Computer-Aided Design of Advanced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Materials and Technologies		</a:t>
            </a:r>
            <a:r>
              <a:rPr lang="ru-RU" sz="24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i="1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MegaElectronics</a:t>
            </a:r>
            <a:endParaRPr lang="en-US" sz="2400" b="1" i="1" dirty="0" smtClean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International Business</a:t>
            </a:r>
            <a:r>
              <a:rPr lang="ru-RU" sz="24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ru-RU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 обеспеченные в полной мере образовательными ресурсами на английском языке.</a:t>
            </a:r>
            <a:endParaRPr lang="ru-RU" sz="2800" b="1" i="1" dirty="0" smtClean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28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xfrm>
            <a:off x="1285852" y="142852"/>
            <a:ext cx="6429420" cy="1643074"/>
          </a:xfrm>
        </p:spPr>
        <p:txBody>
          <a:bodyPr/>
          <a:lstStyle/>
          <a:p>
            <a:pPr eaLnBrk="1" hangingPunct="1">
              <a:defRPr/>
            </a:pPr>
            <a:r>
              <a:rPr lang="ru-RU" sz="2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10.  Формирование в университете </a:t>
            </a:r>
            <a:r>
              <a:rPr lang="ru-RU" sz="2600" b="1" i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мультиязыковой</a:t>
            </a:r>
            <a:r>
              <a:rPr lang="ru-RU" sz="26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 </a:t>
            </a:r>
            <a:r>
              <a:rPr lang="ru-RU" sz="2600" b="1" i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мультикультурной</a:t>
            </a:r>
            <a:r>
              <a:rPr lang="ru-RU" sz="26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среды для международного сотрудничества</a:t>
            </a:r>
            <a:endParaRPr lang="ru-RU" sz="26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357290" y="142852"/>
            <a:ext cx="6286544" cy="1571636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10.  Формирование в университете </a:t>
            </a:r>
            <a:r>
              <a:rPr lang="ru-RU" sz="2600" b="1" i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мультиязыковой</a:t>
            </a:r>
            <a:r>
              <a:rPr lang="ru-RU" sz="26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 </a:t>
            </a:r>
            <a:r>
              <a:rPr lang="ru-RU" sz="2600" b="1" i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мультикультурной</a:t>
            </a:r>
            <a:r>
              <a:rPr lang="ru-RU" sz="26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среды для международного сотрудничества</a:t>
            </a:r>
            <a:endParaRPr lang="ru-RU" sz="26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928802"/>
            <a:ext cx="8429684" cy="464347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ОБЛЕМА!</a:t>
            </a:r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buFontTx/>
              <a:buNone/>
              <a:defRPr/>
            </a:pPr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eaLnBrk="1" hangingPunct="1">
              <a:buFontTx/>
              <a:buNone/>
              <a:defRPr/>
            </a:pPr>
            <a:r>
              <a:rPr lang="ru-RU" sz="27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ru-RU" sz="27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Целевая языковая подготовка студентов и преподавателей ТПУ  </a:t>
            </a:r>
            <a:r>
              <a:rPr lang="ru-RU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 соответствует задачам развития международной академической мобильности и международного образования </a:t>
            </a:r>
            <a:r>
              <a:rPr lang="ru-RU" sz="27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рамках реализации программы развития Национального исследовательского Томского политехнического университета  до 2018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57290" y="214290"/>
            <a:ext cx="6357982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Реализация Болонского процесса</a:t>
            </a:r>
            <a:b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Diploma Supplement</a:t>
            </a:r>
            <a:endParaRPr lang="ru-RU" sz="28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3669" name="Rectangle 5"/>
          <p:cNvSpPr>
            <a:spLocks noChangeArrowheads="1"/>
          </p:cNvSpPr>
          <p:nvPr/>
        </p:nvSpPr>
        <p:spPr bwMode="auto">
          <a:xfrm>
            <a:off x="4572000" y="1773238"/>
            <a:ext cx="3995738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88900" indent="-88900">
              <a:spcBef>
                <a:spcPct val="20000"/>
              </a:spcBef>
              <a:defRPr/>
            </a:pPr>
            <a:r>
              <a:rPr lang="ru-RU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   </a:t>
            </a: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</a:t>
            </a:r>
            <a:r>
              <a:rPr lang="ru-RU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2003 года выпускники ТПУ имеют возможность получить Приложение к диплому европейского образца</a:t>
            </a:r>
            <a:r>
              <a:rPr lang="ru-RU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Diploma Supplement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ru-RU" sz="2400" b="1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</a:rPr>
              <a:t>         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200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  <a:t>6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г. – 1</a:t>
            </a:r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  <a:t>04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200</a:t>
            </a:r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  <a:t>7</a:t>
            </a:r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г. – 1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04</a:t>
            </a:r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200</a:t>
            </a:r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  <a:t>8</a:t>
            </a:r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г. – 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  <a:t>20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2009 г. -  140 </a:t>
            </a: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ru-RU" sz="24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2010 г. -  117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36868" name="Picture 6" descr="Приложение стр.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2625" y="1701800"/>
            <a:ext cx="3444875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52" y="71414"/>
            <a:ext cx="6500858" cy="1285884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</a:t>
            </a:r>
            <a: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11. Развитие </a:t>
            </a:r>
            <a:r>
              <a:rPr lang="en-US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Internet – </a:t>
            </a:r>
            <a: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сайта ТПУ </a:t>
            </a:r>
            <a:r>
              <a:rPr lang="en-US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 английском языке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48" y="1571612"/>
            <a:ext cx="8072494" cy="500066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rgbClr val="006600"/>
                </a:solidFill>
              </a:rPr>
              <a:t>        </a:t>
            </a:r>
            <a:r>
              <a:rPr lang="ru-RU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US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TPU News</a:t>
            </a:r>
          </a:p>
          <a:p>
            <a:pPr eaLnBrk="1" hangingPunct="1">
              <a:buFontTx/>
              <a:buNone/>
              <a:defRPr/>
            </a:pPr>
            <a:r>
              <a:rPr lang="en-US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2. Administration</a:t>
            </a:r>
          </a:p>
          <a:p>
            <a:pPr eaLnBrk="1" hangingPunct="1">
              <a:buFontTx/>
              <a:buNone/>
              <a:defRPr/>
            </a:pPr>
            <a:r>
              <a:rPr lang="en-US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3. Structure</a:t>
            </a:r>
          </a:p>
          <a:p>
            <a:pPr eaLnBrk="1" hangingPunct="1">
              <a:buFontTx/>
              <a:buNone/>
              <a:defRPr/>
            </a:pPr>
            <a:r>
              <a:rPr lang="en-US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International Research Activity</a:t>
            </a:r>
          </a:p>
          <a:p>
            <a:pPr eaLnBrk="1" hangingPunct="1">
              <a:buFontTx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5. Academic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Programmes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eaLnBrk="1" hangingPunct="1">
              <a:buFontTx/>
              <a:buNone/>
              <a:defRPr/>
            </a:pPr>
            <a:r>
              <a:rPr lang="en-US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5. Scientific Internship</a:t>
            </a:r>
          </a:p>
          <a:p>
            <a:pPr eaLnBrk="1" hangingPunct="1">
              <a:buFontTx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6. Publications</a:t>
            </a:r>
          </a:p>
          <a:p>
            <a:pPr eaLnBrk="1" hangingPunct="1">
              <a:buFontTx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7. About Tomsk City</a:t>
            </a:r>
          </a:p>
          <a:p>
            <a:pPr eaLnBrk="1" hangingPunct="1">
              <a:buFontTx/>
              <a:buNone/>
              <a:defRPr/>
            </a:pPr>
            <a:r>
              <a:rPr lang="en-US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endParaRPr lang="ru-RU" b="1" dirty="0" smtClean="0">
              <a:solidFill>
                <a:schemeClr val="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357290" y="71414"/>
            <a:ext cx="6357982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12. Позиционирование ТПУ            в мировых рейтингах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0768"/>
            <a:ext cx="8229600" cy="525658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rgbClr val="006600"/>
                </a:solidFill>
              </a:rPr>
              <a:t>        </a:t>
            </a:r>
            <a:r>
              <a:rPr lang="ru-RU" dirty="0" smtClean="0">
                <a:solidFill>
                  <a:srgbClr val="006600"/>
                </a:solidFill>
              </a:rPr>
              <a:t> </a:t>
            </a:r>
            <a:r>
              <a:rPr lang="ru-RU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eaLnBrk="1" hangingPunct="1">
              <a:buFontTx/>
              <a:buNone/>
              <a:defRPr/>
            </a:pPr>
            <a:endParaRPr lang="ru-RU" b="1" dirty="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4" name="Группа 26"/>
          <p:cNvGrpSpPr/>
          <p:nvPr/>
        </p:nvGrpSpPr>
        <p:grpSpPr>
          <a:xfrm>
            <a:off x="423226" y="1340769"/>
            <a:ext cx="8397246" cy="792087"/>
            <a:chOff x="250484" y="2605082"/>
            <a:chExt cx="8720774" cy="293815"/>
          </a:xfrm>
        </p:grpSpPr>
        <p:grpSp>
          <p:nvGrpSpPr>
            <p:cNvPr id="5" name="Группа 22"/>
            <p:cNvGrpSpPr/>
            <p:nvPr/>
          </p:nvGrpSpPr>
          <p:grpSpPr>
            <a:xfrm>
              <a:off x="250484" y="2606556"/>
              <a:ext cx="4394495" cy="292341"/>
              <a:chOff x="2841284" y="2714133"/>
              <a:chExt cx="4394495" cy="292341"/>
            </a:xfrm>
          </p:grpSpPr>
          <p:pic>
            <p:nvPicPr>
              <p:cNvPr id="9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841284" y="2714133"/>
                <a:ext cx="1185533" cy="285805"/>
              </a:xfrm>
              <a:prstGeom prst="rect">
                <a:avLst/>
              </a:prstGeom>
              <a:ln>
                <a:noFill/>
              </a:ln>
              <a:effectLst>
                <a:softEdge rad="112500"/>
              </a:effectLst>
            </p:spPr>
          </p:pic>
          <p:pic>
            <p:nvPicPr>
              <p:cNvPr id="10" name="Picture 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068076" y="2761530"/>
                <a:ext cx="3167703" cy="244944"/>
              </a:xfrm>
              <a:prstGeom prst="rect">
                <a:avLst/>
              </a:prstGeom>
              <a:ln>
                <a:noFill/>
              </a:ln>
              <a:effectLst>
                <a:softEdge rad="112500"/>
              </a:effectLst>
            </p:spPr>
          </p:pic>
        </p:grpSp>
        <p:grpSp>
          <p:nvGrpSpPr>
            <p:cNvPr id="6" name="Группа 23"/>
            <p:cNvGrpSpPr/>
            <p:nvPr/>
          </p:nvGrpSpPr>
          <p:grpSpPr>
            <a:xfrm>
              <a:off x="4576763" y="2605082"/>
              <a:ext cx="4394495" cy="292341"/>
              <a:chOff x="2841284" y="2714133"/>
              <a:chExt cx="4394495" cy="292341"/>
            </a:xfrm>
          </p:grpSpPr>
          <p:pic>
            <p:nvPicPr>
              <p:cNvPr id="7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841284" y="2714133"/>
                <a:ext cx="1185533" cy="285805"/>
              </a:xfrm>
              <a:prstGeom prst="rect">
                <a:avLst/>
              </a:prstGeom>
              <a:ln>
                <a:noFill/>
              </a:ln>
              <a:effectLst>
                <a:softEdge rad="112500"/>
              </a:effectLst>
            </p:spPr>
          </p:pic>
          <p:pic>
            <p:nvPicPr>
              <p:cNvPr id="8" name="Picture 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068076" y="2761530"/>
                <a:ext cx="3167703" cy="244944"/>
              </a:xfrm>
              <a:prstGeom prst="rect">
                <a:avLst/>
              </a:prstGeom>
              <a:ln>
                <a:noFill/>
              </a:ln>
              <a:effectLst>
                <a:softEdge rad="112500"/>
              </a:effectLst>
            </p:spPr>
          </p:pic>
        </p:grpSp>
      </p:grpSp>
      <p:sp>
        <p:nvSpPr>
          <p:cNvPr id="11" name="Прямоугольник 10"/>
          <p:cNvSpPr/>
          <p:nvPr/>
        </p:nvSpPr>
        <p:spPr>
          <a:xfrm>
            <a:off x="539552" y="2420888"/>
            <a:ext cx="8064896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buClr>
                <a:schemeClr val="accent3">
                  <a:lumMod val="75000"/>
                </a:schemeClr>
              </a:buClr>
              <a:buSzPct val="90000"/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T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op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-500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в Глобальном рейтинге мировых университетов </a:t>
            </a:r>
            <a:r>
              <a:rPr lang="ru-RU" sz="24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(«</a:t>
            </a:r>
            <a:r>
              <a:rPr lang="ru-RU" sz="2400" b="1" kern="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Рейтор</a:t>
            </a:r>
            <a:r>
              <a:rPr lang="ru-RU" sz="24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» и МГУ): </a:t>
            </a:r>
            <a:endParaRPr lang="ru-RU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endParaRPr>
          </a:p>
          <a:p>
            <a:pPr marL="342900" indent="-342900" eaLnBrk="0" hangingPunct="0">
              <a:spcAft>
                <a:spcPts val="0"/>
              </a:spcAft>
              <a:buClr>
                <a:schemeClr val="bg2"/>
              </a:buClr>
              <a:buSzPct val="75000"/>
              <a:defRPr/>
            </a:pPr>
            <a:r>
              <a:rPr lang="ru-RU" sz="24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- 323 </a:t>
            </a:r>
            <a:r>
              <a:rPr lang="ru-RU" sz="24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среди университетов мира</a:t>
            </a:r>
          </a:p>
          <a:p>
            <a:pPr marL="342900" indent="-342900" eaLnBrk="0" hangingPunct="0">
              <a:spcAft>
                <a:spcPts val="0"/>
              </a:spcAft>
              <a:buClr>
                <a:schemeClr val="bg2"/>
              </a:buClr>
              <a:buSzPct val="75000"/>
              <a:defRPr/>
            </a:pPr>
            <a:r>
              <a:rPr lang="ru-RU" sz="24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- 14 </a:t>
            </a:r>
            <a:r>
              <a:rPr lang="ru-RU" sz="24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среди университетов России</a:t>
            </a:r>
          </a:p>
          <a:p>
            <a:pPr marL="342900" indent="-342900" eaLnBrk="0" hangingPunct="0">
              <a:spcAft>
                <a:spcPts val="600"/>
              </a:spcAft>
              <a:buClr>
                <a:schemeClr val="bg2"/>
              </a:buClr>
              <a:buSzPct val="75000"/>
              <a:defRPr/>
            </a:pPr>
            <a:r>
              <a:rPr lang="ru-RU" sz="24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- 16 </a:t>
            </a:r>
            <a:r>
              <a:rPr lang="ru-RU" sz="24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среди вузов России, стран СНГ и Балтии</a:t>
            </a:r>
            <a:endParaRPr lang="ru-RU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endParaRPr>
          </a:p>
          <a:p>
            <a:pPr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90000"/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Top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-100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в 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Regional and Global of Eastern Europe Region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Webometrics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 Ranking of World Universities</a:t>
            </a:r>
          </a:p>
          <a:p>
            <a:pPr marL="342900" indent="-342900" eaLnBrk="0" hangingPunct="0">
              <a:spcAft>
                <a:spcPts val="0"/>
              </a:spcAft>
              <a:buClr>
                <a:schemeClr val="bg2"/>
              </a:buClr>
              <a:buSzPct val="75000"/>
              <a:defRPr/>
            </a:pPr>
            <a:r>
              <a:rPr lang="ru-RU" sz="24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- </a:t>
            </a:r>
            <a:r>
              <a:rPr lang="en-US" sz="24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   8</a:t>
            </a:r>
            <a:r>
              <a:rPr lang="ru-RU" sz="24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   </a:t>
            </a:r>
            <a:r>
              <a:rPr lang="ru-RU" sz="24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среди университетов России</a:t>
            </a:r>
          </a:p>
          <a:p>
            <a:pPr marL="342900" indent="-342900" eaLnBrk="0" hangingPunct="0">
              <a:spcAft>
                <a:spcPts val="600"/>
              </a:spcAft>
              <a:buClr>
                <a:schemeClr val="bg2"/>
              </a:buClr>
              <a:buSzPct val="75000"/>
              <a:buFontTx/>
              <a:buChar char="-"/>
              <a:defRPr/>
            </a:pPr>
            <a:r>
              <a:rPr lang="en-US" sz="24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57</a:t>
            </a:r>
            <a:r>
              <a:rPr lang="ru-RU" sz="24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 среди вузов Центральной и Восточной Европы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52" y="71422"/>
            <a:ext cx="6500858" cy="1357314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</a:t>
            </a:r>
            <a: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Задачи развития международного сотрудничества в 201</a:t>
            </a:r>
            <a:r>
              <a:rPr lang="en-US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г.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00174"/>
            <a:ext cx="8229600" cy="4525963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US" dirty="0" smtClean="0">
                <a:solidFill>
                  <a:srgbClr val="006600"/>
                </a:solidFill>
              </a:rPr>
              <a:t>      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Развитие международной деятельности университета в рамках ассоциаций и консорциумов (участие не менее чем в 5 мероприятиях </a:t>
            </a:r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IGIP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SEFI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CESAER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CLUSTER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EUA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eaLnBrk="1" hangingPunct="1">
              <a:buFontTx/>
              <a:buNone/>
              <a:defRPr/>
            </a:pP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ru-RU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Повышение эффективности и качества работы международных научно-образовательных лабораторий. </a:t>
            </a:r>
          </a:p>
          <a:p>
            <a:pPr eaLnBrk="1" hangingPunct="1">
              <a:buFontTx/>
              <a:buNone/>
              <a:defRPr/>
            </a:pPr>
            <a:r>
              <a:rPr lang="ru-RU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52" y="71422"/>
            <a:ext cx="6500858" cy="1357314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</a:t>
            </a:r>
            <a: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Задачи развития международного сотрудничества в 201</a:t>
            </a:r>
            <a:r>
              <a:rPr lang="en-US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ru-RU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г.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00174"/>
            <a:ext cx="8229600" cy="4525963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US" smtClean="0">
                <a:solidFill>
                  <a:srgbClr val="006600"/>
                </a:solidFill>
              </a:rPr>
              <a:t>       </a:t>
            </a: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8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6588" y="1484313"/>
            <a:ext cx="7935940" cy="4302141"/>
          </a:xfrm>
        </p:spPr>
        <p:txBody>
          <a:bodyPr anchor="ctr"/>
          <a:lstStyle/>
          <a:p>
            <a:pPr eaLnBrk="1" hangingPunct="1">
              <a:buFontTx/>
              <a:buNone/>
              <a:defRPr/>
            </a:pPr>
            <a:r>
              <a:rPr lang="en-US" sz="18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ru-RU" sz="18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</a:t>
            </a:r>
            <a:endParaRPr lang="ru-RU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ru-RU" b="1" dirty="0" smtClean="0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ru-RU" b="1" dirty="0" smtClean="0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buFontTx/>
              <a:buNone/>
              <a:defRPr/>
            </a:pPr>
            <a:r>
              <a:rPr lang="ru-RU" sz="72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72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СПАСИБО ЗА ВНИМАНИЕ</a:t>
            </a:r>
            <a:r>
              <a:rPr lang="en-US" sz="72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!</a:t>
            </a:r>
            <a:endParaRPr lang="ru-RU" sz="72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ru-RU" b="1" dirty="0" smtClean="0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ru-RU" sz="2400" b="1" dirty="0" smtClean="0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ru-RU" sz="2400" b="1" dirty="0" smtClean="0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ru-RU" sz="2400" b="1" dirty="0" smtClean="0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ru-RU" sz="18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28" y="142874"/>
            <a:ext cx="6286544" cy="1428738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</a:t>
            </a:r>
            <a:r>
              <a:rPr lang="ru-RU" sz="24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Мониторинг </a:t>
            </a:r>
            <a:r>
              <a:rPr lang="ru-RU" sz="2400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мировых тенденций</a:t>
            </a:r>
            <a:r>
              <a:rPr lang="ru-RU" sz="2400" b="1" i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4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науке и образовании, изучение и освоение передового </a:t>
            </a:r>
            <a:r>
              <a:rPr lang="ru-RU" sz="2400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зарубежного опыта</a:t>
            </a:r>
            <a:endParaRPr lang="ru-RU" sz="24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1714488"/>
            <a:ext cx="8143932" cy="4786346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None/>
              <a:defRPr/>
            </a:pPr>
            <a:r>
              <a:rPr lang="ru-RU" sz="2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Членство ТПУ в международных организациях:</a:t>
            </a:r>
            <a:endParaRPr lang="en-US" sz="24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International Association of University Presidents, (IAUP) </a:t>
            </a:r>
            <a:endParaRPr lang="ru-RU" sz="2400" b="1" dirty="0" smtClean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hlinkClick r:id="rId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European Association for International Education, (EAIE)</a:t>
            </a:r>
            <a:endParaRPr lang="ru-RU" sz="2400" b="1" dirty="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European Association of Research Management and Administrators, (EARMA) </a:t>
            </a:r>
            <a:endParaRPr lang="ru-RU" sz="24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hlinkClick r:id="rId3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International Network for Engineering Education and Research, (</a:t>
            </a:r>
            <a:r>
              <a:rPr lang="en-US" sz="2400" b="1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iNEER</a:t>
            </a:r>
            <a:r>
              <a:rPr lang="en-US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ru-RU" sz="2400" b="1" dirty="0" smtClean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World Federation of Engineering Organizations, (WFEO) </a:t>
            </a:r>
            <a:endParaRPr lang="ru-RU" sz="2400" b="1" dirty="0" smtClean="0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  <a:hlinkClick r:id="rId4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European Network for Accreditation of Engineering Education (ENAEE) </a:t>
            </a:r>
            <a:endParaRPr lang="ru-RU" sz="2400" b="1" dirty="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ru-RU" sz="2400" b="1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  <a:hlinkClick r:id="rId5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928802"/>
            <a:ext cx="8229600" cy="457203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None/>
              <a:defRPr/>
            </a:pPr>
            <a:endParaRPr lang="ru-RU" sz="24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lnSpc>
                <a:spcPct val="80000"/>
              </a:lnSpc>
              <a:buNone/>
              <a:defRPr/>
            </a:pPr>
            <a:r>
              <a:rPr lang="ru-RU" sz="2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Членство ТПУ в международных организациях</a:t>
            </a:r>
            <a:r>
              <a:rPr lang="en-US" sz="2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2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ru-RU" sz="2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приоритетное):</a:t>
            </a:r>
            <a:endParaRPr lang="en-US" sz="24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lnSpc>
                <a:spcPct val="80000"/>
              </a:lnSpc>
              <a:buNone/>
              <a:defRPr/>
            </a:pPr>
            <a:endParaRPr lang="en-US" sz="24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err="1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Internationale</a:t>
            </a:r>
            <a:r>
              <a:rPr lang="en-US" sz="24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Gesellschaft</a:t>
            </a:r>
            <a:r>
              <a:rPr lang="en-US" sz="24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für</a:t>
            </a:r>
            <a:r>
              <a:rPr lang="en-US" sz="24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Ingenieur</a:t>
            </a:r>
            <a:r>
              <a:rPr lang="en-US" sz="24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Pädagogik</a:t>
            </a:r>
            <a:r>
              <a:rPr lang="en-US" sz="24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(IGIP) </a:t>
            </a:r>
            <a:endParaRPr lang="ru-RU" sz="2400" b="1" dirty="0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hlinkClick r:id="rId3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European Society for Engineering Education, (SEFI</a:t>
            </a:r>
            <a:r>
              <a:rPr lang="en-US" sz="2400" b="1" dirty="0" smtClean="0">
                <a:solidFill>
                  <a:srgbClr val="0033CC"/>
                </a:solidFill>
              </a:rPr>
              <a:t>) </a:t>
            </a:r>
            <a:endParaRPr lang="ru-RU" sz="2400" b="1" dirty="0" smtClean="0">
              <a:solidFill>
                <a:srgbClr val="0033CC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Conference of European Schools for Advanced Engineering Education and Research, (</a:t>
            </a:r>
            <a:r>
              <a:rPr lang="ru-RU" sz="2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</a:t>
            </a:r>
            <a:r>
              <a:rPr lang="en-US" sz="2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ESAER) </a:t>
            </a:r>
            <a:endParaRPr lang="ru-RU" sz="2400" b="1" dirty="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hlinkClick r:id="rId4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Consortium Linking Universities of Science and Technology for Education and Research, (CLUSTER) </a:t>
            </a:r>
            <a:endParaRPr lang="ru-RU" sz="24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European Universities Association, (EUA)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Top Industrial Managers for Europe,   (T</a:t>
            </a:r>
            <a:r>
              <a:rPr lang="ru-RU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r>
              <a:rPr lang="en-US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ru-RU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r>
              <a:rPr lang="en-US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ru-RU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r>
              <a:rPr lang="en-US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ru-RU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r>
              <a:rPr lang="en-US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   </a:t>
            </a:r>
            <a:endParaRPr lang="ru-RU" sz="2400" b="1" dirty="0" smtClean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728" y="142852"/>
            <a:ext cx="62151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</a:t>
            </a:r>
            <a:r>
              <a:rPr lang="ru-RU" sz="24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Мониторинг </a:t>
            </a:r>
            <a:r>
              <a:rPr lang="ru-RU" sz="2400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мировых тенденций</a:t>
            </a:r>
            <a:r>
              <a:rPr lang="ru-RU" sz="2400" b="1" i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4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науке и образовании, изучение и освоение передового </a:t>
            </a:r>
            <a:r>
              <a:rPr lang="ru-RU" sz="2400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зарубежного опыта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57290" y="142852"/>
            <a:ext cx="6500858" cy="1571636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</a:t>
            </a:r>
            <a:r>
              <a:rPr lang="ru-RU" sz="2400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Интернационализация</a:t>
            </a:r>
            <a:r>
              <a:rPr lang="ru-RU" sz="24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 развитие научных исследований и образовательных ресурсов в соответствии с </a:t>
            </a:r>
            <a:r>
              <a:rPr lang="ru-RU" sz="2400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мировыми тенденциями</a:t>
            </a:r>
            <a:endParaRPr lang="ru-RU" sz="24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428596" y="1857364"/>
          <a:ext cx="8229600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142900"/>
            <a:ext cx="8229600" cy="1157288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Страны партнеры</a:t>
            </a:r>
            <a:r>
              <a:rPr lang="ru-RU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graphicFrame>
        <p:nvGraphicFramePr>
          <p:cNvPr id="84995" name="Содержимое 3"/>
          <p:cNvGraphicFramePr>
            <a:graphicFrameLocks noGrp="1"/>
          </p:cNvGraphicFramePr>
          <p:nvPr/>
        </p:nvGraphicFramePr>
        <p:xfrm>
          <a:off x="285750" y="1214438"/>
          <a:ext cx="8547100" cy="5262562"/>
        </p:xfrm>
        <a:graphic>
          <a:graphicData uri="http://schemas.openxmlformats.org/presentationml/2006/ole">
            <p:oleObj spid="_x0000_s84995" name="Worksheet" r:id="rId3" imgW="8543841" imgH="4905443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52" y="142852"/>
            <a:ext cx="6572296" cy="1571636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</a:t>
            </a:r>
            <a:r>
              <a:rPr lang="ru-RU" sz="2400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Интернационализация</a:t>
            </a:r>
            <a:r>
              <a:rPr lang="ru-RU" sz="24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 развитие научных исследований и образовательных ресурсов в соответствии с </a:t>
            </a:r>
            <a:r>
              <a:rPr lang="ru-RU" sz="2400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мировыми тенденциями</a:t>
            </a:r>
            <a:endParaRPr lang="ru-RU" sz="24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7242" y="2428868"/>
            <a:ext cx="8229600" cy="4357718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	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Основными направлениями деятельности                   по международным договорам являются:</a:t>
            </a:r>
          </a:p>
          <a:p>
            <a:r>
              <a:rPr lang="ru-RU" sz="28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совместная образовательная деятельность,</a:t>
            </a:r>
          </a:p>
          <a:p>
            <a:r>
              <a:rPr lang="ru-RU" sz="2400" b="1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совместная научная деятельность,</a:t>
            </a:r>
          </a:p>
          <a:p>
            <a:r>
              <a:rPr lang="ru-RU" sz="2400" b="1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академические обмены,</a:t>
            </a:r>
          </a:p>
          <a:p>
            <a:r>
              <a:rPr lang="ru-RU" sz="2400" b="1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совместные (</a:t>
            </a:r>
            <a:r>
              <a:rPr lang="en-US" sz="2400" b="1" i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Double Degree</a:t>
            </a:r>
            <a:r>
              <a:rPr lang="ru-RU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) - программы,</a:t>
            </a:r>
          </a:p>
          <a:p>
            <a:r>
              <a:rPr lang="ru-RU" sz="2400" b="1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партнерство в рамках деятельности     международных научных лабораторий ТПУ.</a:t>
            </a:r>
            <a:endParaRPr lang="ru-RU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10798</TotalTime>
  <Words>1662</Words>
  <Application>Microsoft Office PowerPoint</Application>
  <PresentationFormat>Экран (4:3)</PresentationFormat>
  <Paragraphs>345</Paragraphs>
  <Slides>47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49" baseType="lpstr">
      <vt:lpstr>Оформление по умолчанию</vt:lpstr>
      <vt:lpstr>Worksheet</vt:lpstr>
      <vt:lpstr>МЕЖДУНАРОДНАЯ  ДЕЯТЕЛЬНОСТЬ  ТПУ: ИТОГИ 2010 г.    И ПЕРСПЕКТИВЫ</vt:lpstr>
      <vt:lpstr>Направления  международной деятельности</vt:lpstr>
      <vt:lpstr>Направления  международной деятельности</vt:lpstr>
      <vt:lpstr>Направления  международной  деятельности</vt:lpstr>
      <vt:lpstr>1. Мониторинг мировых тенденций в науке и образовании, изучение и освоение передового зарубежного опыта</vt:lpstr>
      <vt:lpstr>Слайд 6</vt:lpstr>
      <vt:lpstr>2. Интернационализация и развитие научных исследований и образовательных ресурсов в соответствии с мировыми тенденциями</vt:lpstr>
      <vt:lpstr>Страны партнеры </vt:lpstr>
      <vt:lpstr>2. Интернационализация и развитие научных исследований и образовательных ресурсов в соответствии с мировыми тенденциями</vt:lpstr>
      <vt:lpstr>      Новые зарубежные           партнеры ТПУ в 2010 г. </vt:lpstr>
      <vt:lpstr>     Новые зарубежные           партнеры ТПУ в 2010 г. </vt:lpstr>
      <vt:lpstr>     Новые зарубежные           партнеры ТПУ в 2010 г.  </vt:lpstr>
      <vt:lpstr>Слайд 13</vt:lpstr>
      <vt:lpstr>                                               Университеты – партнеры                                   CESAER                В консорциум СESAER входит                            60 европейских университетов.        С 22 университетами ТПУ заключил двусторонние договора о сотрудничестве      в научно-образовательной сфере : Австрия (1), Бельгия (2), Чехия (2),            Дания (1), Франция (1), Германия (7),                  Италия (3), Испания (1), Швейцария (1), Великобритания (1), Швеция (1),        Финляндия (1).     </vt:lpstr>
      <vt:lpstr>Университеты –   стратегические партнеры     Karlsruhe Institute of Technology  Technical University of Munich  Technical University of Berlin  Technische Universitat Wien  Czech Technical University,  Heriot-Watt University  </vt:lpstr>
      <vt:lpstr>Университеты и компании  –  стратегические партнеры     JiLin University  University Paris SUD 11  ParisTech  Сompany «Shlumberger» Институт им. Гёте John Macleod Electronics Ltd</vt:lpstr>
      <vt:lpstr>                                                       Университеты –          стратегические партнеры           Для развития сотрудничества с университетами – стратегическими партнерами ТПУ необходимо генерировать новые «идеи» и активизировать работу по участию  в выполнении совместных проектов в рамках финансируемых международных программ.     </vt:lpstr>
      <vt:lpstr>2. Интернационализация и развитие научных исследований и образовательных ресурсов в соответствии с мировыми тенденциями</vt:lpstr>
      <vt:lpstr>2. Интернационализация и развитие научных исследований и образовательных ресурсов в соответствии с мировыми тенденциями </vt:lpstr>
      <vt:lpstr>Проекты по международным  программам в 2009 г.</vt:lpstr>
      <vt:lpstr>Разработка и реализация  международных  образовательных программ</vt:lpstr>
      <vt:lpstr>Разработка и реализация  международных  образовательных программ</vt:lpstr>
      <vt:lpstr> Разработка и реализация  международных  образовательных программ</vt:lpstr>
      <vt:lpstr>Разработка и реализация  международных  образовательных программ</vt:lpstr>
      <vt:lpstr>3. Презентация достижений в науке и образовании на международных конференциях, выставках, конкурсах</vt:lpstr>
      <vt:lpstr>4. Публикация научных  результатов за рубежом</vt:lpstr>
      <vt:lpstr>Публикация научных  результатов за рубежом</vt:lpstr>
      <vt:lpstr>5. Международная аккредитация и сертификация</vt:lpstr>
      <vt:lpstr>  </vt:lpstr>
      <vt:lpstr> Зарубежные контракты и гранты</vt:lpstr>
      <vt:lpstr>МНОЛ в 2010 г.</vt:lpstr>
      <vt:lpstr>7. Международные   академические обмены</vt:lpstr>
      <vt:lpstr> 7. Международная академическая  мобильность</vt:lpstr>
      <vt:lpstr>8. Обучение  иностранных студентов из дальнего зарубежья</vt:lpstr>
      <vt:lpstr>8. Обучение иностранных студентов из ближнего зарубежья</vt:lpstr>
      <vt:lpstr>Слайд 36</vt:lpstr>
      <vt:lpstr>9. Организация международных  встреч, симпозиумов и семинаров</vt:lpstr>
      <vt:lpstr>9. Организация международных  встреч, симпозиумов и семинаров</vt:lpstr>
      <vt:lpstr> 10.  Формирование в университете мультиязыковой и мультикультурной среды для международного сотрудничества</vt:lpstr>
      <vt:lpstr>10.  Формирование в университете мультиязыковой и мультикультурной среды для международного сотрудничества</vt:lpstr>
      <vt:lpstr> 10.  Формирование в университете мультиязыковой и мультикультурной среды для международного сотрудничества</vt:lpstr>
      <vt:lpstr>Реализация Болонского процесса Diploma Supplement</vt:lpstr>
      <vt:lpstr>          11. Развитие Internet – сайта ТПУ  на английском языке</vt:lpstr>
      <vt:lpstr>          12. Позиционирование ТПУ            в мировых рейтингах</vt:lpstr>
      <vt:lpstr>          Задачи развития международного сотрудничества в 2011 г.</vt:lpstr>
      <vt:lpstr>          Задачи развития международного сотрудничества в 2011 г.</vt:lpstr>
      <vt:lpstr>Слайд 47</vt:lpstr>
    </vt:vector>
  </TitlesOfParts>
  <Company>TPU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РАЗВИТИИ МЕЖДУНАРОДНОГО СОТРУДНИЧЕСТВА ТПУ в 2005 г.</dc:title>
  <dc:creator>bgf</dc:creator>
  <cp:lastModifiedBy>Irina V. Kokareva</cp:lastModifiedBy>
  <cp:revision>818</cp:revision>
  <dcterms:created xsi:type="dcterms:W3CDTF">2007-03-31T10:38:03Z</dcterms:created>
  <dcterms:modified xsi:type="dcterms:W3CDTF">2012-10-30T08:19:16Z</dcterms:modified>
</cp:coreProperties>
</file>