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7" r:id="rId3"/>
  </p:sldMasterIdLst>
  <p:notesMasterIdLst>
    <p:notesMasterId r:id="rId98"/>
  </p:notesMasterIdLst>
  <p:sldIdLst>
    <p:sldId id="256" r:id="rId4"/>
    <p:sldId id="407" r:id="rId5"/>
    <p:sldId id="408" r:id="rId6"/>
    <p:sldId id="409" r:id="rId7"/>
    <p:sldId id="300" r:id="rId8"/>
    <p:sldId id="301" r:id="rId9"/>
    <p:sldId id="517" r:id="rId10"/>
    <p:sldId id="302" r:id="rId11"/>
    <p:sldId id="410" r:id="rId12"/>
    <p:sldId id="412" r:id="rId13"/>
    <p:sldId id="524" r:id="rId14"/>
    <p:sldId id="525" r:id="rId15"/>
    <p:sldId id="415" r:id="rId16"/>
    <p:sldId id="360" r:id="rId17"/>
    <p:sldId id="417" r:id="rId18"/>
    <p:sldId id="418" r:id="rId19"/>
    <p:sldId id="419" r:id="rId20"/>
    <p:sldId id="420" r:id="rId21"/>
    <p:sldId id="421" r:id="rId22"/>
    <p:sldId id="422" r:id="rId23"/>
    <p:sldId id="341" r:id="rId24"/>
    <p:sldId id="423" r:id="rId25"/>
    <p:sldId id="343" r:id="rId26"/>
    <p:sldId id="261" r:id="rId27"/>
    <p:sldId id="526" r:id="rId28"/>
    <p:sldId id="426" r:id="rId29"/>
    <p:sldId id="437" r:id="rId30"/>
    <p:sldId id="438" r:id="rId31"/>
    <p:sldId id="430" r:id="rId32"/>
    <p:sldId id="431" r:id="rId33"/>
    <p:sldId id="432" r:id="rId34"/>
    <p:sldId id="433" r:id="rId35"/>
    <p:sldId id="434" r:id="rId36"/>
    <p:sldId id="435" r:id="rId37"/>
    <p:sldId id="436" r:id="rId38"/>
    <p:sldId id="312" r:id="rId39"/>
    <p:sldId id="518" r:id="rId40"/>
    <p:sldId id="519" r:id="rId41"/>
    <p:sldId id="346" r:id="rId42"/>
    <p:sldId id="357" r:id="rId43"/>
    <p:sldId id="358" r:id="rId44"/>
    <p:sldId id="359" r:id="rId45"/>
    <p:sldId id="288" r:id="rId46"/>
    <p:sldId id="266" r:id="rId47"/>
    <p:sldId id="520" r:id="rId48"/>
    <p:sldId id="521" r:id="rId49"/>
    <p:sldId id="522" r:id="rId50"/>
    <p:sldId id="523" r:id="rId51"/>
    <p:sldId id="313" r:id="rId52"/>
    <p:sldId id="287" r:id="rId53"/>
    <p:sldId id="527" r:id="rId54"/>
    <p:sldId id="528" r:id="rId55"/>
    <p:sldId id="529" r:id="rId56"/>
    <p:sldId id="530" r:id="rId57"/>
    <p:sldId id="446" r:id="rId58"/>
    <p:sldId id="447" r:id="rId59"/>
    <p:sldId id="531" r:id="rId60"/>
    <p:sldId id="532" r:id="rId61"/>
    <p:sldId id="533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542" r:id="rId71"/>
    <p:sldId id="543" r:id="rId72"/>
    <p:sldId id="544" r:id="rId73"/>
    <p:sldId id="545" r:id="rId74"/>
    <p:sldId id="546" r:id="rId75"/>
    <p:sldId id="547" r:id="rId76"/>
    <p:sldId id="548" r:id="rId77"/>
    <p:sldId id="549" r:id="rId78"/>
    <p:sldId id="550" r:id="rId79"/>
    <p:sldId id="551" r:id="rId80"/>
    <p:sldId id="552" r:id="rId81"/>
    <p:sldId id="553" r:id="rId82"/>
    <p:sldId id="554" r:id="rId83"/>
    <p:sldId id="555" r:id="rId84"/>
    <p:sldId id="556" r:id="rId85"/>
    <p:sldId id="557" r:id="rId86"/>
    <p:sldId id="558" r:id="rId87"/>
    <p:sldId id="559" r:id="rId88"/>
    <p:sldId id="509" r:id="rId89"/>
    <p:sldId id="510" r:id="rId90"/>
    <p:sldId id="511" r:id="rId91"/>
    <p:sldId id="512" r:id="rId92"/>
    <p:sldId id="513" r:id="rId93"/>
    <p:sldId id="488" r:id="rId94"/>
    <p:sldId id="483" r:id="rId95"/>
    <p:sldId id="484" r:id="rId96"/>
    <p:sldId id="516" r:id="rId97"/>
  </p:sldIdLst>
  <p:sldSz cx="9144000" cy="6858000" type="screen4x3"/>
  <p:notesSz cx="6797675" cy="9856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6114" autoAdjust="0"/>
  </p:normalViewPr>
  <p:slideViewPr>
    <p:cSldViewPr>
      <p:cViewPr>
        <p:scale>
          <a:sx n="90" d="100"/>
          <a:sy n="90" d="100"/>
        </p:scale>
        <p:origin x="-2160" y="-50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170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lex\&#1056;&#1072;&#1073;&#1086;&#1095;&#1080;&#1081;%20&#1089;&#1090;&#1086;&#1083;\&#1087;&#1088;&#1077;&#1079;&#1077;&#1085;&#1090;&#1072;&#1094;&#1080;&#1103;\&#1044;&#1080;&#1072;&#1075;&#1088;&#1072;&#1084;&#1084;&#1099;%20&#1087;&#1088;&#1077;&#1079;&#1077;&#1085;&#1090;&#1072;&#1094;&#1080;&#1080;%2028_0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32032857901292"/>
          <c:y val="9.5595350163779097E-2"/>
          <c:w val="0.86414112263116771"/>
          <c:h val="0.76307174838439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Лист1!$C$68</c:f>
              <c:strCache>
                <c:ptCount val="1"/>
                <c:pt idx="0">
                  <c:v>Из средств федерального бюджета</c:v>
                </c:pt>
              </c:strCache>
            </c:strRef>
          </c:tx>
          <c:spPr>
            <a:solidFill>
              <a:schemeClr val="accent1">
                <a:alpha val="58000"/>
              </a:schemeClr>
            </a:solidFill>
          </c:spPr>
          <c:invertIfNegative val="0"/>
          <c:cat>
            <c:numRef>
              <c:f>Лист1!$A$70:$A$79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Лист1!$C$70:$C$79</c:f>
              <c:numCache>
                <c:formatCode>General</c:formatCode>
                <c:ptCount val="10"/>
                <c:pt idx="0">
                  <c:v>250</c:v>
                </c:pt>
                <c:pt idx="1">
                  <c:v>250</c:v>
                </c:pt>
                <c:pt idx="2">
                  <c:v>300</c:v>
                </c:pt>
                <c:pt idx="3">
                  <c:v>400</c:v>
                </c:pt>
                <c:pt idx="4">
                  <c:v>600</c:v>
                </c:pt>
              </c:numCache>
            </c:numRef>
          </c:val>
        </c:ser>
        <c:ser>
          <c:idx val="1"/>
          <c:order val="1"/>
          <c:tx>
            <c:strRef>
              <c:f>Лист1!$C$69</c:f>
              <c:strCache>
                <c:ptCount val="1"/>
                <c:pt idx="0">
                  <c:v>Из внебюджетных источников</c:v>
                </c:pt>
              </c:strCache>
            </c:strRef>
          </c:tx>
          <c:spPr>
            <a:gradFill>
              <a:gsLst>
                <a:gs pos="0">
                  <a:srgbClr val="FFFFFF"/>
                </a:gs>
                <a:gs pos="1000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100000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</c:spPr>
          <c:invertIfNegative val="0"/>
          <c:cat>
            <c:numRef>
              <c:f>Лист1!$A$70:$A$79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Лист1!$D$70:$D$79</c:f>
              <c:numCache>
                <c:formatCode>General</c:formatCode>
                <c:ptCount val="10"/>
                <c:pt idx="0">
                  <c:v>50</c:v>
                </c:pt>
                <c:pt idx="1">
                  <c:v>100</c:v>
                </c:pt>
                <c:pt idx="2">
                  <c:v>180</c:v>
                </c:pt>
                <c:pt idx="3">
                  <c:v>280</c:v>
                </c:pt>
                <c:pt idx="4">
                  <c:v>480</c:v>
                </c:pt>
                <c:pt idx="5">
                  <c:v>600</c:v>
                </c:pt>
                <c:pt idx="6">
                  <c:v>650</c:v>
                </c:pt>
                <c:pt idx="7">
                  <c:v>720</c:v>
                </c:pt>
                <c:pt idx="8">
                  <c:v>790</c:v>
                </c:pt>
                <c:pt idx="9">
                  <c:v>870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487872"/>
        <c:axId val="36873920"/>
      </c:barChart>
      <c:catAx>
        <c:axId val="12948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6873920"/>
        <c:crosses val="autoZero"/>
        <c:auto val="1"/>
        <c:lblAlgn val="ctr"/>
        <c:lblOffset val="100"/>
        <c:noMultiLvlLbl val="0"/>
      </c:catAx>
      <c:valAx>
        <c:axId val="36873920"/>
        <c:scaling>
          <c:orientation val="minMax"/>
          <c:max val="900"/>
        </c:scaling>
        <c:delete val="0"/>
        <c:axPos val="l"/>
        <c:numFmt formatCode="General" sourceLinked="1"/>
        <c:majorTickMark val="out"/>
        <c:minorTickMark val="none"/>
        <c:tickLblPos val="nextTo"/>
        <c:crossAx val="129487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Cambria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6.3507818802780419E-2"/>
          <c:y val="0.9344188862152164"/>
          <c:w val="0.86610501478540514"/>
          <c:h val="5.7432444274994117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outerShdw blurRad="50800" dist="38100" dir="10800000" algn="r" rotWithShape="0">
        <a:prstClr val="black">
          <a:alpha val="40000"/>
        </a:prstClr>
      </a:outerShdw>
    </a:effectLst>
  </c:spPr>
  <c:txPr>
    <a:bodyPr/>
    <a:lstStyle/>
    <a:p>
      <a:pPr>
        <a:defRPr sz="1200" b="1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4D729-7F17-42DC-800E-3239A9B60F6F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5095644-324B-417E-B296-CE82F7617719}">
      <dgm:prSet phldrT="[Текст]" custT="1"/>
      <dgm:spPr/>
      <dgm:t>
        <a:bodyPr/>
        <a:lstStyle/>
        <a:p>
          <a:r>
            <a:rPr lang="ru-RU" sz="1400" b="1" dirty="0" smtClean="0">
              <a:effectLst/>
            </a:rPr>
            <a:t>Блок 1.</a:t>
          </a:r>
          <a:r>
            <a:rPr lang="ru-RU" sz="1400" dirty="0" smtClean="0">
              <a:effectLst/>
            </a:rPr>
            <a:t> </a:t>
          </a:r>
          <a:r>
            <a:rPr lang="ru-RU" sz="1400" b="0" dirty="0" smtClean="0">
              <a:effectLst/>
              <a:latin typeface="+mn-lt"/>
            </a:rPr>
            <a:t>Создание глобально конкурентоспособной системы подготовки кадров для разработки и реализации инновационных </a:t>
          </a:r>
          <a:r>
            <a:rPr lang="ru-RU" sz="1400" b="0" dirty="0" err="1" smtClean="0">
              <a:effectLst/>
              <a:latin typeface="+mn-lt"/>
            </a:rPr>
            <a:t>ресурсоэффективных</a:t>
          </a:r>
          <a:r>
            <a:rPr lang="ru-RU" sz="1400" b="0" dirty="0" smtClean="0">
              <a:effectLst/>
              <a:latin typeface="+mn-lt"/>
            </a:rPr>
            <a:t> технологий</a:t>
          </a:r>
          <a:endParaRPr lang="ru-RU" sz="1400" b="0" dirty="0">
            <a:effectLst/>
            <a:latin typeface="+mn-lt"/>
          </a:endParaRPr>
        </a:p>
      </dgm:t>
    </dgm:pt>
    <dgm:pt modelId="{E882E21C-96A2-47AA-A775-AD8ED385B955}" type="parTrans" cxnId="{4C13595D-D982-4428-B562-FEC566A873A8}">
      <dgm:prSet/>
      <dgm:spPr/>
      <dgm:t>
        <a:bodyPr/>
        <a:lstStyle/>
        <a:p>
          <a:endParaRPr lang="ru-RU"/>
        </a:p>
      </dgm:t>
    </dgm:pt>
    <dgm:pt modelId="{BAC2A8A2-EA57-4926-8393-8CE2E87E26AD}" type="sibTrans" cxnId="{4C13595D-D982-4428-B562-FEC566A873A8}">
      <dgm:prSet/>
      <dgm:spPr/>
      <dgm:t>
        <a:bodyPr/>
        <a:lstStyle/>
        <a:p>
          <a:endParaRPr lang="ru-RU"/>
        </a:p>
      </dgm:t>
    </dgm:pt>
    <dgm:pt modelId="{5962FD2E-922D-4014-97C6-AFF868DA0B86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Позиционирование ТПУ среди мировых лидеров образования в сфере генерации  профессиональной элиты по ресурсоэффективным технологиям</a:t>
          </a:r>
          <a:endParaRPr lang="ru-RU" sz="1600" b="0" dirty="0">
            <a:latin typeface="+mn-lt"/>
          </a:endParaRPr>
        </a:p>
      </dgm:t>
    </dgm:pt>
    <dgm:pt modelId="{E4073E98-3DE6-44DA-8337-414DBFA44415}" type="parTrans" cxnId="{DF06DA04-831D-4839-B077-1B737557D4F8}">
      <dgm:prSet/>
      <dgm:spPr/>
      <dgm:t>
        <a:bodyPr/>
        <a:lstStyle/>
        <a:p>
          <a:endParaRPr lang="ru-RU"/>
        </a:p>
      </dgm:t>
    </dgm:pt>
    <dgm:pt modelId="{B73CD529-911E-4B7F-9502-03A21E092397}" type="sibTrans" cxnId="{DF06DA04-831D-4839-B077-1B737557D4F8}">
      <dgm:prSet/>
      <dgm:spPr/>
      <dgm:t>
        <a:bodyPr/>
        <a:lstStyle/>
        <a:p>
          <a:endParaRPr lang="ru-RU"/>
        </a:p>
      </dgm:t>
    </dgm:pt>
    <dgm:pt modelId="{B07640D8-8C4A-46E0-84EF-090EB1BE0C45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Блок 2.</a:t>
          </a:r>
          <a:r>
            <a:rPr lang="ru-RU" sz="1600" dirty="0" smtClean="0">
              <a:latin typeface="+mn-lt"/>
            </a:rPr>
            <a:t> </a:t>
          </a:r>
          <a:r>
            <a:rPr lang="ru-RU" sz="1400" b="0" dirty="0" smtClean="0">
              <a:latin typeface="+mn-lt"/>
            </a:rPr>
            <a:t>Развитие фундаментальных и прикладных исследований  по ПНР</a:t>
          </a:r>
          <a:endParaRPr lang="ru-RU" sz="1400" b="0" dirty="0">
            <a:latin typeface="+mn-lt"/>
          </a:endParaRPr>
        </a:p>
      </dgm:t>
    </dgm:pt>
    <dgm:pt modelId="{9758A7C3-2E5E-4F6C-821E-22EE262E4EE2}" type="parTrans" cxnId="{FC38E3E0-E0E7-41EB-B578-0CC15EBF719A}">
      <dgm:prSet/>
      <dgm:spPr/>
      <dgm:t>
        <a:bodyPr/>
        <a:lstStyle/>
        <a:p>
          <a:endParaRPr lang="ru-RU"/>
        </a:p>
      </dgm:t>
    </dgm:pt>
    <dgm:pt modelId="{36645B4C-E252-4AE4-9C97-088E496C1C05}" type="sibTrans" cxnId="{FC38E3E0-E0E7-41EB-B578-0CC15EBF719A}">
      <dgm:prSet/>
      <dgm:spPr/>
      <dgm:t>
        <a:bodyPr/>
        <a:lstStyle/>
        <a:p>
          <a:endParaRPr lang="ru-RU"/>
        </a:p>
      </dgm:t>
    </dgm:pt>
    <dgm:pt modelId="{8353518F-4EF6-4853-8F46-738294D51110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Создание на базе ТПУ </a:t>
          </a:r>
          <a:r>
            <a:rPr lang="ru-RU" sz="1600" b="0" dirty="0" err="1" smtClean="0">
              <a:latin typeface="+mn-lt"/>
            </a:rPr>
            <a:t>международно</a:t>
          </a:r>
          <a:r>
            <a:rPr lang="ru-RU" sz="1600" b="0" dirty="0" smtClean="0">
              <a:latin typeface="+mn-lt"/>
            </a:rPr>
            <a:t> признанного центра исследований, разработки и реализации технологий в области ресурсоэффективных технологий</a:t>
          </a:r>
          <a:endParaRPr lang="ru-RU" sz="1600" b="0" dirty="0">
            <a:latin typeface="+mn-lt"/>
          </a:endParaRPr>
        </a:p>
      </dgm:t>
    </dgm:pt>
    <dgm:pt modelId="{D2F32BFB-F2FA-41DD-9FC7-0A3CC4A09D5B}" type="parTrans" cxnId="{CB9A6531-3316-47CE-9370-29BAD6C7D849}">
      <dgm:prSet/>
      <dgm:spPr/>
      <dgm:t>
        <a:bodyPr/>
        <a:lstStyle/>
        <a:p>
          <a:endParaRPr lang="ru-RU"/>
        </a:p>
      </dgm:t>
    </dgm:pt>
    <dgm:pt modelId="{B2EFEF2D-4D7A-4966-A66B-A7C31D9AFC0E}" type="sibTrans" cxnId="{CB9A6531-3316-47CE-9370-29BAD6C7D849}">
      <dgm:prSet/>
      <dgm:spPr/>
      <dgm:t>
        <a:bodyPr/>
        <a:lstStyle/>
        <a:p>
          <a:endParaRPr lang="ru-RU"/>
        </a:p>
      </dgm:t>
    </dgm:pt>
    <dgm:pt modelId="{BF12C7D0-F4C8-458F-9A78-96B665D6A93B}">
      <dgm:prSet phldrT="[Текст]" custT="1"/>
      <dgm:spPr/>
      <dgm:t>
        <a:bodyPr/>
        <a:lstStyle/>
        <a:p>
          <a:r>
            <a:rPr lang="ru-RU" sz="1400" b="1" smtClean="0">
              <a:latin typeface="+mn-lt"/>
            </a:rPr>
            <a:t>Блок 3. </a:t>
          </a:r>
          <a:r>
            <a:rPr lang="ru-RU" sz="1400" b="0" smtClean="0">
              <a:latin typeface="+mn-lt"/>
            </a:rPr>
            <a:t>Развитие кадрового потенциала</a:t>
          </a:r>
          <a:endParaRPr lang="ru-RU" sz="1400" b="0" dirty="0">
            <a:latin typeface="+mn-lt"/>
          </a:endParaRPr>
        </a:p>
      </dgm:t>
    </dgm:pt>
    <dgm:pt modelId="{36AF7261-52D7-4C41-BEF5-0B1CA857F0FC}" type="parTrans" cxnId="{31AD2212-C57E-47B2-AA16-583A95404ED2}">
      <dgm:prSet/>
      <dgm:spPr/>
      <dgm:t>
        <a:bodyPr/>
        <a:lstStyle/>
        <a:p>
          <a:endParaRPr lang="ru-RU"/>
        </a:p>
      </dgm:t>
    </dgm:pt>
    <dgm:pt modelId="{B3F6086E-4F9E-4F0C-BE2B-DD5C0378C505}" type="sibTrans" cxnId="{31AD2212-C57E-47B2-AA16-583A95404ED2}">
      <dgm:prSet/>
      <dgm:spPr/>
      <dgm:t>
        <a:bodyPr/>
        <a:lstStyle/>
        <a:p>
          <a:endParaRPr lang="ru-RU"/>
        </a:p>
      </dgm:t>
    </dgm:pt>
    <dgm:pt modelId="{C1DB2BC7-A2BA-489C-9291-E8598B5939A7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Становление ТПУ как крупнейшего в стране центра профессиональной переподготовки и повышения квалификации кадров для разработки и реализации инновационных </a:t>
          </a:r>
          <a:r>
            <a:rPr lang="ru-RU" sz="1600" b="0" dirty="0" err="1" smtClean="0">
              <a:latin typeface="+mn-lt"/>
            </a:rPr>
            <a:t>ресурсоэффективных</a:t>
          </a:r>
          <a:r>
            <a:rPr lang="ru-RU" sz="1600" b="0" dirty="0" smtClean="0">
              <a:latin typeface="+mn-lt"/>
            </a:rPr>
            <a:t> технологий </a:t>
          </a:r>
          <a:endParaRPr lang="ru-RU" sz="1600" b="0" dirty="0">
            <a:latin typeface="+mn-lt"/>
          </a:endParaRPr>
        </a:p>
      </dgm:t>
    </dgm:pt>
    <dgm:pt modelId="{28D842A2-3961-4828-A9CC-8B78EB9F68F4}" type="parTrans" cxnId="{DFE40A94-7B64-4BDB-B20B-6FB5332B72EA}">
      <dgm:prSet/>
      <dgm:spPr/>
      <dgm:t>
        <a:bodyPr/>
        <a:lstStyle/>
        <a:p>
          <a:endParaRPr lang="ru-RU"/>
        </a:p>
      </dgm:t>
    </dgm:pt>
    <dgm:pt modelId="{3A3C597A-3BE1-4248-ACA1-660DF7797D2F}" type="sibTrans" cxnId="{DFE40A94-7B64-4BDB-B20B-6FB5332B72EA}">
      <dgm:prSet/>
      <dgm:spPr/>
      <dgm:t>
        <a:bodyPr/>
        <a:lstStyle/>
        <a:p>
          <a:endParaRPr lang="ru-RU"/>
        </a:p>
      </dgm:t>
    </dgm:pt>
    <dgm:pt modelId="{4C175BAB-8DF0-4003-AA15-F38C541712E3}">
      <dgm:prSet phldrT="[Текст]" custT="1"/>
      <dgm:spPr/>
      <dgm:t>
        <a:bodyPr/>
        <a:lstStyle/>
        <a:p>
          <a:r>
            <a:rPr lang="ru-RU" sz="1400" b="1" dirty="0" smtClean="0">
              <a:latin typeface="+mn-lt"/>
            </a:rPr>
            <a:t>Блок 4. </a:t>
          </a:r>
          <a:r>
            <a:rPr lang="ru-RU" sz="1400" b="0" dirty="0" smtClean="0">
              <a:latin typeface="+mn-lt"/>
            </a:rPr>
            <a:t>Совершенствование системы управления университетом</a:t>
          </a:r>
          <a:endParaRPr lang="ru-RU" sz="1400" b="0" dirty="0">
            <a:latin typeface="+mn-lt"/>
          </a:endParaRPr>
        </a:p>
      </dgm:t>
    </dgm:pt>
    <dgm:pt modelId="{17246E7A-E5E2-4AE4-ACC1-DD2E35F5859A}" type="parTrans" cxnId="{C6A45FA3-C0D5-4D38-8F6E-6FA6E97E462D}">
      <dgm:prSet/>
      <dgm:spPr/>
      <dgm:t>
        <a:bodyPr/>
        <a:lstStyle/>
        <a:p>
          <a:endParaRPr lang="ru-RU"/>
        </a:p>
      </dgm:t>
    </dgm:pt>
    <dgm:pt modelId="{EB19C073-4C1F-4B0A-BCE2-55F8EC2BCB48}" type="sibTrans" cxnId="{C6A45FA3-C0D5-4D38-8F6E-6FA6E97E462D}">
      <dgm:prSet/>
      <dgm:spPr/>
      <dgm:t>
        <a:bodyPr/>
        <a:lstStyle/>
        <a:p>
          <a:endParaRPr lang="ru-RU"/>
        </a:p>
      </dgm:t>
    </dgm:pt>
    <dgm:pt modelId="{F433D65B-FC62-43AC-BB3E-2CA34CF065A5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Полномасштабная трансформация ТПУ в НИУ по приоритетным направлениям развития и критическим технологиям в области ресурсоэффективности </a:t>
          </a:r>
          <a:endParaRPr lang="ru-RU" sz="1600" b="0" dirty="0">
            <a:latin typeface="+mn-lt"/>
          </a:endParaRPr>
        </a:p>
      </dgm:t>
    </dgm:pt>
    <dgm:pt modelId="{39841701-A5D2-4FA8-B390-A207E550E056}" type="parTrans" cxnId="{7CE6EE85-CDAA-4A80-87D5-2FDEED4B603B}">
      <dgm:prSet/>
      <dgm:spPr/>
      <dgm:t>
        <a:bodyPr/>
        <a:lstStyle/>
        <a:p>
          <a:endParaRPr lang="ru-RU"/>
        </a:p>
      </dgm:t>
    </dgm:pt>
    <dgm:pt modelId="{F97A6A44-186D-43F6-A364-FB471834921F}" type="sibTrans" cxnId="{7CE6EE85-CDAA-4A80-87D5-2FDEED4B603B}">
      <dgm:prSet/>
      <dgm:spPr/>
      <dgm:t>
        <a:bodyPr/>
        <a:lstStyle/>
        <a:p>
          <a:endParaRPr lang="ru-RU"/>
        </a:p>
      </dgm:t>
    </dgm:pt>
    <dgm:pt modelId="{C18E4F92-4C5A-4311-B720-F0FD9318E922}" type="pres">
      <dgm:prSet presAssocID="{8184D729-7F17-42DC-800E-3239A9B60F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C2681E-5C17-4CF0-A74A-B8171DA6FBED}" type="pres">
      <dgm:prSet presAssocID="{C5095644-324B-417E-B296-CE82F7617719}" presName="parentLin" presStyleCnt="0"/>
      <dgm:spPr/>
      <dgm:t>
        <a:bodyPr/>
        <a:lstStyle/>
        <a:p>
          <a:endParaRPr lang="ru-RU"/>
        </a:p>
      </dgm:t>
    </dgm:pt>
    <dgm:pt modelId="{E44B4A9A-A07E-4CE8-983D-AD252F8D68CF}" type="pres">
      <dgm:prSet presAssocID="{C5095644-324B-417E-B296-CE82F761771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53B3E45-60A5-4763-B5FE-24C4B550FA4A}" type="pres">
      <dgm:prSet presAssocID="{C5095644-324B-417E-B296-CE82F7617719}" presName="parentText" presStyleLbl="node1" presStyleIdx="0" presStyleCnt="4" custScaleX="136622" custScaleY="1522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F5334-AA18-440E-9BE5-8F947CEA4DC1}" type="pres">
      <dgm:prSet presAssocID="{C5095644-324B-417E-B296-CE82F7617719}" presName="negativeSpace" presStyleCnt="0"/>
      <dgm:spPr/>
      <dgm:t>
        <a:bodyPr/>
        <a:lstStyle/>
        <a:p>
          <a:endParaRPr lang="ru-RU"/>
        </a:p>
      </dgm:t>
    </dgm:pt>
    <dgm:pt modelId="{122BFF70-1199-47D2-B815-B4DFA76D017C}" type="pres">
      <dgm:prSet presAssocID="{C5095644-324B-417E-B296-CE82F7617719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23780-40A8-4A09-AB14-FE4E9829BCF1}" type="pres">
      <dgm:prSet presAssocID="{BAC2A8A2-EA57-4926-8393-8CE2E87E26AD}" presName="spaceBetweenRectangles" presStyleCnt="0"/>
      <dgm:spPr/>
      <dgm:t>
        <a:bodyPr/>
        <a:lstStyle/>
        <a:p>
          <a:endParaRPr lang="ru-RU"/>
        </a:p>
      </dgm:t>
    </dgm:pt>
    <dgm:pt modelId="{19F73451-B95B-4CE5-94D6-7D8655958C29}" type="pres">
      <dgm:prSet presAssocID="{B07640D8-8C4A-46E0-84EF-090EB1BE0C45}" presName="parentLin" presStyleCnt="0"/>
      <dgm:spPr/>
      <dgm:t>
        <a:bodyPr/>
        <a:lstStyle/>
        <a:p>
          <a:endParaRPr lang="ru-RU"/>
        </a:p>
      </dgm:t>
    </dgm:pt>
    <dgm:pt modelId="{FA39B929-E49B-4D1A-A6DA-489525AB74B9}" type="pres">
      <dgm:prSet presAssocID="{B07640D8-8C4A-46E0-84EF-090EB1BE0C4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0A8CFF3-2221-476C-9998-91D1AA74315C}" type="pres">
      <dgm:prSet presAssocID="{B07640D8-8C4A-46E0-84EF-090EB1BE0C45}" presName="parentText" presStyleLbl="node1" presStyleIdx="1" presStyleCnt="4" custScaleX="110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C8357-7460-49C6-84FD-5BBF5DE76C5F}" type="pres">
      <dgm:prSet presAssocID="{B07640D8-8C4A-46E0-84EF-090EB1BE0C45}" presName="negativeSpace" presStyleCnt="0"/>
      <dgm:spPr/>
      <dgm:t>
        <a:bodyPr/>
        <a:lstStyle/>
        <a:p>
          <a:endParaRPr lang="ru-RU"/>
        </a:p>
      </dgm:t>
    </dgm:pt>
    <dgm:pt modelId="{5F05A7E5-6B31-4D71-9721-98A658D21C53}" type="pres">
      <dgm:prSet presAssocID="{B07640D8-8C4A-46E0-84EF-090EB1BE0C4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1B59B-B0D8-40D0-8FE9-3B328843CDEC}" type="pres">
      <dgm:prSet presAssocID="{36645B4C-E252-4AE4-9C97-088E496C1C05}" presName="spaceBetweenRectangles" presStyleCnt="0"/>
      <dgm:spPr/>
      <dgm:t>
        <a:bodyPr/>
        <a:lstStyle/>
        <a:p>
          <a:endParaRPr lang="ru-RU"/>
        </a:p>
      </dgm:t>
    </dgm:pt>
    <dgm:pt modelId="{1DC14BB8-FB75-44A5-81B9-9CB67A8E97C2}" type="pres">
      <dgm:prSet presAssocID="{BF12C7D0-F4C8-458F-9A78-96B665D6A93B}" presName="parentLin" presStyleCnt="0"/>
      <dgm:spPr/>
      <dgm:t>
        <a:bodyPr/>
        <a:lstStyle/>
        <a:p>
          <a:endParaRPr lang="ru-RU"/>
        </a:p>
      </dgm:t>
    </dgm:pt>
    <dgm:pt modelId="{3B82F095-EA5E-4877-BC82-1D5CDBFE06F1}" type="pres">
      <dgm:prSet presAssocID="{BF12C7D0-F4C8-458F-9A78-96B665D6A93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D1ED92D-D6E5-4FA3-AEA4-270EB9721680}" type="pres">
      <dgm:prSet presAssocID="{BF12C7D0-F4C8-458F-9A78-96B665D6A93B}" presName="parentText" presStyleLbl="node1" presStyleIdx="2" presStyleCnt="4" custScaleX="1097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64D57-4867-454E-BA43-A0FA1580195C}" type="pres">
      <dgm:prSet presAssocID="{BF12C7D0-F4C8-458F-9A78-96B665D6A93B}" presName="negativeSpace" presStyleCnt="0"/>
      <dgm:spPr/>
      <dgm:t>
        <a:bodyPr/>
        <a:lstStyle/>
        <a:p>
          <a:endParaRPr lang="ru-RU"/>
        </a:p>
      </dgm:t>
    </dgm:pt>
    <dgm:pt modelId="{A71AA2E2-904E-451B-810C-B59DA8BEA8C9}" type="pres">
      <dgm:prSet presAssocID="{BF12C7D0-F4C8-458F-9A78-96B665D6A93B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C0754-7A04-412C-808D-3E82C5D0B381}" type="pres">
      <dgm:prSet presAssocID="{B3F6086E-4F9E-4F0C-BE2B-DD5C0378C505}" presName="spaceBetweenRectangles" presStyleCnt="0"/>
      <dgm:spPr/>
      <dgm:t>
        <a:bodyPr/>
        <a:lstStyle/>
        <a:p>
          <a:endParaRPr lang="ru-RU"/>
        </a:p>
      </dgm:t>
    </dgm:pt>
    <dgm:pt modelId="{3F087285-B7D3-4078-B465-6DDC869F1E0A}" type="pres">
      <dgm:prSet presAssocID="{4C175BAB-8DF0-4003-AA15-F38C541712E3}" presName="parentLin" presStyleCnt="0"/>
      <dgm:spPr/>
      <dgm:t>
        <a:bodyPr/>
        <a:lstStyle/>
        <a:p>
          <a:endParaRPr lang="ru-RU"/>
        </a:p>
      </dgm:t>
    </dgm:pt>
    <dgm:pt modelId="{E1A720B3-1046-4933-8D64-0F4FC90D5F81}" type="pres">
      <dgm:prSet presAssocID="{4C175BAB-8DF0-4003-AA15-F38C541712E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0AD9577-D300-4169-9A40-40039AAF8E46}" type="pres">
      <dgm:prSet presAssocID="{4C175BAB-8DF0-4003-AA15-F38C541712E3}" presName="parentText" presStyleLbl="node1" presStyleIdx="3" presStyleCnt="4" custScaleX="1097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EC58A-1AEE-47A7-9CEA-7BD11EE8EDFE}" type="pres">
      <dgm:prSet presAssocID="{4C175BAB-8DF0-4003-AA15-F38C541712E3}" presName="negativeSpace" presStyleCnt="0"/>
      <dgm:spPr/>
      <dgm:t>
        <a:bodyPr/>
        <a:lstStyle/>
        <a:p>
          <a:endParaRPr lang="ru-RU"/>
        </a:p>
      </dgm:t>
    </dgm:pt>
    <dgm:pt modelId="{BCD5B62A-CC56-4D28-99FA-33452AD2C676}" type="pres">
      <dgm:prSet presAssocID="{4C175BAB-8DF0-4003-AA15-F38C541712E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E6EE85-CDAA-4A80-87D5-2FDEED4B603B}" srcId="{4C175BAB-8DF0-4003-AA15-F38C541712E3}" destId="{F433D65B-FC62-43AC-BB3E-2CA34CF065A5}" srcOrd="0" destOrd="0" parTransId="{39841701-A5D2-4FA8-B390-A207E550E056}" sibTransId="{F97A6A44-186D-43F6-A364-FB471834921F}"/>
    <dgm:cxn modelId="{0BC467AE-666A-45B8-8BED-3EEFFD33B6E2}" type="presOf" srcId="{4C175BAB-8DF0-4003-AA15-F38C541712E3}" destId="{30AD9577-D300-4169-9A40-40039AAF8E46}" srcOrd="1" destOrd="0" presId="urn:microsoft.com/office/officeart/2005/8/layout/list1"/>
    <dgm:cxn modelId="{FC38E3E0-E0E7-41EB-B578-0CC15EBF719A}" srcId="{8184D729-7F17-42DC-800E-3239A9B60F6F}" destId="{B07640D8-8C4A-46E0-84EF-090EB1BE0C45}" srcOrd="1" destOrd="0" parTransId="{9758A7C3-2E5E-4F6C-821E-22EE262E4EE2}" sibTransId="{36645B4C-E252-4AE4-9C97-088E496C1C05}"/>
    <dgm:cxn modelId="{74DB3AFF-A345-441B-9168-0A94B34FC327}" type="presOf" srcId="{B07640D8-8C4A-46E0-84EF-090EB1BE0C45}" destId="{FA39B929-E49B-4D1A-A6DA-489525AB74B9}" srcOrd="0" destOrd="0" presId="urn:microsoft.com/office/officeart/2005/8/layout/list1"/>
    <dgm:cxn modelId="{00BFF9BB-F8C1-4FA8-9BDA-59E720E36DF5}" type="presOf" srcId="{BF12C7D0-F4C8-458F-9A78-96B665D6A93B}" destId="{3B82F095-EA5E-4877-BC82-1D5CDBFE06F1}" srcOrd="0" destOrd="0" presId="urn:microsoft.com/office/officeart/2005/8/layout/list1"/>
    <dgm:cxn modelId="{C6A45FA3-C0D5-4D38-8F6E-6FA6E97E462D}" srcId="{8184D729-7F17-42DC-800E-3239A9B60F6F}" destId="{4C175BAB-8DF0-4003-AA15-F38C541712E3}" srcOrd="3" destOrd="0" parTransId="{17246E7A-E5E2-4AE4-ACC1-DD2E35F5859A}" sibTransId="{EB19C073-4C1F-4B0A-BCE2-55F8EC2BCB48}"/>
    <dgm:cxn modelId="{58CC6A97-2BB4-4BC3-A393-D0ADF6DEEE05}" type="presOf" srcId="{8184D729-7F17-42DC-800E-3239A9B60F6F}" destId="{C18E4F92-4C5A-4311-B720-F0FD9318E922}" srcOrd="0" destOrd="0" presId="urn:microsoft.com/office/officeart/2005/8/layout/list1"/>
    <dgm:cxn modelId="{DFE40A94-7B64-4BDB-B20B-6FB5332B72EA}" srcId="{BF12C7D0-F4C8-458F-9A78-96B665D6A93B}" destId="{C1DB2BC7-A2BA-489C-9291-E8598B5939A7}" srcOrd="0" destOrd="0" parTransId="{28D842A2-3961-4828-A9CC-8B78EB9F68F4}" sibTransId="{3A3C597A-3BE1-4248-ACA1-660DF7797D2F}"/>
    <dgm:cxn modelId="{4C13595D-D982-4428-B562-FEC566A873A8}" srcId="{8184D729-7F17-42DC-800E-3239A9B60F6F}" destId="{C5095644-324B-417E-B296-CE82F7617719}" srcOrd="0" destOrd="0" parTransId="{E882E21C-96A2-47AA-A775-AD8ED385B955}" sibTransId="{BAC2A8A2-EA57-4926-8393-8CE2E87E26AD}"/>
    <dgm:cxn modelId="{290550E4-86DC-4EE4-87B0-23D0C905999D}" type="presOf" srcId="{C5095644-324B-417E-B296-CE82F7617719}" destId="{253B3E45-60A5-4763-B5FE-24C4B550FA4A}" srcOrd="1" destOrd="0" presId="urn:microsoft.com/office/officeart/2005/8/layout/list1"/>
    <dgm:cxn modelId="{4F7A8403-DD4E-421B-868F-A70F1DF61A44}" type="presOf" srcId="{C1DB2BC7-A2BA-489C-9291-E8598B5939A7}" destId="{A71AA2E2-904E-451B-810C-B59DA8BEA8C9}" srcOrd="0" destOrd="0" presId="urn:microsoft.com/office/officeart/2005/8/layout/list1"/>
    <dgm:cxn modelId="{70D44E12-03CB-48B0-9BD7-AE4839615FD4}" type="presOf" srcId="{8353518F-4EF6-4853-8F46-738294D51110}" destId="{5F05A7E5-6B31-4D71-9721-98A658D21C53}" srcOrd="0" destOrd="0" presId="urn:microsoft.com/office/officeart/2005/8/layout/list1"/>
    <dgm:cxn modelId="{13706923-3816-467E-8F85-489299D61D4A}" type="presOf" srcId="{B07640D8-8C4A-46E0-84EF-090EB1BE0C45}" destId="{10A8CFF3-2221-476C-9998-91D1AA74315C}" srcOrd="1" destOrd="0" presId="urn:microsoft.com/office/officeart/2005/8/layout/list1"/>
    <dgm:cxn modelId="{1F10B96B-9B22-4553-8C48-DAA78CB44481}" type="presOf" srcId="{F433D65B-FC62-43AC-BB3E-2CA34CF065A5}" destId="{BCD5B62A-CC56-4D28-99FA-33452AD2C676}" srcOrd="0" destOrd="0" presId="urn:microsoft.com/office/officeart/2005/8/layout/list1"/>
    <dgm:cxn modelId="{25D0B54E-E8BF-4A15-9981-C4B42B6E8732}" type="presOf" srcId="{BF12C7D0-F4C8-458F-9A78-96B665D6A93B}" destId="{2D1ED92D-D6E5-4FA3-AEA4-270EB9721680}" srcOrd="1" destOrd="0" presId="urn:microsoft.com/office/officeart/2005/8/layout/list1"/>
    <dgm:cxn modelId="{11290FB6-2453-4CB1-B704-5CF751C86123}" type="presOf" srcId="{C5095644-324B-417E-B296-CE82F7617719}" destId="{E44B4A9A-A07E-4CE8-983D-AD252F8D68CF}" srcOrd="0" destOrd="0" presId="urn:microsoft.com/office/officeart/2005/8/layout/list1"/>
    <dgm:cxn modelId="{CB9A6531-3316-47CE-9370-29BAD6C7D849}" srcId="{B07640D8-8C4A-46E0-84EF-090EB1BE0C45}" destId="{8353518F-4EF6-4853-8F46-738294D51110}" srcOrd="0" destOrd="0" parTransId="{D2F32BFB-F2FA-41DD-9FC7-0A3CC4A09D5B}" sibTransId="{B2EFEF2D-4D7A-4966-A66B-A7C31D9AFC0E}"/>
    <dgm:cxn modelId="{391B7AB4-74F4-4707-9D5E-E26E20ACAE0D}" type="presOf" srcId="{5962FD2E-922D-4014-97C6-AFF868DA0B86}" destId="{122BFF70-1199-47D2-B815-B4DFA76D017C}" srcOrd="0" destOrd="0" presId="urn:microsoft.com/office/officeart/2005/8/layout/list1"/>
    <dgm:cxn modelId="{DF06DA04-831D-4839-B077-1B737557D4F8}" srcId="{C5095644-324B-417E-B296-CE82F7617719}" destId="{5962FD2E-922D-4014-97C6-AFF868DA0B86}" srcOrd="0" destOrd="0" parTransId="{E4073E98-3DE6-44DA-8337-414DBFA44415}" sibTransId="{B73CD529-911E-4B7F-9502-03A21E092397}"/>
    <dgm:cxn modelId="{43157BAF-A62B-4276-97D5-4DE60514ACB9}" type="presOf" srcId="{4C175BAB-8DF0-4003-AA15-F38C541712E3}" destId="{E1A720B3-1046-4933-8D64-0F4FC90D5F81}" srcOrd="0" destOrd="0" presId="urn:microsoft.com/office/officeart/2005/8/layout/list1"/>
    <dgm:cxn modelId="{31AD2212-C57E-47B2-AA16-583A95404ED2}" srcId="{8184D729-7F17-42DC-800E-3239A9B60F6F}" destId="{BF12C7D0-F4C8-458F-9A78-96B665D6A93B}" srcOrd="2" destOrd="0" parTransId="{36AF7261-52D7-4C41-BEF5-0B1CA857F0FC}" sibTransId="{B3F6086E-4F9E-4F0C-BE2B-DD5C0378C505}"/>
    <dgm:cxn modelId="{1CAD70F3-23ED-4B6C-A083-93A3355F5C8A}" type="presParOf" srcId="{C18E4F92-4C5A-4311-B720-F0FD9318E922}" destId="{01C2681E-5C17-4CF0-A74A-B8171DA6FBED}" srcOrd="0" destOrd="0" presId="urn:microsoft.com/office/officeart/2005/8/layout/list1"/>
    <dgm:cxn modelId="{F14B247D-6ED9-4EDF-ABC8-6C8DE054492D}" type="presParOf" srcId="{01C2681E-5C17-4CF0-A74A-B8171DA6FBED}" destId="{E44B4A9A-A07E-4CE8-983D-AD252F8D68CF}" srcOrd="0" destOrd="0" presId="urn:microsoft.com/office/officeart/2005/8/layout/list1"/>
    <dgm:cxn modelId="{FB644801-9C1F-48CD-A129-01B3558D2DCD}" type="presParOf" srcId="{01C2681E-5C17-4CF0-A74A-B8171DA6FBED}" destId="{253B3E45-60A5-4763-B5FE-24C4B550FA4A}" srcOrd="1" destOrd="0" presId="urn:microsoft.com/office/officeart/2005/8/layout/list1"/>
    <dgm:cxn modelId="{EA4486AB-DFE4-4BC7-BEF3-85E94FDFAE0F}" type="presParOf" srcId="{C18E4F92-4C5A-4311-B720-F0FD9318E922}" destId="{A8EF5334-AA18-440E-9BE5-8F947CEA4DC1}" srcOrd="1" destOrd="0" presId="urn:microsoft.com/office/officeart/2005/8/layout/list1"/>
    <dgm:cxn modelId="{ABEC70F1-FFA5-4924-8A57-80A398887C88}" type="presParOf" srcId="{C18E4F92-4C5A-4311-B720-F0FD9318E922}" destId="{122BFF70-1199-47D2-B815-B4DFA76D017C}" srcOrd="2" destOrd="0" presId="urn:microsoft.com/office/officeart/2005/8/layout/list1"/>
    <dgm:cxn modelId="{A042C88E-C733-4665-B725-35020C409D69}" type="presParOf" srcId="{C18E4F92-4C5A-4311-B720-F0FD9318E922}" destId="{61C23780-40A8-4A09-AB14-FE4E9829BCF1}" srcOrd="3" destOrd="0" presId="urn:microsoft.com/office/officeart/2005/8/layout/list1"/>
    <dgm:cxn modelId="{0D2D198C-4735-4D29-9391-F071745CA078}" type="presParOf" srcId="{C18E4F92-4C5A-4311-B720-F0FD9318E922}" destId="{19F73451-B95B-4CE5-94D6-7D8655958C29}" srcOrd="4" destOrd="0" presId="urn:microsoft.com/office/officeart/2005/8/layout/list1"/>
    <dgm:cxn modelId="{9DB58D45-C010-4EC1-843D-47EB69C1B7EC}" type="presParOf" srcId="{19F73451-B95B-4CE5-94D6-7D8655958C29}" destId="{FA39B929-E49B-4D1A-A6DA-489525AB74B9}" srcOrd="0" destOrd="0" presId="urn:microsoft.com/office/officeart/2005/8/layout/list1"/>
    <dgm:cxn modelId="{89A15B28-920E-4FB4-BC96-EF6D3AEBF651}" type="presParOf" srcId="{19F73451-B95B-4CE5-94D6-7D8655958C29}" destId="{10A8CFF3-2221-476C-9998-91D1AA74315C}" srcOrd="1" destOrd="0" presId="urn:microsoft.com/office/officeart/2005/8/layout/list1"/>
    <dgm:cxn modelId="{5353AECE-9CA5-48B9-9AF7-D5721696B6C4}" type="presParOf" srcId="{C18E4F92-4C5A-4311-B720-F0FD9318E922}" destId="{2F9C8357-7460-49C6-84FD-5BBF5DE76C5F}" srcOrd="5" destOrd="0" presId="urn:microsoft.com/office/officeart/2005/8/layout/list1"/>
    <dgm:cxn modelId="{BA5A3FBE-F4D5-4CD3-8ACE-DE22266C68F1}" type="presParOf" srcId="{C18E4F92-4C5A-4311-B720-F0FD9318E922}" destId="{5F05A7E5-6B31-4D71-9721-98A658D21C53}" srcOrd="6" destOrd="0" presId="urn:microsoft.com/office/officeart/2005/8/layout/list1"/>
    <dgm:cxn modelId="{6A3CA5AA-1155-402D-B821-9FA87AC38288}" type="presParOf" srcId="{C18E4F92-4C5A-4311-B720-F0FD9318E922}" destId="{CFD1B59B-B0D8-40D0-8FE9-3B328843CDEC}" srcOrd="7" destOrd="0" presId="urn:microsoft.com/office/officeart/2005/8/layout/list1"/>
    <dgm:cxn modelId="{226C5F20-FA19-4D9C-A957-672A7D283726}" type="presParOf" srcId="{C18E4F92-4C5A-4311-B720-F0FD9318E922}" destId="{1DC14BB8-FB75-44A5-81B9-9CB67A8E97C2}" srcOrd="8" destOrd="0" presId="urn:microsoft.com/office/officeart/2005/8/layout/list1"/>
    <dgm:cxn modelId="{661EB8EF-F553-4CF4-B7C4-DB9497148E2F}" type="presParOf" srcId="{1DC14BB8-FB75-44A5-81B9-9CB67A8E97C2}" destId="{3B82F095-EA5E-4877-BC82-1D5CDBFE06F1}" srcOrd="0" destOrd="0" presId="urn:microsoft.com/office/officeart/2005/8/layout/list1"/>
    <dgm:cxn modelId="{D6BCB98A-278F-4DD7-A9DF-8C71BFE88428}" type="presParOf" srcId="{1DC14BB8-FB75-44A5-81B9-9CB67A8E97C2}" destId="{2D1ED92D-D6E5-4FA3-AEA4-270EB9721680}" srcOrd="1" destOrd="0" presId="urn:microsoft.com/office/officeart/2005/8/layout/list1"/>
    <dgm:cxn modelId="{F3B4F367-10D6-4891-A682-D5403B451774}" type="presParOf" srcId="{C18E4F92-4C5A-4311-B720-F0FD9318E922}" destId="{DF764D57-4867-454E-BA43-A0FA1580195C}" srcOrd="9" destOrd="0" presId="urn:microsoft.com/office/officeart/2005/8/layout/list1"/>
    <dgm:cxn modelId="{BFF43E1D-D708-45CB-A057-4AC46C0D3972}" type="presParOf" srcId="{C18E4F92-4C5A-4311-B720-F0FD9318E922}" destId="{A71AA2E2-904E-451B-810C-B59DA8BEA8C9}" srcOrd="10" destOrd="0" presId="urn:microsoft.com/office/officeart/2005/8/layout/list1"/>
    <dgm:cxn modelId="{36603FC2-1338-4813-B8A4-DA3ADA95354F}" type="presParOf" srcId="{C18E4F92-4C5A-4311-B720-F0FD9318E922}" destId="{544C0754-7A04-412C-808D-3E82C5D0B381}" srcOrd="11" destOrd="0" presId="urn:microsoft.com/office/officeart/2005/8/layout/list1"/>
    <dgm:cxn modelId="{E5FF76F6-839A-4D7C-93A4-328BF31BD74C}" type="presParOf" srcId="{C18E4F92-4C5A-4311-B720-F0FD9318E922}" destId="{3F087285-B7D3-4078-B465-6DDC869F1E0A}" srcOrd="12" destOrd="0" presId="urn:microsoft.com/office/officeart/2005/8/layout/list1"/>
    <dgm:cxn modelId="{0D66DEED-32DE-45E0-8A39-66065BDFF4DA}" type="presParOf" srcId="{3F087285-B7D3-4078-B465-6DDC869F1E0A}" destId="{E1A720B3-1046-4933-8D64-0F4FC90D5F81}" srcOrd="0" destOrd="0" presId="urn:microsoft.com/office/officeart/2005/8/layout/list1"/>
    <dgm:cxn modelId="{2F51229E-5C36-4C82-94FD-259E1C50DFF1}" type="presParOf" srcId="{3F087285-B7D3-4078-B465-6DDC869F1E0A}" destId="{30AD9577-D300-4169-9A40-40039AAF8E46}" srcOrd="1" destOrd="0" presId="urn:microsoft.com/office/officeart/2005/8/layout/list1"/>
    <dgm:cxn modelId="{E768EFB6-2ED7-4085-A2E0-2A09E1562DEE}" type="presParOf" srcId="{C18E4F92-4C5A-4311-B720-F0FD9318E922}" destId="{89BEC58A-1AEE-47A7-9CEA-7BD11EE8EDFE}" srcOrd="13" destOrd="0" presId="urn:microsoft.com/office/officeart/2005/8/layout/list1"/>
    <dgm:cxn modelId="{04F2AA05-E290-4694-B05B-08A4EE96F1C1}" type="presParOf" srcId="{C18E4F92-4C5A-4311-B720-F0FD9318E922}" destId="{BCD5B62A-CC56-4D28-99FA-33452AD2C6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11E1FD-01D6-4ADB-B69C-D88C2FC26BD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8D2497F-4158-433C-AF79-CFBECE6A20A3}">
      <dgm:prSet phldrT="[Текст]" custT="1"/>
      <dgm:spPr/>
      <dgm:t>
        <a:bodyPr/>
        <a:lstStyle/>
        <a:p>
          <a:r>
            <a:rPr lang="ru-RU" sz="1600" b="1" dirty="0" smtClean="0"/>
            <a:t>Совместно </a:t>
          </a:r>
          <a:r>
            <a: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Технопарком г. </a:t>
          </a:r>
          <a:r>
            <a:rPr lang="ru-RU" sz="1600" b="1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Бучон</a:t>
          </a:r>
          <a:r>
            <a: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, Корея</a:t>
          </a:r>
          <a:endParaRPr lang="ru-RU" sz="1600" b="1" dirty="0"/>
        </a:p>
      </dgm:t>
    </dgm:pt>
    <dgm:pt modelId="{28010DFD-BE8E-4C95-93F7-0A9F859ABD8E}" type="parTrans" cxnId="{62D7756E-D8CE-45F9-A5B5-59DBA66A54E2}">
      <dgm:prSet/>
      <dgm:spPr/>
      <dgm:t>
        <a:bodyPr/>
        <a:lstStyle/>
        <a:p>
          <a:endParaRPr lang="ru-RU" sz="1600"/>
        </a:p>
      </dgm:t>
    </dgm:pt>
    <dgm:pt modelId="{823B4405-8AF8-4E56-885D-A5BCABB01F30}" type="sibTrans" cxnId="{62D7756E-D8CE-45F9-A5B5-59DBA66A54E2}">
      <dgm:prSet/>
      <dgm:spPr/>
      <dgm:t>
        <a:bodyPr/>
        <a:lstStyle/>
        <a:p>
          <a:endParaRPr lang="ru-RU" sz="1600"/>
        </a:p>
      </dgm:t>
    </dgm:pt>
    <dgm:pt modelId="{5F99F9B3-E7DE-4A35-BDE6-B723C301982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 с Мюнхенским техническим университетом и университетами Казахстана</a:t>
          </a:r>
          <a:endParaRPr lang="ru-RU" sz="1600" b="1" dirty="0"/>
        </a:p>
      </dgm:t>
    </dgm:pt>
    <dgm:pt modelId="{EC152DEC-4618-42C1-B9DF-1DDD2B2C67CF}" type="parTrans" cxnId="{D72625CF-5B11-4D51-83B3-D596074C437C}">
      <dgm:prSet/>
      <dgm:spPr/>
      <dgm:t>
        <a:bodyPr/>
        <a:lstStyle/>
        <a:p>
          <a:endParaRPr lang="ru-RU" sz="1600"/>
        </a:p>
      </dgm:t>
    </dgm:pt>
    <dgm:pt modelId="{651AD011-F08A-44E1-9DC3-65F70057DBDD}" type="sibTrans" cxnId="{D72625CF-5B11-4D51-83B3-D596074C437C}">
      <dgm:prSet/>
      <dgm:spPr/>
      <dgm:t>
        <a:bodyPr/>
        <a:lstStyle/>
        <a:p>
          <a:endParaRPr lang="ru-RU" sz="1600"/>
        </a:p>
      </dgm:t>
    </dgm:pt>
    <dgm:pt modelId="{3A809911-BBFB-41B2-A605-C8AF46A370FC}">
      <dgm:prSet custT="1"/>
      <dgm:spPr/>
      <dgm:t>
        <a:bodyPr/>
        <a:lstStyle/>
        <a:p>
          <a:endParaRPr lang="ru-RU" sz="1600" dirty="0"/>
        </a:p>
      </dgm:t>
    </dgm:pt>
    <dgm:pt modelId="{7639BC64-9314-4BEB-B17D-69C236FD40B8}" type="parTrans" cxnId="{12670321-E9FD-485E-93CF-07809ABD4C98}">
      <dgm:prSet/>
      <dgm:spPr/>
      <dgm:t>
        <a:bodyPr/>
        <a:lstStyle/>
        <a:p>
          <a:endParaRPr lang="ru-RU" sz="1600"/>
        </a:p>
      </dgm:t>
    </dgm:pt>
    <dgm:pt modelId="{E929AFF5-4637-4C97-B05B-F75BF65E529E}" type="sibTrans" cxnId="{12670321-E9FD-485E-93CF-07809ABD4C98}">
      <dgm:prSet/>
      <dgm:spPr/>
      <dgm:t>
        <a:bodyPr/>
        <a:lstStyle/>
        <a:p>
          <a:endParaRPr lang="ru-RU" sz="1600"/>
        </a:p>
      </dgm:t>
    </dgm:pt>
    <dgm:pt modelId="{159BDD70-DA4F-4A46-9262-5CF0DAD60E00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Международная лаборатория </a:t>
          </a:r>
          <a:r>
            <a:rPr lang="ru-RU" sz="16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Мехатроники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endParaRPr lang="ru-RU" sz="1600" dirty="0"/>
        </a:p>
      </dgm:t>
    </dgm:pt>
    <dgm:pt modelId="{6F402760-5984-4374-B782-80D866D0ED7A}" type="parTrans" cxnId="{32DCBC64-74E7-4EA1-9AC2-0A8ECFC5E454}">
      <dgm:prSet/>
      <dgm:spPr/>
      <dgm:t>
        <a:bodyPr/>
        <a:lstStyle/>
        <a:p>
          <a:endParaRPr lang="ru-RU" sz="1600"/>
        </a:p>
      </dgm:t>
    </dgm:pt>
    <dgm:pt modelId="{2209B993-E5CC-4148-8A08-CFC8A9327293}" type="sibTrans" cxnId="{32DCBC64-74E7-4EA1-9AC2-0A8ECFC5E454}">
      <dgm:prSet/>
      <dgm:spPr/>
      <dgm:t>
        <a:bodyPr/>
        <a:lstStyle/>
        <a:p>
          <a:endParaRPr lang="ru-RU" sz="1600"/>
        </a:p>
      </dgm:t>
    </dgm:pt>
    <dgm:pt modelId="{F6DB867C-AC0A-4C44-BF2B-5E8B027425A7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4 </a:t>
          </a:r>
          <a:r>
            <a:rPr lang="en-US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магистерские программы</a:t>
          </a:r>
          <a:endParaRPr lang="ru-RU" sz="1600" dirty="0"/>
        </a:p>
      </dgm:t>
    </dgm:pt>
    <dgm:pt modelId="{EAD4CF64-00F1-4CA0-8413-FCCA98958F74}" type="parTrans" cxnId="{EC7D793E-4904-4926-B6B1-BAC96D1E088B}">
      <dgm:prSet/>
      <dgm:spPr/>
      <dgm:t>
        <a:bodyPr/>
        <a:lstStyle/>
        <a:p>
          <a:endParaRPr lang="ru-RU" sz="1600"/>
        </a:p>
      </dgm:t>
    </dgm:pt>
    <dgm:pt modelId="{0049DFD2-24E3-4B9F-AA1F-D665C96CB7D5}" type="sibTrans" cxnId="{EC7D793E-4904-4926-B6B1-BAC96D1E088B}">
      <dgm:prSet/>
      <dgm:spPr/>
      <dgm:t>
        <a:bodyPr/>
        <a:lstStyle/>
        <a:p>
          <a:endParaRPr lang="ru-RU" sz="1600"/>
        </a:p>
      </dgm:t>
    </dgm:pt>
    <dgm:pt modelId="{95443BFF-DDD5-403E-B33C-006312019AE4}">
      <dgm:prSet custT="1"/>
      <dgm:spPr/>
      <dgm:t>
        <a:bodyPr/>
        <a:lstStyle/>
        <a:p>
          <a:r>
            <a:rPr lang="ru-RU" sz="1600" b="1" dirty="0" smtClean="0"/>
            <a:t>Ключевые проекты</a:t>
          </a:r>
          <a:endParaRPr lang="ru-RU" sz="1600" b="1" dirty="0"/>
        </a:p>
      </dgm:t>
    </dgm:pt>
    <dgm:pt modelId="{A627F1F1-5CC2-4BEA-A7E1-497F11638343}" type="parTrans" cxnId="{1746EA88-A77B-47B0-B5E4-6B423A410CE2}">
      <dgm:prSet/>
      <dgm:spPr/>
      <dgm:t>
        <a:bodyPr/>
        <a:lstStyle/>
        <a:p>
          <a:endParaRPr lang="ru-RU" sz="1600"/>
        </a:p>
      </dgm:t>
    </dgm:pt>
    <dgm:pt modelId="{B73B2013-FCD4-43FA-B028-264B47BD3B53}" type="sibTrans" cxnId="{1746EA88-A77B-47B0-B5E4-6B423A410CE2}">
      <dgm:prSet/>
      <dgm:spPr/>
      <dgm:t>
        <a:bodyPr/>
        <a:lstStyle/>
        <a:p>
          <a:endParaRPr lang="ru-RU" sz="1600"/>
        </a:p>
      </dgm:t>
    </dgm:pt>
    <dgm:pt modelId="{7E0E0262-3D0F-4DA3-9E97-C8E222B1A758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программы инновационного развития                ГК «Алмаз-Антей», ОАО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«Концерн Сириус»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, «Информационные спутниковые системы»</a:t>
          </a:r>
          <a:endParaRPr lang="ru-RU" sz="1600" dirty="0"/>
        </a:p>
      </dgm:t>
    </dgm:pt>
    <dgm:pt modelId="{F2759BB2-6052-4BD0-AE60-4629785C28CC}" type="parTrans" cxnId="{F93D1DEE-93F7-4D11-9F05-CADE98630AA3}">
      <dgm:prSet/>
      <dgm:spPr/>
      <dgm:t>
        <a:bodyPr/>
        <a:lstStyle/>
        <a:p>
          <a:endParaRPr lang="ru-RU" sz="1600"/>
        </a:p>
      </dgm:t>
    </dgm:pt>
    <dgm:pt modelId="{B3A78122-1BB6-4F33-AACD-775D6F99E5CA}" type="sibTrans" cxnId="{F93D1DEE-93F7-4D11-9F05-CADE98630AA3}">
      <dgm:prSet/>
      <dgm:spPr/>
      <dgm:t>
        <a:bodyPr/>
        <a:lstStyle/>
        <a:p>
          <a:endParaRPr lang="ru-RU" sz="1600"/>
        </a:p>
      </dgm:t>
    </dgm:pt>
    <dgm:pt modelId="{9B85D65C-1D03-47EB-BCED-19232760F83E}">
      <dgm:prSet custT="1"/>
      <dgm:spPr/>
      <dgm:t>
        <a:bodyPr/>
        <a:lstStyle/>
        <a:p>
          <a:r>
            <a:rPr lang="ru-RU" sz="1600" b="1" dirty="0" smtClean="0"/>
            <a:t>Проекты</a:t>
          </a:r>
          <a:endParaRPr lang="ru-RU" sz="1600" b="1" dirty="0"/>
        </a:p>
      </dgm:t>
    </dgm:pt>
    <dgm:pt modelId="{6D039D19-11D2-4AA0-9610-10EC6123DA71}" type="parTrans" cxnId="{04050DF9-7AE0-4BD0-B738-70800DFAB1AF}">
      <dgm:prSet/>
      <dgm:spPr/>
      <dgm:t>
        <a:bodyPr/>
        <a:lstStyle/>
        <a:p>
          <a:endParaRPr lang="ru-RU" sz="1600"/>
        </a:p>
      </dgm:t>
    </dgm:pt>
    <dgm:pt modelId="{3BE9E5F8-BAB9-4C70-B1B3-39BDA8F0C99F}" type="sibTrans" cxnId="{04050DF9-7AE0-4BD0-B738-70800DFAB1AF}">
      <dgm:prSet/>
      <dgm:spPr/>
      <dgm:t>
        <a:bodyPr/>
        <a:lstStyle/>
        <a:p>
          <a:endParaRPr lang="ru-RU" sz="1600"/>
        </a:p>
      </dgm:t>
    </dgm:pt>
    <dgm:pt modelId="{E8BDDDBA-08FE-4188-BB51-12597E613AF5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«Национальную суперкомпьютерную платформу»</a:t>
          </a:r>
          <a:endParaRPr lang="ru-RU" sz="1600" dirty="0"/>
        </a:p>
      </dgm:t>
    </dgm:pt>
    <dgm:pt modelId="{0F42ED6A-04E5-4568-AF82-D19106E274A3}" type="parTrans" cxnId="{8E46E55C-1398-4F44-9A61-4FABB7890C80}">
      <dgm:prSet/>
      <dgm:spPr/>
      <dgm:t>
        <a:bodyPr/>
        <a:lstStyle/>
        <a:p>
          <a:endParaRPr lang="ru-RU" sz="1600"/>
        </a:p>
      </dgm:t>
    </dgm:pt>
    <dgm:pt modelId="{CCE8147E-7260-4E6A-97FA-44FCF852A121}" type="sibTrans" cxnId="{8E46E55C-1398-4F44-9A61-4FABB7890C80}">
      <dgm:prSet/>
      <dgm:spPr/>
      <dgm:t>
        <a:bodyPr/>
        <a:lstStyle/>
        <a:p>
          <a:endParaRPr lang="ru-RU" sz="1600"/>
        </a:p>
      </dgm:t>
    </dgm:pt>
    <dgm:pt modelId="{C3495696-4CEE-484B-BDB0-40A7FD170C7F}" type="pres">
      <dgm:prSet presAssocID="{ED11E1FD-01D6-4ADB-B69C-D88C2FC26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F340-E443-4FD8-9A3C-C074A21F5E4D}" type="pres">
      <dgm:prSet presAssocID="{E8D2497F-4158-433C-AF79-CFBECE6A20A3}" presName="parentLin" presStyleCnt="0"/>
      <dgm:spPr/>
    </dgm:pt>
    <dgm:pt modelId="{18CCAC0B-2106-45EF-83DE-3C1157D6E8C5}" type="pres">
      <dgm:prSet presAssocID="{E8D2497F-4158-433C-AF79-CFBECE6A20A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DA9F3AE-77AD-42DD-8661-93B47AAC634A}" type="pres">
      <dgm:prSet presAssocID="{E8D2497F-4158-433C-AF79-CFBECE6A20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2901D-AC96-43A1-875D-A37CC7BA158E}" type="pres">
      <dgm:prSet presAssocID="{E8D2497F-4158-433C-AF79-CFBECE6A20A3}" presName="negativeSpace" presStyleCnt="0"/>
      <dgm:spPr/>
    </dgm:pt>
    <dgm:pt modelId="{594111E8-9BBD-419B-8F4C-B192B52CB0B9}" type="pres">
      <dgm:prSet presAssocID="{E8D2497F-4158-433C-AF79-CFBECE6A20A3}" presName="childText" presStyleLbl="conFgAcc1" presStyleIdx="0" presStyleCnt="4" custLinFactY="-13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3921-4BAD-467B-85AF-7D74DF0C239D}" type="pres">
      <dgm:prSet presAssocID="{823B4405-8AF8-4E56-885D-A5BCABB01F30}" presName="spaceBetweenRectangles" presStyleCnt="0"/>
      <dgm:spPr/>
    </dgm:pt>
    <dgm:pt modelId="{464CA2CB-6DAA-40ED-89E4-CE73B8E2BEAC}" type="pres">
      <dgm:prSet presAssocID="{5F99F9B3-E7DE-4A35-BDE6-B723C301982B}" presName="parentLin" presStyleCnt="0"/>
      <dgm:spPr/>
    </dgm:pt>
    <dgm:pt modelId="{70371FA7-18FE-4B7C-A279-944914355A6E}" type="pres">
      <dgm:prSet presAssocID="{5F99F9B3-E7DE-4A35-BDE6-B723C301982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C18FEF-30AC-4223-9A93-A73F97915F72}" type="pres">
      <dgm:prSet presAssocID="{5F99F9B3-E7DE-4A35-BDE6-B723C301982B}" presName="parentText" presStyleLbl="node1" presStyleIdx="1" presStyleCnt="4" custScaleX="115680" custScaleY="153125" custLinFactNeighborY="-40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31C4E-9728-4F23-B9AC-87BF9FBEA56F}" type="pres">
      <dgm:prSet presAssocID="{5F99F9B3-E7DE-4A35-BDE6-B723C301982B}" presName="negativeSpace" presStyleCnt="0"/>
      <dgm:spPr/>
    </dgm:pt>
    <dgm:pt modelId="{4AE60B7E-1575-41CA-84D8-10627CE1FE0A}" type="pres">
      <dgm:prSet presAssocID="{5F99F9B3-E7DE-4A35-BDE6-B723C301982B}" presName="childText" presStyleLbl="conFgAcc1" presStyleIdx="1" presStyleCnt="4" custLinFactY="-11554" custLinFactNeighborX="126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AEACA-2284-42D5-9996-5CAC034CA347}" type="pres">
      <dgm:prSet presAssocID="{651AD011-F08A-44E1-9DC3-65F70057DBDD}" presName="spaceBetweenRectangles" presStyleCnt="0"/>
      <dgm:spPr/>
    </dgm:pt>
    <dgm:pt modelId="{FA34ADDA-826C-4526-889A-01E08FDEC6CC}" type="pres">
      <dgm:prSet presAssocID="{95443BFF-DDD5-403E-B33C-006312019AE4}" presName="parentLin" presStyleCnt="0"/>
      <dgm:spPr/>
    </dgm:pt>
    <dgm:pt modelId="{00DB06C2-157B-428E-B99B-AD746F34C142}" type="pres">
      <dgm:prSet presAssocID="{95443BFF-DDD5-403E-B33C-006312019AE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311D4F8-AD97-4EC6-9AF3-DDD9C88CFB2B}" type="pres">
      <dgm:prSet presAssocID="{95443BFF-DDD5-403E-B33C-006312019AE4}" presName="parentText" presStyleLbl="node1" presStyleIdx="2" presStyleCnt="4" custLinFactNeighborX="-826" custLinFactNeighborY="-45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0CB-9614-4748-90DC-0EE6AC89E0F1}" type="pres">
      <dgm:prSet presAssocID="{95443BFF-DDD5-403E-B33C-006312019AE4}" presName="negativeSpace" presStyleCnt="0"/>
      <dgm:spPr/>
    </dgm:pt>
    <dgm:pt modelId="{90DC5BA8-E485-458F-874A-56E8DF0A530E}" type="pres">
      <dgm:prSet presAssocID="{95443BFF-DDD5-403E-B33C-006312019AE4}" presName="childText" presStyleLbl="conFgAcc1" presStyleIdx="2" presStyleCnt="4" custLinFactY="-38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49C73-A7D8-434E-9263-439DDA69281A}" type="pres">
      <dgm:prSet presAssocID="{B73B2013-FCD4-43FA-B028-264B47BD3B53}" presName="spaceBetweenRectangles" presStyleCnt="0"/>
      <dgm:spPr/>
    </dgm:pt>
    <dgm:pt modelId="{B9A88D66-EC68-4939-89D7-C7D35F2BB3F3}" type="pres">
      <dgm:prSet presAssocID="{9B85D65C-1D03-47EB-BCED-19232760F83E}" presName="parentLin" presStyleCnt="0"/>
      <dgm:spPr/>
    </dgm:pt>
    <dgm:pt modelId="{69B3B9C2-2279-49A1-93EE-93253E3DEF6A}" type="pres">
      <dgm:prSet presAssocID="{9B85D65C-1D03-47EB-BCED-19232760F83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A7A1F3A-9135-452B-835C-4E91331B7434}" type="pres">
      <dgm:prSet presAssocID="{9B85D65C-1D03-47EB-BCED-19232760F83E}" presName="parentText" presStyleLbl="node1" presStyleIdx="3" presStyleCnt="4" custLinFactNeighborY="-3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1B6C1-EF7C-4B32-A1FE-ACBC31A5AF25}" type="pres">
      <dgm:prSet presAssocID="{9B85D65C-1D03-47EB-BCED-19232760F83E}" presName="negativeSpace" presStyleCnt="0"/>
      <dgm:spPr/>
    </dgm:pt>
    <dgm:pt modelId="{75EF1241-C50A-4CBE-BBD9-E4DC149B64A0}" type="pres">
      <dgm:prSet presAssocID="{9B85D65C-1D03-47EB-BCED-19232760F83E}" presName="childText" presStyleLbl="conFgAcc1" presStyleIdx="3" presStyleCnt="4" custLinFactNeighborY="-18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4C7498-76C9-4D39-9B23-48E5EFCF9B2F}" type="presOf" srcId="{159BDD70-DA4F-4A46-9262-5CF0DAD60E00}" destId="{594111E8-9BBD-419B-8F4C-B192B52CB0B9}" srcOrd="0" destOrd="1" presId="urn:microsoft.com/office/officeart/2005/8/layout/list1"/>
    <dgm:cxn modelId="{86451C81-EC07-4383-AA2C-AA4A559F10D0}" type="presOf" srcId="{9B85D65C-1D03-47EB-BCED-19232760F83E}" destId="{69B3B9C2-2279-49A1-93EE-93253E3DEF6A}" srcOrd="0" destOrd="0" presId="urn:microsoft.com/office/officeart/2005/8/layout/list1"/>
    <dgm:cxn modelId="{EC7D793E-4904-4926-B6B1-BAC96D1E088B}" srcId="{5F99F9B3-E7DE-4A35-BDE6-B723C301982B}" destId="{F6DB867C-AC0A-4C44-BF2B-5E8B027425A7}" srcOrd="0" destOrd="0" parTransId="{EAD4CF64-00F1-4CA0-8413-FCCA98958F74}" sibTransId="{0049DFD2-24E3-4B9F-AA1F-D665C96CB7D5}"/>
    <dgm:cxn modelId="{E1EE6F0B-B480-4B9E-B971-981967C99CA4}" type="presOf" srcId="{9B85D65C-1D03-47EB-BCED-19232760F83E}" destId="{0A7A1F3A-9135-452B-835C-4E91331B7434}" srcOrd="1" destOrd="0" presId="urn:microsoft.com/office/officeart/2005/8/layout/list1"/>
    <dgm:cxn modelId="{101CCB05-FB2E-448D-90A3-9463A1F840FA}" type="presOf" srcId="{5F99F9B3-E7DE-4A35-BDE6-B723C301982B}" destId="{B2C18FEF-30AC-4223-9A93-A73F97915F72}" srcOrd="1" destOrd="0" presId="urn:microsoft.com/office/officeart/2005/8/layout/list1"/>
    <dgm:cxn modelId="{D16829A4-165B-48FA-9A7E-197AAEC29CC6}" type="presOf" srcId="{E8BDDDBA-08FE-4188-BB51-12597E613AF5}" destId="{75EF1241-C50A-4CBE-BBD9-E4DC149B64A0}" srcOrd="0" destOrd="0" presId="urn:microsoft.com/office/officeart/2005/8/layout/list1"/>
    <dgm:cxn modelId="{12670321-E9FD-485E-93CF-07809ABD4C98}" srcId="{E8D2497F-4158-433C-AF79-CFBECE6A20A3}" destId="{3A809911-BBFB-41B2-A605-C8AF46A370FC}" srcOrd="0" destOrd="0" parTransId="{7639BC64-9314-4BEB-B17D-69C236FD40B8}" sibTransId="{E929AFF5-4637-4C97-B05B-F75BF65E529E}"/>
    <dgm:cxn modelId="{1746EA88-A77B-47B0-B5E4-6B423A410CE2}" srcId="{ED11E1FD-01D6-4ADB-B69C-D88C2FC26BD7}" destId="{95443BFF-DDD5-403E-B33C-006312019AE4}" srcOrd="2" destOrd="0" parTransId="{A627F1F1-5CC2-4BEA-A7E1-497F11638343}" sibTransId="{B73B2013-FCD4-43FA-B028-264B47BD3B53}"/>
    <dgm:cxn modelId="{32DCBC64-74E7-4EA1-9AC2-0A8ECFC5E454}" srcId="{E8D2497F-4158-433C-AF79-CFBECE6A20A3}" destId="{159BDD70-DA4F-4A46-9262-5CF0DAD60E00}" srcOrd="1" destOrd="0" parTransId="{6F402760-5984-4374-B782-80D866D0ED7A}" sibTransId="{2209B993-E5CC-4148-8A08-CFC8A9327293}"/>
    <dgm:cxn modelId="{D28685BF-B0EE-4059-86E3-6F976EB83735}" type="presOf" srcId="{95443BFF-DDD5-403E-B33C-006312019AE4}" destId="{00DB06C2-157B-428E-B99B-AD746F34C142}" srcOrd="0" destOrd="0" presId="urn:microsoft.com/office/officeart/2005/8/layout/list1"/>
    <dgm:cxn modelId="{62D7756E-D8CE-45F9-A5B5-59DBA66A54E2}" srcId="{ED11E1FD-01D6-4ADB-B69C-D88C2FC26BD7}" destId="{E8D2497F-4158-433C-AF79-CFBECE6A20A3}" srcOrd="0" destOrd="0" parTransId="{28010DFD-BE8E-4C95-93F7-0A9F859ABD8E}" sibTransId="{823B4405-8AF8-4E56-885D-A5BCABB01F30}"/>
    <dgm:cxn modelId="{D72625CF-5B11-4D51-83B3-D596074C437C}" srcId="{ED11E1FD-01D6-4ADB-B69C-D88C2FC26BD7}" destId="{5F99F9B3-E7DE-4A35-BDE6-B723C301982B}" srcOrd="1" destOrd="0" parTransId="{EC152DEC-4618-42C1-B9DF-1DDD2B2C67CF}" sibTransId="{651AD011-F08A-44E1-9DC3-65F70057DBDD}"/>
    <dgm:cxn modelId="{FD9A0A63-92C5-4FBC-B142-FD0EC67B0223}" type="presOf" srcId="{95443BFF-DDD5-403E-B33C-006312019AE4}" destId="{0311D4F8-AD97-4EC6-9AF3-DDD9C88CFB2B}" srcOrd="1" destOrd="0" presId="urn:microsoft.com/office/officeart/2005/8/layout/list1"/>
    <dgm:cxn modelId="{5B2B79EC-98D2-462E-AB16-72168447B881}" type="presOf" srcId="{7E0E0262-3D0F-4DA3-9E97-C8E222B1A758}" destId="{90DC5BA8-E485-458F-874A-56E8DF0A530E}" srcOrd="0" destOrd="0" presId="urn:microsoft.com/office/officeart/2005/8/layout/list1"/>
    <dgm:cxn modelId="{BE1DDD6A-EAD2-4C71-BF6F-B18C15BAFA41}" type="presOf" srcId="{3A809911-BBFB-41B2-A605-C8AF46A370FC}" destId="{594111E8-9BBD-419B-8F4C-B192B52CB0B9}" srcOrd="0" destOrd="0" presId="urn:microsoft.com/office/officeart/2005/8/layout/list1"/>
    <dgm:cxn modelId="{C0E9D432-24BC-450F-B011-0020544290F2}" type="presOf" srcId="{E8D2497F-4158-433C-AF79-CFBECE6A20A3}" destId="{18CCAC0B-2106-45EF-83DE-3C1157D6E8C5}" srcOrd="0" destOrd="0" presId="urn:microsoft.com/office/officeart/2005/8/layout/list1"/>
    <dgm:cxn modelId="{1938DA8D-615A-4E13-B887-16FFFB81561D}" type="presOf" srcId="{E8D2497F-4158-433C-AF79-CFBECE6A20A3}" destId="{ADA9F3AE-77AD-42DD-8661-93B47AAC634A}" srcOrd="1" destOrd="0" presId="urn:microsoft.com/office/officeart/2005/8/layout/list1"/>
    <dgm:cxn modelId="{FBF64192-BFC7-4F1F-83F6-D9B27D055E82}" type="presOf" srcId="{5F99F9B3-E7DE-4A35-BDE6-B723C301982B}" destId="{70371FA7-18FE-4B7C-A279-944914355A6E}" srcOrd="0" destOrd="0" presId="urn:microsoft.com/office/officeart/2005/8/layout/list1"/>
    <dgm:cxn modelId="{04050DF9-7AE0-4BD0-B738-70800DFAB1AF}" srcId="{ED11E1FD-01D6-4ADB-B69C-D88C2FC26BD7}" destId="{9B85D65C-1D03-47EB-BCED-19232760F83E}" srcOrd="3" destOrd="0" parTransId="{6D039D19-11D2-4AA0-9610-10EC6123DA71}" sibTransId="{3BE9E5F8-BAB9-4C70-B1B3-39BDA8F0C99F}"/>
    <dgm:cxn modelId="{B75D827A-6684-43FB-8883-01F6DEBE7A93}" type="presOf" srcId="{ED11E1FD-01D6-4ADB-B69C-D88C2FC26BD7}" destId="{C3495696-4CEE-484B-BDB0-40A7FD170C7F}" srcOrd="0" destOrd="0" presId="urn:microsoft.com/office/officeart/2005/8/layout/list1"/>
    <dgm:cxn modelId="{F93D1DEE-93F7-4D11-9F05-CADE98630AA3}" srcId="{95443BFF-DDD5-403E-B33C-006312019AE4}" destId="{7E0E0262-3D0F-4DA3-9E97-C8E222B1A758}" srcOrd="0" destOrd="0" parTransId="{F2759BB2-6052-4BD0-AE60-4629785C28CC}" sibTransId="{B3A78122-1BB6-4F33-AACD-775D6F99E5CA}"/>
    <dgm:cxn modelId="{7C55D04A-DA4F-4289-A1AC-CD3B17954C91}" type="presOf" srcId="{F6DB867C-AC0A-4C44-BF2B-5E8B027425A7}" destId="{4AE60B7E-1575-41CA-84D8-10627CE1FE0A}" srcOrd="0" destOrd="0" presId="urn:microsoft.com/office/officeart/2005/8/layout/list1"/>
    <dgm:cxn modelId="{8E46E55C-1398-4F44-9A61-4FABB7890C80}" srcId="{9B85D65C-1D03-47EB-BCED-19232760F83E}" destId="{E8BDDDBA-08FE-4188-BB51-12597E613AF5}" srcOrd="0" destOrd="0" parTransId="{0F42ED6A-04E5-4568-AF82-D19106E274A3}" sibTransId="{CCE8147E-7260-4E6A-97FA-44FCF852A121}"/>
    <dgm:cxn modelId="{B7587DB3-26FA-497C-8DD9-FC4E0551C8BD}" type="presParOf" srcId="{C3495696-4CEE-484B-BDB0-40A7FD170C7F}" destId="{856BF340-E443-4FD8-9A3C-C074A21F5E4D}" srcOrd="0" destOrd="0" presId="urn:microsoft.com/office/officeart/2005/8/layout/list1"/>
    <dgm:cxn modelId="{BD29878E-FE07-444B-8106-2677A1A05AAA}" type="presParOf" srcId="{856BF340-E443-4FD8-9A3C-C074A21F5E4D}" destId="{18CCAC0B-2106-45EF-83DE-3C1157D6E8C5}" srcOrd="0" destOrd="0" presId="urn:microsoft.com/office/officeart/2005/8/layout/list1"/>
    <dgm:cxn modelId="{E30D2A11-921F-4604-B499-CA9933094395}" type="presParOf" srcId="{856BF340-E443-4FD8-9A3C-C074A21F5E4D}" destId="{ADA9F3AE-77AD-42DD-8661-93B47AAC634A}" srcOrd="1" destOrd="0" presId="urn:microsoft.com/office/officeart/2005/8/layout/list1"/>
    <dgm:cxn modelId="{88CBC1D4-A723-41A2-854F-6946B459E356}" type="presParOf" srcId="{C3495696-4CEE-484B-BDB0-40A7FD170C7F}" destId="{89E2901D-AC96-43A1-875D-A37CC7BA158E}" srcOrd="1" destOrd="0" presId="urn:microsoft.com/office/officeart/2005/8/layout/list1"/>
    <dgm:cxn modelId="{C145E1FF-2ED1-4AD5-A438-0C8139C19717}" type="presParOf" srcId="{C3495696-4CEE-484B-BDB0-40A7FD170C7F}" destId="{594111E8-9BBD-419B-8F4C-B192B52CB0B9}" srcOrd="2" destOrd="0" presId="urn:microsoft.com/office/officeart/2005/8/layout/list1"/>
    <dgm:cxn modelId="{84D472F0-7C3F-42AF-A8CE-64BA7B6018BE}" type="presParOf" srcId="{C3495696-4CEE-484B-BDB0-40A7FD170C7F}" destId="{F5D13921-4BAD-467B-85AF-7D74DF0C239D}" srcOrd="3" destOrd="0" presId="urn:microsoft.com/office/officeart/2005/8/layout/list1"/>
    <dgm:cxn modelId="{F6897A13-3263-4C64-A974-D02D840ADCDF}" type="presParOf" srcId="{C3495696-4CEE-484B-BDB0-40A7FD170C7F}" destId="{464CA2CB-6DAA-40ED-89E4-CE73B8E2BEAC}" srcOrd="4" destOrd="0" presId="urn:microsoft.com/office/officeart/2005/8/layout/list1"/>
    <dgm:cxn modelId="{487D998C-38E6-46E9-8538-B2F6FC025DA1}" type="presParOf" srcId="{464CA2CB-6DAA-40ED-89E4-CE73B8E2BEAC}" destId="{70371FA7-18FE-4B7C-A279-944914355A6E}" srcOrd="0" destOrd="0" presId="urn:microsoft.com/office/officeart/2005/8/layout/list1"/>
    <dgm:cxn modelId="{AF131AAB-7AB4-4ECE-B2D6-DD207BFBF47C}" type="presParOf" srcId="{464CA2CB-6DAA-40ED-89E4-CE73B8E2BEAC}" destId="{B2C18FEF-30AC-4223-9A93-A73F97915F72}" srcOrd="1" destOrd="0" presId="urn:microsoft.com/office/officeart/2005/8/layout/list1"/>
    <dgm:cxn modelId="{4D5837C8-C5A6-4EC2-860D-651EDB9DAD5D}" type="presParOf" srcId="{C3495696-4CEE-484B-BDB0-40A7FD170C7F}" destId="{D0B31C4E-9728-4F23-B9AC-87BF9FBEA56F}" srcOrd="5" destOrd="0" presId="urn:microsoft.com/office/officeart/2005/8/layout/list1"/>
    <dgm:cxn modelId="{05F3B28B-A535-41FD-8C74-9DA62E9280FA}" type="presParOf" srcId="{C3495696-4CEE-484B-BDB0-40A7FD170C7F}" destId="{4AE60B7E-1575-41CA-84D8-10627CE1FE0A}" srcOrd="6" destOrd="0" presId="urn:microsoft.com/office/officeart/2005/8/layout/list1"/>
    <dgm:cxn modelId="{8926E17E-3E49-4F0A-A2CA-AF511EC22B00}" type="presParOf" srcId="{C3495696-4CEE-484B-BDB0-40A7FD170C7F}" destId="{5DDAEACA-2284-42D5-9996-5CAC034CA347}" srcOrd="7" destOrd="0" presId="urn:microsoft.com/office/officeart/2005/8/layout/list1"/>
    <dgm:cxn modelId="{F7414E99-D88B-4F16-8D6E-C4402F838113}" type="presParOf" srcId="{C3495696-4CEE-484B-BDB0-40A7FD170C7F}" destId="{FA34ADDA-826C-4526-889A-01E08FDEC6CC}" srcOrd="8" destOrd="0" presId="urn:microsoft.com/office/officeart/2005/8/layout/list1"/>
    <dgm:cxn modelId="{8BFC4658-E895-4A24-B028-ECCB789B09CE}" type="presParOf" srcId="{FA34ADDA-826C-4526-889A-01E08FDEC6CC}" destId="{00DB06C2-157B-428E-B99B-AD746F34C142}" srcOrd="0" destOrd="0" presId="urn:microsoft.com/office/officeart/2005/8/layout/list1"/>
    <dgm:cxn modelId="{1CAF2059-48B8-444D-B48D-97F5D599563F}" type="presParOf" srcId="{FA34ADDA-826C-4526-889A-01E08FDEC6CC}" destId="{0311D4F8-AD97-4EC6-9AF3-DDD9C88CFB2B}" srcOrd="1" destOrd="0" presId="urn:microsoft.com/office/officeart/2005/8/layout/list1"/>
    <dgm:cxn modelId="{051333B0-2A86-4800-9970-F5D82C8D7C0F}" type="presParOf" srcId="{C3495696-4CEE-484B-BDB0-40A7FD170C7F}" destId="{50B210CB-9614-4748-90DC-0EE6AC89E0F1}" srcOrd="9" destOrd="0" presId="urn:microsoft.com/office/officeart/2005/8/layout/list1"/>
    <dgm:cxn modelId="{4F512785-9563-4CA1-BD79-A3090E5150FB}" type="presParOf" srcId="{C3495696-4CEE-484B-BDB0-40A7FD170C7F}" destId="{90DC5BA8-E485-458F-874A-56E8DF0A530E}" srcOrd="10" destOrd="0" presId="urn:microsoft.com/office/officeart/2005/8/layout/list1"/>
    <dgm:cxn modelId="{B5919A02-1C99-47F6-83FD-E7506E72EE28}" type="presParOf" srcId="{C3495696-4CEE-484B-BDB0-40A7FD170C7F}" destId="{8AD49C73-A7D8-434E-9263-439DDA69281A}" srcOrd="11" destOrd="0" presId="urn:microsoft.com/office/officeart/2005/8/layout/list1"/>
    <dgm:cxn modelId="{5694EF31-4DF6-4ED9-BED9-330AD546A3AE}" type="presParOf" srcId="{C3495696-4CEE-484B-BDB0-40A7FD170C7F}" destId="{B9A88D66-EC68-4939-89D7-C7D35F2BB3F3}" srcOrd="12" destOrd="0" presId="urn:microsoft.com/office/officeart/2005/8/layout/list1"/>
    <dgm:cxn modelId="{6533DDF5-91E6-4F6B-AF1C-C762D5C5EA3D}" type="presParOf" srcId="{B9A88D66-EC68-4939-89D7-C7D35F2BB3F3}" destId="{69B3B9C2-2279-49A1-93EE-93253E3DEF6A}" srcOrd="0" destOrd="0" presId="urn:microsoft.com/office/officeart/2005/8/layout/list1"/>
    <dgm:cxn modelId="{CB7AE21A-5693-4C22-AFFB-F8E0045A1B06}" type="presParOf" srcId="{B9A88D66-EC68-4939-89D7-C7D35F2BB3F3}" destId="{0A7A1F3A-9135-452B-835C-4E91331B7434}" srcOrd="1" destOrd="0" presId="urn:microsoft.com/office/officeart/2005/8/layout/list1"/>
    <dgm:cxn modelId="{AAE4FAC5-44EE-4D33-9CB9-ADDA1E7594E1}" type="presParOf" srcId="{C3495696-4CEE-484B-BDB0-40A7FD170C7F}" destId="{8101B6C1-EF7C-4B32-A1FE-ACBC31A5AF25}" srcOrd="13" destOrd="0" presId="urn:microsoft.com/office/officeart/2005/8/layout/list1"/>
    <dgm:cxn modelId="{106822DC-EF0F-4321-B273-4477F3190951}" type="presParOf" srcId="{C3495696-4CEE-484B-BDB0-40A7FD170C7F}" destId="{75EF1241-C50A-4CBE-BBD9-E4DC149B64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D11E1FD-01D6-4ADB-B69C-D88C2FC26BD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8D2497F-4158-433C-AF79-CFBECE6A20A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 с профессором  </a:t>
          </a:r>
          <a:r>
            <a:rPr lang="ru-RU" sz="1400" b="1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Крёнингом</a:t>
          </a:r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 (Германия)</a:t>
          </a:r>
          <a:r>
            <a:rPr lang="ru-RU" sz="1400" b="1" dirty="0" smtClean="0"/>
            <a:t> </a:t>
          </a:r>
          <a:endParaRPr lang="ru-RU" sz="1400" b="1" dirty="0"/>
        </a:p>
      </dgm:t>
    </dgm:pt>
    <dgm:pt modelId="{28010DFD-BE8E-4C95-93F7-0A9F859ABD8E}" type="parTrans" cxnId="{62D7756E-D8CE-45F9-A5B5-59DBA66A54E2}">
      <dgm:prSet/>
      <dgm:spPr/>
      <dgm:t>
        <a:bodyPr/>
        <a:lstStyle/>
        <a:p>
          <a:endParaRPr lang="ru-RU"/>
        </a:p>
      </dgm:t>
    </dgm:pt>
    <dgm:pt modelId="{823B4405-8AF8-4E56-885D-A5BCABB01F30}" type="sibTrans" cxnId="{62D7756E-D8CE-45F9-A5B5-59DBA66A54E2}">
      <dgm:prSet/>
      <dgm:spPr/>
      <dgm:t>
        <a:bodyPr/>
        <a:lstStyle/>
        <a:p>
          <a:endParaRPr lang="ru-RU"/>
        </a:p>
      </dgm:t>
    </dgm:pt>
    <dgm:pt modelId="{5F99F9B3-E7DE-4A35-BDE6-B723C301982B}">
      <dgm:prSet phldrT="[Текст]" custT="1"/>
      <dgm:spPr/>
      <dgm:t>
        <a:bodyPr/>
        <a:lstStyle/>
        <a:p>
          <a:r>
            <a: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магистерские программы </a:t>
          </a:r>
          <a:endParaRPr lang="ru-RU" sz="1400" b="1" dirty="0"/>
        </a:p>
      </dgm:t>
    </dgm:pt>
    <dgm:pt modelId="{EC152DEC-4618-42C1-B9DF-1DDD2B2C67CF}" type="parTrans" cxnId="{D72625CF-5B11-4D51-83B3-D596074C437C}">
      <dgm:prSet/>
      <dgm:spPr/>
      <dgm:t>
        <a:bodyPr/>
        <a:lstStyle/>
        <a:p>
          <a:endParaRPr lang="ru-RU"/>
        </a:p>
      </dgm:t>
    </dgm:pt>
    <dgm:pt modelId="{651AD011-F08A-44E1-9DC3-65F70057DBDD}" type="sibTrans" cxnId="{D72625CF-5B11-4D51-83B3-D596074C437C}">
      <dgm:prSet/>
      <dgm:spPr/>
      <dgm:t>
        <a:bodyPr/>
        <a:lstStyle/>
        <a:p>
          <a:endParaRPr lang="ru-RU"/>
        </a:p>
      </dgm:t>
    </dgm:pt>
    <dgm:pt modelId="{3A809911-BBFB-41B2-A605-C8AF46A370FC}">
      <dgm:prSet/>
      <dgm:spPr/>
      <dgm:t>
        <a:bodyPr/>
        <a:lstStyle/>
        <a:p>
          <a:endParaRPr lang="ru-RU" sz="1200" dirty="0"/>
        </a:p>
      </dgm:t>
    </dgm:pt>
    <dgm:pt modelId="{7639BC64-9314-4BEB-B17D-69C236FD40B8}" type="parTrans" cxnId="{12670321-E9FD-485E-93CF-07809ABD4C98}">
      <dgm:prSet/>
      <dgm:spPr/>
      <dgm:t>
        <a:bodyPr/>
        <a:lstStyle/>
        <a:p>
          <a:endParaRPr lang="ru-RU"/>
        </a:p>
      </dgm:t>
    </dgm:pt>
    <dgm:pt modelId="{E929AFF5-4637-4C97-B05B-F75BF65E529E}" type="sibTrans" cxnId="{12670321-E9FD-485E-93CF-07809ABD4C98}">
      <dgm:prSet/>
      <dgm:spPr/>
      <dgm:t>
        <a:bodyPr/>
        <a:lstStyle/>
        <a:p>
          <a:endParaRPr lang="ru-RU"/>
        </a:p>
      </dgm:t>
    </dgm:pt>
    <dgm:pt modelId="{159BDD70-DA4F-4A46-9262-5CF0DAD60E00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Международная научно-образовательная лаборатория неразрушающего контроля  </a:t>
          </a:r>
          <a:endParaRPr lang="ru-RU" sz="1400" dirty="0"/>
        </a:p>
      </dgm:t>
    </dgm:pt>
    <dgm:pt modelId="{6F402760-5984-4374-B782-80D866D0ED7A}" type="parTrans" cxnId="{32DCBC64-74E7-4EA1-9AC2-0A8ECFC5E454}">
      <dgm:prSet/>
      <dgm:spPr/>
      <dgm:t>
        <a:bodyPr/>
        <a:lstStyle/>
        <a:p>
          <a:endParaRPr lang="ru-RU"/>
        </a:p>
      </dgm:t>
    </dgm:pt>
    <dgm:pt modelId="{2209B993-E5CC-4148-8A08-CFC8A9327293}" type="sibTrans" cxnId="{32DCBC64-74E7-4EA1-9AC2-0A8ECFC5E454}">
      <dgm:prSet/>
      <dgm:spPr/>
      <dgm:t>
        <a:bodyPr/>
        <a:lstStyle/>
        <a:p>
          <a:endParaRPr lang="ru-RU"/>
        </a:p>
      </dgm:t>
    </dgm:pt>
    <dgm:pt modelId="{F6DB867C-AC0A-4C44-BF2B-5E8B027425A7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Карагандинский технический университет</a:t>
          </a:r>
          <a:endParaRPr lang="ru-RU" sz="1400" dirty="0"/>
        </a:p>
      </dgm:t>
    </dgm:pt>
    <dgm:pt modelId="{EAD4CF64-00F1-4CA0-8413-FCCA98958F74}" type="parTrans" cxnId="{EC7D793E-4904-4926-B6B1-BAC96D1E088B}">
      <dgm:prSet/>
      <dgm:spPr/>
      <dgm:t>
        <a:bodyPr/>
        <a:lstStyle/>
        <a:p>
          <a:endParaRPr lang="ru-RU"/>
        </a:p>
      </dgm:t>
    </dgm:pt>
    <dgm:pt modelId="{0049DFD2-24E3-4B9F-AA1F-D665C96CB7D5}" type="sibTrans" cxnId="{EC7D793E-4904-4926-B6B1-BAC96D1E088B}">
      <dgm:prSet/>
      <dgm:spPr/>
      <dgm:t>
        <a:bodyPr/>
        <a:lstStyle/>
        <a:p>
          <a:endParaRPr lang="ru-RU"/>
        </a:p>
      </dgm:t>
    </dgm:pt>
    <dgm:pt modelId="{95443BFF-DDD5-403E-B33C-006312019AE4}">
      <dgm:prSet custT="1"/>
      <dgm:spPr/>
      <dgm:t>
        <a:bodyPr/>
        <a:lstStyle/>
        <a:p>
          <a:r>
            <a:rPr lang="ru-RU" sz="1400" b="1" dirty="0" smtClean="0"/>
            <a:t>Ключевые проекты</a:t>
          </a:r>
          <a:endParaRPr lang="ru-RU" sz="1400" b="1" dirty="0"/>
        </a:p>
      </dgm:t>
    </dgm:pt>
    <dgm:pt modelId="{A627F1F1-5CC2-4BEA-A7E1-497F11638343}" type="parTrans" cxnId="{1746EA88-A77B-47B0-B5E4-6B423A410CE2}">
      <dgm:prSet/>
      <dgm:spPr/>
      <dgm:t>
        <a:bodyPr/>
        <a:lstStyle/>
        <a:p>
          <a:endParaRPr lang="ru-RU"/>
        </a:p>
      </dgm:t>
    </dgm:pt>
    <dgm:pt modelId="{B73B2013-FCD4-43FA-B028-264B47BD3B53}" type="sibTrans" cxnId="{1746EA88-A77B-47B0-B5E4-6B423A410CE2}">
      <dgm:prSet/>
      <dgm:spPr/>
      <dgm:t>
        <a:bodyPr/>
        <a:lstStyle/>
        <a:p>
          <a:endParaRPr lang="ru-RU"/>
        </a:p>
      </dgm:t>
    </dgm:pt>
    <dgm:pt modelId="{7E0E0262-3D0F-4DA3-9E97-C8E222B1A758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программы инновационного развития ОАО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«Концерн Сириус» (ГК «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Ростехнологии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»), ГК «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Росатом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», ОАО «Информационные спутниковые системы имени академика М.Ф.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Решетнёва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ru-RU" sz="1400" dirty="0"/>
        </a:p>
      </dgm:t>
    </dgm:pt>
    <dgm:pt modelId="{F2759BB2-6052-4BD0-AE60-4629785C28CC}" type="parTrans" cxnId="{F93D1DEE-93F7-4D11-9F05-CADE98630AA3}">
      <dgm:prSet/>
      <dgm:spPr/>
      <dgm:t>
        <a:bodyPr/>
        <a:lstStyle/>
        <a:p>
          <a:endParaRPr lang="ru-RU"/>
        </a:p>
      </dgm:t>
    </dgm:pt>
    <dgm:pt modelId="{B3A78122-1BB6-4F33-AACD-775D6F99E5CA}" type="sibTrans" cxnId="{F93D1DEE-93F7-4D11-9F05-CADE98630AA3}">
      <dgm:prSet/>
      <dgm:spPr/>
      <dgm:t>
        <a:bodyPr/>
        <a:lstStyle/>
        <a:p>
          <a:endParaRPr lang="ru-RU"/>
        </a:p>
      </dgm:t>
    </dgm:pt>
    <dgm:pt modelId="{9B85D65C-1D03-47EB-BCED-19232760F83E}">
      <dgm:prSet custT="1"/>
      <dgm:spPr/>
      <dgm:t>
        <a:bodyPr/>
        <a:lstStyle/>
        <a:p>
          <a:r>
            <a:rPr lang="ru-RU" sz="1400" b="1" dirty="0" smtClean="0"/>
            <a:t>Проекты</a:t>
          </a:r>
          <a:endParaRPr lang="ru-RU" sz="1400" b="1" dirty="0"/>
        </a:p>
      </dgm:t>
    </dgm:pt>
    <dgm:pt modelId="{6D039D19-11D2-4AA0-9610-10EC6123DA71}" type="parTrans" cxnId="{04050DF9-7AE0-4BD0-B738-70800DFAB1AF}">
      <dgm:prSet/>
      <dgm:spPr/>
      <dgm:t>
        <a:bodyPr/>
        <a:lstStyle/>
        <a:p>
          <a:endParaRPr lang="ru-RU"/>
        </a:p>
      </dgm:t>
    </dgm:pt>
    <dgm:pt modelId="{3BE9E5F8-BAB9-4C70-B1B3-39BDA8F0C99F}" type="sibTrans" cxnId="{04050DF9-7AE0-4BD0-B738-70800DFAB1AF}">
      <dgm:prSet/>
      <dgm:spPr/>
      <dgm:t>
        <a:bodyPr/>
        <a:lstStyle/>
        <a:p>
          <a:endParaRPr lang="ru-RU"/>
        </a:p>
      </dgm:t>
    </dgm:pt>
    <dgm:pt modelId="{E8BDDDBA-08FE-4188-BB51-12597E613AF5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вошли в технологические платформы: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«Медицина будущего», «Национальная информационная спутниковая система», «Радиационные технологии», «Технологии экологического развития»</a:t>
          </a:r>
          <a:endParaRPr lang="ru-RU" sz="1400" dirty="0"/>
        </a:p>
      </dgm:t>
    </dgm:pt>
    <dgm:pt modelId="{0F42ED6A-04E5-4568-AF82-D19106E274A3}" type="parTrans" cxnId="{8E46E55C-1398-4F44-9A61-4FABB7890C80}">
      <dgm:prSet/>
      <dgm:spPr/>
      <dgm:t>
        <a:bodyPr/>
        <a:lstStyle/>
        <a:p>
          <a:endParaRPr lang="ru-RU"/>
        </a:p>
      </dgm:t>
    </dgm:pt>
    <dgm:pt modelId="{CCE8147E-7260-4E6A-97FA-44FCF852A121}" type="sibTrans" cxnId="{8E46E55C-1398-4F44-9A61-4FABB7890C80}">
      <dgm:prSet/>
      <dgm:spPr/>
      <dgm:t>
        <a:bodyPr/>
        <a:lstStyle/>
        <a:p>
          <a:endParaRPr lang="ru-RU"/>
        </a:p>
      </dgm:t>
    </dgm:pt>
    <dgm:pt modelId="{F194906F-390F-4626-B01A-3586AFC783C4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Венский технический университет </a:t>
          </a:r>
          <a:endParaRPr lang="ru-RU" sz="1400" dirty="0"/>
        </a:p>
      </dgm:t>
    </dgm:pt>
    <dgm:pt modelId="{99C58DFA-C677-4BCF-93F9-ED177A83A704}" type="parTrans" cxnId="{40AC4884-3414-4676-AF9D-91753A062C99}">
      <dgm:prSet/>
      <dgm:spPr/>
      <dgm:t>
        <a:bodyPr/>
        <a:lstStyle/>
        <a:p>
          <a:endParaRPr lang="ru-RU"/>
        </a:p>
      </dgm:t>
    </dgm:pt>
    <dgm:pt modelId="{A3617B54-C8EF-40E5-AD80-F3FDE9B0A9D4}" type="sibTrans" cxnId="{40AC4884-3414-4676-AF9D-91753A062C99}">
      <dgm:prSet/>
      <dgm:spPr/>
      <dgm:t>
        <a:bodyPr/>
        <a:lstStyle/>
        <a:p>
          <a:endParaRPr lang="ru-RU"/>
        </a:p>
      </dgm:t>
    </dgm:pt>
    <dgm:pt modelId="{358C4ECD-E7EF-45DE-87C2-A98BA03D107F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Чешский технический университет</a:t>
          </a:r>
          <a:endParaRPr lang="ru-RU" sz="1400" dirty="0"/>
        </a:p>
      </dgm:t>
    </dgm:pt>
    <dgm:pt modelId="{E8564027-5106-4E73-9B4A-43808773A23C}" type="parTrans" cxnId="{CD2A47DE-C885-4671-A96E-BBD03ED603F0}">
      <dgm:prSet/>
      <dgm:spPr/>
      <dgm:t>
        <a:bodyPr/>
        <a:lstStyle/>
        <a:p>
          <a:endParaRPr lang="ru-RU"/>
        </a:p>
      </dgm:t>
    </dgm:pt>
    <dgm:pt modelId="{447C651A-EFBC-4F2D-9834-D9B9525CED1D}" type="sibTrans" cxnId="{CD2A47DE-C885-4671-A96E-BBD03ED603F0}">
      <dgm:prSet/>
      <dgm:spPr/>
      <dgm:t>
        <a:bodyPr/>
        <a:lstStyle/>
        <a:p>
          <a:endParaRPr lang="ru-RU"/>
        </a:p>
      </dgm:t>
    </dgm:pt>
    <dgm:pt modelId="{3BCD177D-0E59-4729-AA0F-4FEFD75CCE15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Университет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Саарланда</a:t>
          </a:r>
          <a:endParaRPr lang="ru-RU" sz="1400" dirty="0"/>
        </a:p>
      </dgm:t>
    </dgm:pt>
    <dgm:pt modelId="{DCFAB703-01F5-4ED6-B556-9EFA85C3A3C8}" type="parTrans" cxnId="{F95017A3-88B5-4A8B-9587-EF970A7803F9}">
      <dgm:prSet/>
      <dgm:spPr/>
      <dgm:t>
        <a:bodyPr/>
        <a:lstStyle/>
        <a:p>
          <a:endParaRPr lang="ru-RU"/>
        </a:p>
      </dgm:t>
    </dgm:pt>
    <dgm:pt modelId="{EEB75EA7-7CB0-4B0A-96CF-4B9559DA1072}" type="sibTrans" cxnId="{F95017A3-88B5-4A8B-9587-EF970A7803F9}">
      <dgm:prSet/>
      <dgm:spPr/>
      <dgm:t>
        <a:bodyPr/>
        <a:lstStyle/>
        <a:p>
          <a:endParaRPr lang="ru-RU"/>
        </a:p>
      </dgm:t>
    </dgm:pt>
    <dgm:pt modelId="{D526EB76-07E2-4EE4-A53D-BCC0CEFB9730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СГМУ,  МИРЭА</a:t>
          </a:r>
          <a:endParaRPr lang="ru-RU" sz="1400" dirty="0"/>
        </a:p>
      </dgm:t>
    </dgm:pt>
    <dgm:pt modelId="{B73A8529-AD38-4395-AEF6-DC6401FC823F}" type="parTrans" cxnId="{76AA341D-3712-42CD-BFD1-B607B7477527}">
      <dgm:prSet/>
      <dgm:spPr/>
      <dgm:t>
        <a:bodyPr/>
        <a:lstStyle/>
        <a:p>
          <a:endParaRPr lang="ru-RU"/>
        </a:p>
      </dgm:t>
    </dgm:pt>
    <dgm:pt modelId="{944A63D0-DF78-41CB-AD48-651FAB77926C}" type="sibTrans" cxnId="{76AA341D-3712-42CD-BFD1-B607B7477527}">
      <dgm:prSet/>
      <dgm:spPr/>
      <dgm:t>
        <a:bodyPr/>
        <a:lstStyle/>
        <a:p>
          <a:endParaRPr lang="ru-RU"/>
        </a:p>
      </dgm:t>
    </dgm:pt>
    <dgm:pt modelId="{C3495696-4CEE-484B-BDB0-40A7FD170C7F}" type="pres">
      <dgm:prSet presAssocID="{ED11E1FD-01D6-4ADB-B69C-D88C2FC26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F340-E443-4FD8-9A3C-C074A21F5E4D}" type="pres">
      <dgm:prSet presAssocID="{E8D2497F-4158-433C-AF79-CFBECE6A20A3}" presName="parentLin" presStyleCnt="0"/>
      <dgm:spPr/>
    </dgm:pt>
    <dgm:pt modelId="{18CCAC0B-2106-45EF-83DE-3C1157D6E8C5}" type="pres">
      <dgm:prSet presAssocID="{E8D2497F-4158-433C-AF79-CFBECE6A20A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DA9F3AE-77AD-42DD-8661-93B47AAC634A}" type="pres">
      <dgm:prSet presAssocID="{E8D2497F-4158-433C-AF79-CFBECE6A20A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2901D-AC96-43A1-875D-A37CC7BA158E}" type="pres">
      <dgm:prSet presAssocID="{E8D2497F-4158-433C-AF79-CFBECE6A20A3}" presName="negativeSpace" presStyleCnt="0"/>
      <dgm:spPr/>
    </dgm:pt>
    <dgm:pt modelId="{594111E8-9BBD-419B-8F4C-B192B52CB0B9}" type="pres">
      <dgm:prSet presAssocID="{E8D2497F-4158-433C-AF79-CFBECE6A20A3}" presName="childText" presStyleLbl="conFgAcc1" presStyleIdx="0" presStyleCnt="4" custLinFactY="-13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3921-4BAD-467B-85AF-7D74DF0C239D}" type="pres">
      <dgm:prSet presAssocID="{823B4405-8AF8-4E56-885D-A5BCABB01F30}" presName="spaceBetweenRectangles" presStyleCnt="0"/>
      <dgm:spPr/>
    </dgm:pt>
    <dgm:pt modelId="{464CA2CB-6DAA-40ED-89E4-CE73B8E2BEAC}" type="pres">
      <dgm:prSet presAssocID="{5F99F9B3-E7DE-4A35-BDE6-B723C301982B}" presName="parentLin" presStyleCnt="0"/>
      <dgm:spPr/>
    </dgm:pt>
    <dgm:pt modelId="{70371FA7-18FE-4B7C-A279-944914355A6E}" type="pres">
      <dgm:prSet presAssocID="{5F99F9B3-E7DE-4A35-BDE6-B723C301982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C18FEF-30AC-4223-9A93-A73F97915F72}" type="pres">
      <dgm:prSet presAssocID="{5F99F9B3-E7DE-4A35-BDE6-B723C301982B}" presName="parentText" presStyleLbl="node1" presStyleIdx="1" presStyleCnt="4" custScaleY="153125" custLinFactNeighborY="-40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31C4E-9728-4F23-B9AC-87BF9FBEA56F}" type="pres">
      <dgm:prSet presAssocID="{5F99F9B3-E7DE-4A35-BDE6-B723C301982B}" presName="negativeSpace" presStyleCnt="0"/>
      <dgm:spPr/>
    </dgm:pt>
    <dgm:pt modelId="{4AE60B7E-1575-41CA-84D8-10627CE1FE0A}" type="pres">
      <dgm:prSet presAssocID="{5F99F9B3-E7DE-4A35-BDE6-B723C301982B}" presName="childText" presStyleLbl="conFgAcc1" presStyleIdx="1" presStyleCnt="4" custLinFactY="-96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AEACA-2284-42D5-9996-5CAC034CA347}" type="pres">
      <dgm:prSet presAssocID="{651AD011-F08A-44E1-9DC3-65F70057DBDD}" presName="spaceBetweenRectangles" presStyleCnt="0"/>
      <dgm:spPr/>
    </dgm:pt>
    <dgm:pt modelId="{FA34ADDA-826C-4526-889A-01E08FDEC6CC}" type="pres">
      <dgm:prSet presAssocID="{95443BFF-DDD5-403E-B33C-006312019AE4}" presName="parentLin" presStyleCnt="0"/>
      <dgm:spPr/>
    </dgm:pt>
    <dgm:pt modelId="{00DB06C2-157B-428E-B99B-AD746F34C142}" type="pres">
      <dgm:prSet presAssocID="{95443BFF-DDD5-403E-B33C-006312019AE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311D4F8-AD97-4EC6-9AF3-DDD9C88CFB2B}" type="pres">
      <dgm:prSet presAssocID="{95443BFF-DDD5-403E-B33C-006312019AE4}" presName="parentText" presStyleLbl="node1" presStyleIdx="2" presStyleCnt="4" custLinFactNeighborX="-6976" custLinFactNeighborY="-626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0CB-9614-4748-90DC-0EE6AC89E0F1}" type="pres">
      <dgm:prSet presAssocID="{95443BFF-DDD5-403E-B33C-006312019AE4}" presName="negativeSpace" presStyleCnt="0"/>
      <dgm:spPr/>
    </dgm:pt>
    <dgm:pt modelId="{90DC5BA8-E485-458F-874A-56E8DF0A530E}" type="pres">
      <dgm:prSet presAssocID="{95443BFF-DDD5-403E-B33C-006312019AE4}" presName="childText" presStyleLbl="conFgAcc1" presStyleIdx="2" presStyleCnt="4" custLinFactY="-38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49C73-A7D8-434E-9263-439DDA69281A}" type="pres">
      <dgm:prSet presAssocID="{B73B2013-FCD4-43FA-B028-264B47BD3B53}" presName="spaceBetweenRectangles" presStyleCnt="0"/>
      <dgm:spPr/>
    </dgm:pt>
    <dgm:pt modelId="{B9A88D66-EC68-4939-89D7-C7D35F2BB3F3}" type="pres">
      <dgm:prSet presAssocID="{9B85D65C-1D03-47EB-BCED-19232760F83E}" presName="parentLin" presStyleCnt="0"/>
      <dgm:spPr/>
    </dgm:pt>
    <dgm:pt modelId="{69B3B9C2-2279-49A1-93EE-93253E3DEF6A}" type="pres">
      <dgm:prSet presAssocID="{9B85D65C-1D03-47EB-BCED-19232760F83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A7A1F3A-9135-452B-835C-4E91331B7434}" type="pres">
      <dgm:prSet presAssocID="{9B85D65C-1D03-47EB-BCED-19232760F83E}" presName="parentText" presStyleLbl="node1" presStyleIdx="3" presStyleCnt="4" custLinFactNeighborY="-3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1B6C1-EF7C-4B32-A1FE-ACBC31A5AF25}" type="pres">
      <dgm:prSet presAssocID="{9B85D65C-1D03-47EB-BCED-19232760F83E}" presName="negativeSpace" presStyleCnt="0"/>
      <dgm:spPr/>
    </dgm:pt>
    <dgm:pt modelId="{75EF1241-C50A-4CBE-BBD9-E4DC149B64A0}" type="pres">
      <dgm:prSet presAssocID="{9B85D65C-1D03-47EB-BCED-19232760F83E}" presName="childText" presStyleLbl="conFgAcc1" presStyleIdx="3" presStyleCnt="4" custLinFactNeighborY="-18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7E31BE-27D8-47F4-899C-E2264D54B498}" type="presOf" srcId="{D526EB76-07E2-4EE4-A53D-BCC0CEFB9730}" destId="{4AE60B7E-1575-41CA-84D8-10627CE1FE0A}" srcOrd="0" destOrd="4" presId="urn:microsoft.com/office/officeart/2005/8/layout/list1"/>
    <dgm:cxn modelId="{40AC4884-3414-4676-AF9D-91753A062C99}" srcId="{5F99F9B3-E7DE-4A35-BDE6-B723C301982B}" destId="{F194906F-390F-4626-B01A-3586AFC783C4}" srcOrd="1" destOrd="0" parTransId="{99C58DFA-C677-4BCF-93F9-ED177A83A704}" sibTransId="{A3617B54-C8EF-40E5-AD80-F3FDE9B0A9D4}"/>
    <dgm:cxn modelId="{F95017A3-88B5-4A8B-9587-EF970A7803F9}" srcId="{5F99F9B3-E7DE-4A35-BDE6-B723C301982B}" destId="{3BCD177D-0E59-4729-AA0F-4FEFD75CCE15}" srcOrd="3" destOrd="0" parTransId="{DCFAB703-01F5-4ED6-B556-9EFA85C3A3C8}" sibTransId="{EEB75EA7-7CB0-4B0A-96CF-4B9559DA1072}"/>
    <dgm:cxn modelId="{1F1B9258-4EBC-49DD-B004-A324719918D9}" type="presOf" srcId="{358C4ECD-E7EF-45DE-87C2-A98BA03D107F}" destId="{4AE60B7E-1575-41CA-84D8-10627CE1FE0A}" srcOrd="0" destOrd="2" presId="urn:microsoft.com/office/officeart/2005/8/layout/list1"/>
    <dgm:cxn modelId="{F602684E-1BA2-4E0A-B1E0-6403D435C8BE}" type="presOf" srcId="{E8BDDDBA-08FE-4188-BB51-12597E613AF5}" destId="{75EF1241-C50A-4CBE-BBD9-E4DC149B64A0}" srcOrd="0" destOrd="0" presId="urn:microsoft.com/office/officeart/2005/8/layout/list1"/>
    <dgm:cxn modelId="{337A62D4-B226-4ED8-B1E3-39E34334910B}" type="presOf" srcId="{9B85D65C-1D03-47EB-BCED-19232760F83E}" destId="{69B3B9C2-2279-49A1-93EE-93253E3DEF6A}" srcOrd="0" destOrd="0" presId="urn:microsoft.com/office/officeart/2005/8/layout/list1"/>
    <dgm:cxn modelId="{B813FC1E-F3D3-42C4-99C6-0999597164CD}" type="presOf" srcId="{5F99F9B3-E7DE-4A35-BDE6-B723C301982B}" destId="{70371FA7-18FE-4B7C-A279-944914355A6E}" srcOrd="0" destOrd="0" presId="urn:microsoft.com/office/officeart/2005/8/layout/list1"/>
    <dgm:cxn modelId="{EC7D793E-4904-4926-B6B1-BAC96D1E088B}" srcId="{5F99F9B3-E7DE-4A35-BDE6-B723C301982B}" destId="{F6DB867C-AC0A-4C44-BF2B-5E8B027425A7}" srcOrd="0" destOrd="0" parTransId="{EAD4CF64-00F1-4CA0-8413-FCCA98958F74}" sibTransId="{0049DFD2-24E3-4B9F-AA1F-D665C96CB7D5}"/>
    <dgm:cxn modelId="{15429ADC-3A1E-4533-8011-76A27BA6989A}" type="presOf" srcId="{E8D2497F-4158-433C-AF79-CFBECE6A20A3}" destId="{ADA9F3AE-77AD-42DD-8661-93B47AAC634A}" srcOrd="1" destOrd="0" presId="urn:microsoft.com/office/officeart/2005/8/layout/list1"/>
    <dgm:cxn modelId="{3593F948-54BE-43EC-8B49-151B0EA6C213}" type="presOf" srcId="{9B85D65C-1D03-47EB-BCED-19232760F83E}" destId="{0A7A1F3A-9135-452B-835C-4E91331B7434}" srcOrd="1" destOrd="0" presId="urn:microsoft.com/office/officeart/2005/8/layout/list1"/>
    <dgm:cxn modelId="{12670321-E9FD-485E-93CF-07809ABD4C98}" srcId="{E8D2497F-4158-433C-AF79-CFBECE6A20A3}" destId="{3A809911-BBFB-41B2-A605-C8AF46A370FC}" srcOrd="0" destOrd="0" parTransId="{7639BC64-9314-4BEB-B17D-69C236FD40B8}" sibTransId="{E929AFF5-4637-4C97-B05B-F75BF65E529E}"/>
    <dgm:cxn modelId="{CD2A47DE-C885-4671-A96E-BBD03ED603F0}" srcId="{5F99F9B3-E7DE-4A35-BDE6-B723C301982B}" destId="{358C4ECD-E7EF-45DE-87C2-A98BA03D107F}" srcOrd="2" destOrd="0" parTransId="{E8564027-5106-4E73-9B4A-43808773A23C}" sibTransId="{447C651A-EFBC-4F2D-9834-D9B9525CED1D}"/>
    <dgm:cxn modelId="{F802217A-70EC-434F-9371-707161CC8BC2}" type="presOf" srcId="{3BCD177D-0E59-4729-AA0F-4FEFD75CCE15}" destId="{4AE60B7E-1575-41CA-84D8-10627CE1FE0A}" srcOrd="0" destOrd="3" presId="urn:microsoft.com/office/officeart/2005/8/layout/list1"/>
    <dgm:cxn modelId="{09E8328A-D679-4E16-800F-7461EDC93AC8}" type="presOf" srcId="{159BDD70-DA4F-4A46-9262-5CF0DAD60E00}" destId="{594111E8-9BBD-419B-8F4C-B192B52CB0B9}" srcOrd="0" destOrd="1" presId="urn:microsoft.com/office/officeart/2005/8/layout/list1"/>
    <dgm:cxn modelId="{1746EA88-A77B-47B0-B5E4-6B423A410CE2}" srcId="{ED11E1FD-01D6-4ADB-B69C-D88C2FC26BD7}" destId="{95443BFF-DDD5-403E-B33C-006312019AE4}" srcOrd="2" destOrd="0" parTransId="{A627F1F1-5CC2-4BEA-A7E1-497F11638343}" sibTransId="{B73B2013-FCD4-43FA-B028-264B47BD3B53}"/>
    <dgm:cxn modelId="{32DCBC64-74E7-4EA1-9AC2-0A8ECFC5E454}" srcId="{E8D2497F-4158-433C-AF79-CFBECE6A20A3}" destId="{159BDD70-DA4F-4A46-9262-5CF0DAD60E00}" srcOrd="1" destOrd="0" parTransId="{6F402760-5984-4374-B782-80D866D0ED7A}" sibTransId="{2209B993-E5CC-4148-8A08-CFC8A9327293}"/>
    <dgm:cxn modelId="{0C0DFF73-F24E-463E-8B50-9585A7A8F159}" type="presOf" srcId="{F194906F-390F-4626-B01A-3586AFC783C4}" destId="{4AE60B7E-1575-41CA-84D8-10627CE1FE0A}" srcOrd="0" destOrd="1" presId="urn:microsoft.com/office/officeart/2005/8/layout/list1"/>
    <dgm:cxn modelId="{76AA341D-3712-42CD-BFD1-B607B7477527}" srcId="{5F99F9B3-E7DE-4A35-BDE6-B723C301982B}" destId="{D526EB76-07E2-4EE4-A53D-BCC0CEFB9730}" srcOrd="4" destOrd="0" parTransId="{B73A8529-AD38-4395-AEF6-DC6401FC823F}" sibTransId="{944A63D0-DF78-41CB-AD48-651FAB77926C}"/>
    <dgm:cxn modelId="{0EB92AC6-8165-44E4-9DBB-70C3DDBEA94B}" type="presOf" srcId="{ED11E1FD-01D6-4ADB-B69C-D88C2FC26BD7}" destId="{C3495696-4CEE-484B-BDB0-40A7FD170C7F}" srcOrd="0" destOrd="0" presId="urn:microsoft.com/office/officeart/2005/8/layout/list1"/>
    <dgm:cxn modelId="{D03D271D-37A9-4753-B097-9D66D606F873}" type="presOf" srcId="{E8D2497F-4158-433C-AF79-CFBECE6A20A3}" destId="{18CCAC0B-2106-45EF-83DE-3C1157D6E8C5}" srcOrd="0" destOrd="0" presId="urn:microsoft.com/office/officeart/2005/8/layout/list1"/>
    <dgm:cxn modelId="{62D7756E-D8CE-45F9-A5B5-59DBA66A54E2}" srcId="{ED11E1FD-01D6-4ADB-B69C-D88C2FC26BD7}" destId="{E8D2497F-4158-433C-AF79-CFBECE6A20A3}" srcOrd="0" destOrd="0" parTransId="{28010DFD-BE8E-4C95-93F7-0A9F859ABD8E}" sibTransId="{823B4405-8AF8-4E56-885D-A5BCABB01F30}"/>
    <dgm:cxn modelId="{D72625CF-5B11-4D51-83B3-D596074C437C}" srcId="{ED11E1FD-01D6-4ADB-B69C-D88C2FC26BD7}" destId="{5F99F9B3-E7DE-4A35-BDE6-B723C301982B}" srcOrd="1" destOrd="0" parTransId="{EC152DEC-4618-42C1-B9DF-1DDD2B2C67CF}" sibTransId="{651AD011-F08A-44E1-9DC3-65F70057DBDD}"/>
    <dgm:cxn modelId="{3525F182-0152-4CA3-9AE9-237EA2328304}" type="presOf" srcId="{95443BFF-DDD5-403E-B33C-006312019AE4}" destId="{00DB06C2-157B-428E-B99B-AD746F34C142}" srcOrd="0" destOrd="0" presId="urn:microsoft.com/office/officeart/2005/8/layout/list1"/>
    <dgm:cxn modelId="{842F7D9B-DB7C-4B2B-A751-03BCC28C3655}" type="presOf" srcId="{95443BFF-DDD5-403E-B33C-006312019AE4}" destId="{0311D4F8-AD97-4EC6-9AF3-DDD9C88CFB2B}" srcOrd="1" destOrd="0" presId="urn:microsoft.com/office/officeart/2005/8/layout/list1"/>
    <dgm:cxn modelId="{EEB6DEE5-CFC6-407E-9350-90C10D699B39}" type="presOf" srcId="{7E0E0262-3D0F-4DA3-9E97-C8E222B1A758}" destId="{90DC5BA8-E485-458F-874A-56E8DF0A530E}" srcOrd="0" destOrd="0" presId="urn:microsoft.com/office/officeart/2005/8/layout/list1"/>
    <dgm:cxn modelId="{AA03F63B-7749-4586-BBC3-0DFE17DC560C}" type="presOf" srcId="{5F99F9B3-E7DE-4A35-BDE6-B723C301982B}" destId="{B2C18FEF-30AC-4223-9A93-A73F97915F72}" srcOrd="1" destOrd="0" presId="urn:microsoft.com/office/officeart/2005/8/layout/list1"/>
    <dgm:cxn modelId="{5B0AF14E-520D-4115-B912-EFAB07A337A1}" type="presOf" srcId="{3A809911-BBFB-41B2-A605-C8AF46A370FC}" destId="{594111E8-9BBD-419B-8F4C-B192B52CB0B9}" srcOrd="0" destOrd="0" presId="urn:microsoft.com/office/officeart/2005/8/layout/list1"/>
    <dgm:cxn modelId="{04050DF9-7AE0-4BD0-B738-70800DFAB1AF}" srcId="{ED11E1FD-01D6-4ADB-B69C-D88C2FC26BD7}" destId="{9B85D65C-1D03-47EB-BCED-19232760F83E}" srcOrd="3" destOrd="0" parTransId="{6D039D19-11D2-4AA0-9610-10EC6123DA71}" sibTransId="{3BE9E5F8-BAB9-4C70-B1B3-39BDA8F0C99F}"/>
    <dgm:cxn modelId="{F93D1DEE-93F7-4D11-9F05-CADE98630AA3}" srcId="{95443BFF-DDD5-403E-B33C-006312019AE4}" destId="{7E0E0262-3D0F-4DA3-9E97-C8E222B1A758}" srcOrd="0" destOrd="0" parTransId="{F2759BB2-6052-4BD0-AE60-4629785C28CC}" sibTransId="{B3A78122-1BB6-4F33-AACD-775D6F99E5CA}"/>
    <dgm:cxn modelId="{E57013B8-CD30-4C6D-80F5-F721A19B15DA}" type="presOf" srcId="{F6DB867C-AC0A-4C44-BF2B-5E8B027425A7}" destId="{4AE60B7E-1575-41CA-84D8-10627CE1FE0A}" srcOrd="0" destOrd="0" presId="urn:microsoft.com/office/officeart/2005/8/layout/list1"/>
    <dgm:cxn modelId="{8E46E55C-1398-4F44-9A61-4FABB7890C80}" srcId="{9B85D65C-1D03-47EB-BCED-19232760F83E}" destId="{E8BDDDBA-08FE-4188-BB51-12597E613AF5}" srcOrd="0" destOrd="0" parTransId="{0F42ED6A-04E5-4568-AF82-D19106E274A3}" sibTransId="{CCE8147E-7260-4E6A-97FA-44FCF852A121}"/>
    <dgm:cxn modelId="{B3C58D75-E152-48FB-A92D-0E05D973D0EA}" type="presParOf" srcId="{C3495696-4CEE-484B-BDB0-40A7FD170C7F}" destId="{856BF340-E443-4FD8-9A3C-C074A21F5E4D}" srcOrd="0" destOrd="0" presId="urn:microsoft.com/office/officeart/2005/8/layout/list1"/>
    <dgm:cxn modelId="{29E8B698-A3CC-4E68-8758-A962EA8E1A99}" type="presParOf" srcId="{856BF340-E443-4FD8-9A3C-C074A21F5E4D}" destId="{18CCAC0B-2106-45EF-83DE-3C1157D6E8C5}" srcOrd="0" destOrd="0" presId="urn:microsoft.com/office/officeart/2005/8/layout/list1"/>
    <dgm:cxn modelId="{BBEE0978-4A92-450E-BB76-7331A06F415A}" type="presParOf" srcId="{856BF340-E443-4FD8-9A3C-C074A21F5E4D}" destId="{ADA9F3AE-77AD-42DD-8661-93B47AAC634A}" srcOrd="1" destOrd="0" presId="urn:microsoft.com/office/officeart/2005/8/layout/list1"/>
    <dgm:cxn modelId="{877FEEA8-C944-40CE-A123-D913A0CC3169}" type="presParOf" srcId="{C3495696-4CEE-484B-BDB0-40A7FD170C7F}" destId="{89E2901D-AC96-43A1-875D-A37CC7BA158E}" srcOrd="1" destOrd="0" presId="urn:microsoft.com/office/officeart/2005/8/layout/list1"/>
    <dgm:cxn modelId="{B1A8AF83-6B2E-4EAC-AFCD-374B9A34F209}" type="presParOf" srcId="{C3495696-4CEE-484B-BDB0-40A7FD170C7F}" destId="{594111E8-9BBD-419B-8F4C-B192B52CB0B9}" srcOrd="2" destOrd="0" presId="urn:microsoft.com/office/officeart/2005/8/layout/list1"/>
    <dgm:cxn modelId="{78816CDA-F3D5-4106-B071-74181D5339D7}" type="presParOf" srcId="{C3495696-4CEE-484B-BDB0-40A7FD170C7F}" destId="{F5D13921-4BAD-467B-85AF-7D74DF0C239D}" srcOrd="3" destOrd="0" presId="urn:microsoft.com/office/officeart/2005/8/layout/list1"/>
    <dgm:cxn modelId="{A90B7AB1-67C5-49E7-9C88-AF3185617660}" type="presParOf" srcId="{C3495696-4CEE-484B-BDB0-40A7FD170C7F}" destId="{464CA2CB-6DAA-40ED-89E4-CE73B8E2BEAC}" srcOrd="4" destOrd="0" presId="urn:microsoft.com/office/officeart/2005/8/layout/list1"/>
    <dgm:cxn modelId="{59E6D8C3-44EC-4B42-AE07-509024057A00}" type="presParOf" srcId="{464CA2CB-6DAA-40ED-89E4-CE73B8E2BEAC}" destId="{70371FA7-18FE-4B7C-A279-944914355A6E}" srcOrd="0" destOrd="0" presId="urn:microsoft.com/office/officeart/2005/8/layout/list1"/>
    <dgm:cxn modelId="{E202078B-AA83-4D55-B615-71F4FDCA2E0C}" type="presParOf" srcId="{464CA2CB-6DAA-40ED-89E4-CE73B8E2BEAC}" destId="{B2C18FEF-30AC-4223-9A93-A73F97915F72}" srcOrd="1" destOrd="0" presId="urn:microsoft.com/office/officeart/2005/8/layout/list1"/>
    <dgm:cxn modelId="{EB943704-FE4E-4BCC-977D-3B7224F8156B}" type="presParOf" srcId="{C3495696-4CEE-484B-BDB0-40A7FD170C7F}" destId="{D0B31C4E-9728-4F23-B9AC-87BF9FBEA56F}" srcOrd="5" destOrd="0" presId="urn:microsoft.com/office/officeart/2005/8/layout/list1"/>
    <dgm:cxn modelId="{C73F4A1C-7A93-4973-8335-E2B8B5102201}" type="presParOf" srcId="{C3495696-4CEE-484B-BDB0-40A7FD170C7F}" destId="{4AE60B7E-1575-41CA-84D8-10627CE1FE0A}" srcOrd="6" destOrd="0" presId="urn:microsoft.com/office/officeart/2005/8/layout/list1"/>
    <dgm:cxn modelId="{00740BC7-FFD0-4B8B-B28C-2A3DDE2B6EC9}" type="presParOf" srcId="{C3495696-4CEE-484B-BDB0-40A7FD170C7F}" destId="{5DDAEACA-2284-42D5-9996-5CAC034CA347}" srcOrd="7" destOrd="0" presId="urn:microsoft.com/office/officeart/2005/8/layout/list1"/>
    <dgm:cxn modelId="{A37D811C-58A2-4105-9402-C8597CE1D068}" type="presParOf" srcId="{C3495696-4CEE-484B-BDB0-40A7FD170C7F}" destId="{FA34ADDA-826C-4526-889A-01E08FDEC6CC}" srcOrd="8" destOrd="0" presId="urn:microsoft.com/office/officeart/2005/8/layout/list1"/>
    <dgm:cxn modelId="{0CB2C323-7AF3-45DD-A986-8DEC5BDF0C2C}" type="presParOf" srcId="{FA34ADDA-826C-4526-889A-01E08FDEC6CC}" destId="{00DB06C2-157B-428E-B99B-AD746F34C142}" srcOrd="0" destOrd="0" presId="urn:microsoft.com/office/officeart/2005/8/layout/list1"/>
    <dgm:cxn modelId="{B29329EA-1282-4086-A413-60DAF18F24C6}" type="presParOf" srcId="{FA34ADDA-826C-4526-889A-01E08FDEC6CC}" destId="{0311D4F8-AD97-4EC6-9AF3-DDD9C88CFB2B}" srcOrd="1" destOrd="0" presId="urn:microsoft.com/office/officeart/2005/8/layout/list1"/>
    <dgm:cxn modelId="{44BF8DC6-63DE-44B9-8339-DF650D4B82AA}" type="presParOf" srcId="{C3495696-4CEE-484B-BDB0-40A7FD170C7F}" destId="{50B210CB-9614-4748-90DC-0EE6AC89E0F1}" srcOrd="9" destOrd="0" presId="urn:microsoft.com/office/officeart/2005/8/layout/list1"/>
    <dgm:cxn modelId="{8E3810CD-84CC-471E-9CF2-8CA74CCBC760}" type="presParOf" srcId="{C3495696-4CEE-484B-BDB0-40A7FD170C7F}" destId="{90DC5BA8-E485-458F-874A-56E8DF0A530E}" srcOrd="10" destOrd="0" presId="urn:microsoft.com/office/officeart/2005/8/layout/list1"/>
    <dgm:cxn modelId="{67A2B18C-8859-407C-9033-D61F09B69469}" type="presParOf" srcId="{C3495696-4CEE-484B-BDB0-40A7FD170C7F}" destId="{8AD49C73-A7D8-434E-9263-439DDA69281A}" srcOrd="11" destOrd="0" presId="urn:microsoft.com/office/officeart/2005/8/layout/list1"/>
    <dgm:cxn modelId="{518C3332-2048-4E69-9879-058FCC498674}" type="presParOf" srcId="{C3495696-4CEE-484B-BDB0-40A7FD170C7F}" destId="{B9A88D66-EC68-4939-89D7-C7D35F2BB3F3}" srcOrd="12" destOrd="0" presId="urn:microsoft.com/office/officeart/2005/8/layout/list1"/>
    <dgm:cxn modelId="{A4F1030B-28BD-4C77-9B18-33D73744FD28}" type="presParOf" srcId="{B9A88D66-EC68-4939-89D7-C7D35F2BB3F3}" destId="{69B3B9C2-2279-49A1-93EE-93253E3DEF6A}" srcOrd="0" destOrd="0" presId="urn:microsoft.com/office/officeart/2005/8/layout/list1"/>
    <dgm:cxn modelId="{E383C13A-84DD-49B9-B4AB-063ED9ED64E0}" type="presParOf" srcId="{B9A88D66-EC68-4939-89D7-C7D35F2BB3F3}" destId="{0A7A1F3A-9135-452B-835C-4E91331B7434}" srcOrd="1" destOrd="0" presId="urn:microsoft.com/office/officeart/2005/8/layout/list1"/>
    <dgm:cxn modelId="{2D7849F9-A3B4-4446-9410-85B155B73000}" type="presParOf" srcId="{C3495696-4CEE-484B-BDB0-40A7FD170C7F}" destId="{8101B6C1-EF7C-4B32-A1FE-ACBC31A5AF25}" srcOrd="13" destOrd="0" presId="urn:microsoft.com/office/officeart/2005/8/layout/list1"/>
    <dgm:cxn modelId="{12A3FD22-EC51-4EE3-9022-BF2398C56D1E}" type="presParOf" srcId="{C3495696-4CEE-484B-BDB0-40A7FD170C7F}" destId="{75EF1241-C50A-4CBE-BBD9-E4DC149B64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C9025D-E0BD-4A33-9255-EF3AFAF84CBF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B582489-9464-49BE-B9A6-8A65BE98B0A0}">
      <dgm:prSet phldrT="[Текст]"/>
      <dgm:spPr/>
      <dgm:t>
        <a:bodyPr/>
        <a:lstStyle/>
        <a:p>
          <a:r>
            <a:rPr lang="ru-RU" b="1" dirty="0" smtClean="0">
              <a:cs typeface="Arial" charset="0"/>
            </a:rPr>
            <a:t>Система «Электронный университет»</a:t>
          </a:r>
          <a:endParaRPr lang="ru-RU" dirty="0"/>
        </a:p>
      </dgm:t>
    </dgm:pt>
    <dgm:pt modelId="{98D51E82-A449-4D60-B542-174D71B31A9E}" type="parTrans" cxnId="{7ECA7133-C297-482A-8436-2B8059EFADC5}">
      <dgm:prSet/>
      <dgm:spPr/>
      <dgm:t>
        <a:bodyPr/>
        <a:lstStyle/>
        <a:p>
          <a:endParaRPr lang="ru-RU"/>
        </a:p>
      </dgm:t>
    </dgm:pt>
    <dgm:pt modelId="{A5E591C1-5C64-4D05-B462-DC9DF79446BD}" type="sibTrans" cxnId="{7ECA7133-C297-482A-8436-2B8059EFADC5}">
      <dgm:prSet/>
      <dgm:spPr/>
      <dgm:t>
        <a:bodyPr/>
        <a:lstStyle/>
        <a:p>
          <a:endParaRPr lang="ru-RU"/>
        </a:p>
      </dgm:t>
    </dgm:pt>
    <dgm:pt modelId="{F02FCD83-09C4-4356-B231-4BB3C8C4F595}">
      <dgm:prSet phldrT="[Текст]"/>
      <dgm:spPr/>
      <dgm:t>
        <a:bodyPr/>
        <a:lstStyle/>
        <a:p>
          <a:r>
            <a:rPr lang="ru-RU" b="1" dirty="0" smtClean="0">
              <a:cs typeface="Arial" charset="0"/>
            </a:rPr>
            <a:t>Двухуровневая система подготовки </a:t>
          </a:r>
          <a:endParaRPr lang="ru-RU" b="1" dirty="0"/>
        </a:p>
      </dgm:t>
    </dgm:pt>
    <dgm:pt modelId="{36A2643F-63F4-4C95-B3E0-198CDE21150E}" type="parTrans" cxnId="{3B337A3C-525B-4763-B41C-C74BF6D91D3B}">
      <dgm:prSet/>
      <dgm:spPr/>
      <dgm:t>
        <a:bodyPr/>
        <a:lstStyle/>
        <a:p>
          <a:endParaRPr lang="ru-RU"/>
        </a:p>
      </dgm:t>
    </dgm:pt>
    <dgm:pt modelId="{8EE315A9-293B-420B-937C-9F22AD6CA7FC}" type="sibTrans" cxnId="{3B337A3C-525B-4763-B41C-C74BF6D91D3B}">
      <dgm:prSet/>
      <dgm:spPr/>
      <dgm:t>
        <a:bodyPr/>
        <a:lstStyle/>
        <a:p>
          <a:endParaRPr lang="ru-RU"/>
        </a:p>
      </dgm:t>
    </dgm:pt>
    <dgm:pt modelId="{6C197B17-162F-441C-B694-BB3A739F7CC9}">
      <dgm:prSet phldrT="[Текст]"/>
      <dgm:spPr/>
      <dgm:t>
        <a:bodyPr/>
        <a:lstStyle/>
        <a:p>
          <a:r>
            <a:rPr lang="ru-RU" b="1" dirty="0" smtClean="0">
              <a:cs typeface="Arial" charset="0"/>
            </a:rPr>
            <a:t>Нормативно-организационное обеспечение учебного процесса</a:t>
          </a:r>
          <a:endParaRPr lang="ru-RU" dirty="0"/>
        </a:p>
      </dgm:t>
    </dgm:pt>
    <dgm:pt modelId="{A84C2841-A00F-4E9D-B8FF-6F0F8449AF51}" type="parTrans" cxnId="{16F45BAF-714E-4ACE-A11E-C15159B0DBE5}">
      <dgm:prSet/>
      <dgm:spPr/>
      <dgm:t>
        <a:bodyPr/>
        <a:lstStyle/>
        <a:p>
          <a:endParaRPr lang="ru-RU"/>
        </a:p>
      </dgm:t>
    </dgm:pt>
    <dgm:pt modelId="{5F7AC1E2-F12D-4C4B-BDFB-BE07CF18150F}" type="sibTrans" cxnId="{16F45BAF-714E-4ACE-A11E-C15159B0DBE5}">
      <dgm:prSet/>
      <dgm:spPr/>
      <dgm:t>
        <a:bodyPr/>
        <a:lstStyle/>
        <a:p>
          <a:endParaRPr lang="ru-RU"/>
        </a:p>
      </dgm:t>
    </dgm:pt>
    <dgm:pt modelId="{6AC593C7-A856-4507-A52C-ECE379E4CA62}">
      <dgm:prSet/>
      <dgm:spPr/>
      <dgm:t>
        <a:bodyPr/>
        <a:lstStyle/>
        <a:p>
          <a:r>
            <a:rPr lang="ru-RU" dirty="0" smtClean="0">
              <a:cs typeface="Arial" charset="0"/>
            </a:rPr>
            <a:t>персональные страницы преподавателей с учебно-методическими материалами</a:t>
          </a:r>
          <a:endParaRPr lang="ru-RU" dirty="0"/>
        </a:p>
      </dgm:t>
    </dgm:pt>
    <dgm:pt modelId="{5D0852B7-517D-4A58-B196-72F03E2B9FF6}" type="parTrans" cxnId="{D0239BDE-3E63-496A-9F31-C9C4765787DF}">
      <dgm:prSet/>
      <dgm:spPr/>
      <dgm:t>
        <a:bodyPr/>
        <a:lstStyle/>
        <a:p>
          <a:endParaRPr lang="ru-RU"/>
        </a:p>
      </dgm:t>
    </dgm:pt>
    <dgm:pt modelId="{1DD8D0EE-82BF-4A8A-B230-12D6ADB1424F}" type="sibTrans" cxnId="{D0239BDE-3E63-496A-9F31-C9C4765787DF}">
      <dgm:prSet/>
      <dgm:spPr/>
      <dgm:t>
        <a:bodyPr/>
        <a:lstStyle/>
        <a:p>
          <a:endParaRPr lang="ru-RU"/>
        </a:p>
      </dgm:t>
    </dgm:pt>
    <dgm:pt modelId="{E826946C-431F-4DC1-A246-6C2ABFA6EB6A}">
      <dgm:prSet/>
      <dgm:spPr/>
      <dgm:t>
        <a:bodyPr/>
        <a:lstStyle/>
        <a:p>
          <a:r>
            <a:rPr lang="ru-RU" dirty="0" smtClean="0">
              <a:cs typeface="Arial" charset="0"/>
            </a:rPr>
            <a:t>программный комплекс «Личный кабинет абитуриента»</a:t>
          </a:r>
          <a:endParaRPr lang="ru-RU" dirty="0"/>
        </a:p>
      </dgm:t>
    </dgm:pt>
    <dgm:pt modelId="{7CCB10FF-CC6F-4F31-8013-5762022DB626}" type="parTrans" cxnId="{BE4C5B60-606B-4AB4-BD22-B68E9CB1929A}">
      <dgm:prSet/>
      <dgm:spPr/>
      <dgm:t>
        <a:bodyPr/>
        <a:lstStyle/>
        <a:p>
          <a:endParaRPr lang="ru-RU"/>
        </a:p>
      </dgm:t>
    </dgm:pt>
    <dgm:pt modelId="{8342DDAF-0770-46F1-9194-8139AD58D5E8}" type="sibTrans" cxnId="{BE4C5B60-606B-4AB4-BD22-B68E9CB1929A}">
      <dgm:prSet/>
      <dgm:spPr/>
      <dgm:t>
        <a:bodyPr/>
        <a:lstStyle/>
        <a:p>
          <a:endParaRPr lang="ru-RU"/>
        </a:p>
      </dgm:t>
    </dgm:pt>
    <dgm:pt modelId="{0F6BFD89-C39E-4A32-B0D7-6A9433F8B70B}">
      <dgm:prSet/>
      <dgm:spPr/>
      <dgm:t>
        <a:bodyPr/>
        <a:lstStyle/>
        <a:p>
          <a:r>
            <a:rPr lang="ru-RU" dirty="0" smtClean="0">
              <a:ea typeface="Calibri" pitchFamily="34" charset="0"/>
              <a:cs typeface="Times New Roman" pitchFamily="18" charset="0"/>
            </a:rPr>
            <a:t>информационно-программные комплексы по управлению и администрированию учебного процесса («Электронный деканат», «Планирование и организация учебного процесса», «Фонд образовательных программ»)</a:t>
          </a:r>
          <a:endParaRPr lang="ru-RU" dirty="0">
            <a:cs typeface="Arial" charset="0"/>
          </a:endParaRPr>
        </a:p>
      </dgm:t>
    </dgm:pt>
    <dgm:pt modelId="{42202FCE-5FBF-4FD6-AF07-45C690FDCC49}" type="parTrans" cxnId="{AEA2BE67-FA21-4246-A3F0-13EEB8D3E471}">
      <dgm:prSet/>
      <dgm:spPr/>
      <dgm:t>
        <a:bodyPr/>
        <a:lstStyle/>
        <a:p>
          <a:endParaRPr lang="ru-RU"/>
        </a:p>
      </dgm:t>
    </dgm:pt>
    <dgm:pt modelId="{70134542-E8C1-45CB-96D6-5929B63DE94A}" type="sibTrans" cxnId="{AEA2BE67-FA21-4246-A3F0-13EEB8D3E471}">
      <dgm:prSet/>
      <dgm:spPr/>
      <dgm:t>
        <a:bodyPr/>
        <a:lstStyle/>
        <a:p>
          <a:endParaRPr lang="ru-RU"/>
        </a:p>
      </dgm:t>
    </dgm:pt>
    <dgm:pt modelId="{36DD3459-F1A3-44F4-A6A3-D5B53F53D935}">
      <dgm:prSet/>
      <dgm:spPr/>
      <dgm:t>
        <a:bodyPr/>
        <a:lstStyle/>
        <a:p>
          <a:r>
            <a:rPr lang="ru-RU" dirty="0" smtClean="0">
              <a:cs typeface="Arial" charset="0"/>
            </a:rPr>
            <a:t>массовый переход с 2010 г. (</a:t>
          </a:r>
          <a:r>
            <a:rPr lang="ru-RU" b="1" dirty="0" smtClean="0">
              <a:cs typeface="Arial" charset="0"/>
            </a:rPr>
            <a:t>первым в России)</a:t>
          </a:r>
          <a:r>
            <a:rPr lang="ru-RU" b="0" dirty="0" smtClean="0">
              <a:cs typeface="Arial" charset="0"/>
            </a:rPr>
            <a:t>;</a:t>
          </a:r>
          <a:r>
            <a:rPr lang="ru-RU" b="1" dirty="0" smtClean="0">
              <a:cs typeface="Arial" charset="0"/>
            </a:rPr>
            <a:t> </a:t>
          </a:r>
          <a:r>
            <a:rPr lang="ru-RU" dirty="0" smtClean="0">
              <a:cs typeface="Arial" charset="0"/>
            </a:rPr>
            <a:t>новые основные образовательные программы (ООП), соответствующие Федеральным государственным образовательным стандартам третьего поколения и требованиям международных стандартов</a:t>
          </a:r>
          <a:endParaRPr lang="ru-RU" dirty="0"/>
        </a:p>
      </dgm:t>
    </dgm:pt>
    <dgm:pt modelId="{BF1BC684-8A43-44F0-8578-F4F3D72610E7}" type="parTrans" cxnId="{BD6342D3-D6D2-418C-A2BB-01D796C9EADB}">
      <dgm:prSet/>
      <dgm:spPr/>
      <dgm:t>
        <a:bodyPr/>
        <a:lstStyle/>
        <a:p>
          <a:endParaRPr lang="ru-RU"/>
        </a:p>
      </dgm:t>
    </dgm:pt>
    <dgm:pt modelId="{9F7331D8-C8AE-4FB3-B89D-955B5A80E599}" type="sibTrans" cxnId="{BD6342D3-D6D2-418C-A2BB-01D796C9EADB}">
      <dgm:prSet/>
      <dgm:spPr/>
      <dgm:t>
        <a:bodyPr/>
        <a:lstStyle/>
        <a:p>
          <a:endParaRPr lang="ru-RU"/>
        </a:p>
      </dgm:t>
    </dgm:pt>
    <dgm:pt modelId="{AD0E3B35-3BB8-410B-94D9-898316B98D67}">
      <dgm:prSet/>
      <dgm:spPr/>
      <dgm:t>
        <a:bodyPr/>
        <a:lstStyle/>
        <a:p>
          <a:r>
            <a:rPr lang="ru-RU" dirty="0" smtClean="0">
              <a:cs typeface="Arial" charset="0"/>
            </a:rPr>
            <a:t>разработка  и введение в действие </a:t>
          </a:r>
          <a:r>
            <a:rPr lang="ru-RU" dirty="0" smtClean="0"/>
            <a:t>Стандарта ООП ТПУ</a:t>
          </a:r>
          <a:endParaRPr lang="ru-RU" dirty="0"/>
        </a:p>
      </dgm:t>
    </dgm:pt>
    <dgm:pt modelId="{31DE3BBC-DC45-4B70-A352-CAEF8740D10A}" type="parTrans" cxnId="{AFDF1064-D905-4E9D-B95C-88D5319C7AA1}">
      <dgm:prSet/>
      <dgm:spPr/>
      <dgm:t>
        <a:bodyPr/>
        <a:lstStyle/>
        <a:p>
          <a:endParaRPr lang="ru-RU"/>
        </a:p>
      </dgm:t>
    </dgm:pt>
    <dgm:pt modelId="{11ECD9E0-7254-4FD9-9E60-DF659C15D15B}" type="sibTrans" cxnId="{AFDF1064-D905-4E9D-B95C-88D5319C7AA1}">
      <dgm:prSet/>
      <dgm:spPr/>
      <dgm:t>
        <a:bodyPr/>
        <a:lstStyle/>
        <a:p>
          <a:endParaRPr lang="ru-RU"/>
        </a:p>
      </dgm:t>
    </dgm:pt>
    <dgm:pt modelId="{08F88CE0-41BD-4B5F-A117-8121D18B0312}">
      <dgm:prSet/>
      <dgm:spPr/>
      <dgm:t>
        <a:bodyPr/>
        <a:lstStyle/>
        <a:p>
          <a:r>
            <a:rPr lang="ru-RU" dirty="0" smtClean="0"/>
            <a:t>разработка и модернизация 83 ООП, нормативно-организационное обеспечение образовательных программ в личностно-ориентированной образовательной среде</a:t>
          </a:r>
        </a:p>
      </dgm:t>
    </dgm:pt>
    <dgm:pt modelId="{E0727318-56A8-487A-89E3-268C72ED2BFD}" type="parTrans" cxnId="{9A606E80-AA4B-44E5-9032-4448B51B0B80}">
      <dgm:prSet/>
      <dgm:spPr/>
      <dgm:t>
        <a:bodyPr/>
        <a:lstStyle/>
        <a:p>
          <a:endParaRPr lang="ru-RU"/>
        </a:p>
      </dgm:t>
    </dgm:pt>
    <dgm:pt modelId="{C30DEC0A-82BB-49A1-B7B2-79C7CF518683}" type="sibTrans" cxnId="{9A606E80-AA4B-44E5-9032-4448B51B0B80}">
      <dgm:prSet/>
      <dgm:spPr/>
      <dgm:t>
        <a:bodyPr/>
        <a:lstStyle/>
        <a:p>
          <a:endParaRPr lang="ru-RU"/>
        </a:p>
      </dgm:t>
    </dgm:pt>
    <dgm:pt modelId="{78213F48-2C1A-48A9-8E4C-338566034EAA}" type="pres">
      <dgm:prSet presAssocID="{22C9025D-E0BD-4A33-9255-EF3AFAF84C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5B5183-0FBC-4BB9-958B-A29EA44DBE2F}" type="pres">
      <dgm:prSet presAssocID="{AB582489-9464-49BE-B9A6-8A65BE98B0A0}" presName="parentLin" presStyleCnt="0"/>
      <dgm:spPr/>
    </dgm:pt>
    <dgm:pt modelId="{D4E6D4FB-22E3-4D4D-8922-59172CA1F03A}" type="pres">
      <dgm:prSet presAssocID="{AB582489-9464-49BE-B9A6-8A65BE98B0A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60E5608-6381-497B-8BD9-B46E72F04738}" type="pres">
      <dgm:prSet presAssocID="{AB582489-9464-49BE-B9A6-8A65BE98B0A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7AE81-2E90-438B-85A9-0B3884D0DD76}" type="pres">
      <dgm:prSet presAssocID="{AB582489-9464-49BE-B9A6-8A65BE98B0A0}" presName="negativeSpace" presStyleCnt="0"/>
      <dgm:spPr/>
    </dgm:pt>
    <dgm:pt modelId="{A87FFC0A-3D9F-4CD0-A701-45913FFF4C95}" type="pres">
      <dgm:prSet presAssocID="{AB582489-9464-49BE-B9A6-8A65BE98B0A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79ED7-60A2-46F3-81A1-922DDDF41029}" type="pres">
      <dgm:prSet presAssocID="{A5E591C1-5C64-4D05-B462-DC9DF79446BD}" presName="spaceBetweenRectangles" presStyleCnt="0"/>
      <dgm:spPr/>
    </dgm:pt>
    <dgm:pt modelId="{C92A3529-26FF-46F3-A7AB-005BD5AA7BD8}" type="pres">
      <dgm:prSet presAssocID="{F02FCD83-09C4-4356-B231-4BB3C8C4F595}" presName="parentLin" presStyleCnt="0"/>
      <dgm:spPr/>
    </dgm:pt>
    <dgm:pt modelId="{D53A4627-87A8-47E4-8FB7-B8D2C55DFDE7}" type="pres">
      <dgm:prSet presAssocID="{F02FCD83-09C4-4356-B231-4BB3C8C4F59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81FA542-99B4-44F5-B648-4AE53E006C3E}" type="pres">
      <dgm:prSet presAssocID="{F02FCD83-09C4-4356-B231-4BB3C8C4F59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7E434-C917-4A4B-82FB-276EC7C6F390}" type="pres">
      <dgm:prSet presAssocID="{F02FCD83-09C4-4356-B231-4BB3C8C4F595}" presName="negativeSpace" presStyleCnt="0"/>
      <dgm:spPr/>
    </dgm:pt>
    <dgm:pt modelId="{C7E3FA38-11EA-44E5-AFCF-3764F4C4CE6A}" type="pres">
      <dgm:prSet presAssocID="{F02FCD83-09C4-4356-B231-4BB3C8C4F59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CBD69-34BA-477A-9742-3EA5D2695D52}" type="pres">
      <dgm:prSet presAssocID="{8EE315A9-293B-420B-937C-9F22AD6CA7FC}" presName="spaceBetweenRectangles" presStyleCnt="0"/>
      <dgm:spPr/>
    </dgm:pt>
    <dgm:pt modelId="{3447BD43-DCC8-4377-903D-AF4FE5D8B725}" type="pres">
      <dgm:prSet presAssocID="{6C197B17-162F-441C-B694-BB3A739F7CC9}" presName="parentLin" presStyleCnt="0"/>
      <dgm:spPr/>
    </dgm:pt>
    <dgm:pt modelId="{4048985E-66C2-40DD-B740-489C844CB7AE}" type="pres">
      <dgm:prSet presAssocID="{6C197B17-162F-441C-B694-BB3A739F7CC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274FD36-F34B-46D6-ABD7-34D52A2A64BD}" type="pres">
      <dgm:prSet presAssocID="{6C197B17-162F-441C-B694-BB3A739F7CC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8F23D-8014-4781-A5E5-261AB8AB9054}" type="pres">
      <dgm:prSet presAssocID="{6C197B17-162F-441C-B694-BB3A739F7CC9}" presName="negativeSpace" presStyleCnt="0"/>
      <dgm:spPr/>
    </dgm:pt>
    <dgm:pt modelId="{F804577C-40E1-4BF9-9C8C-865DBE42330B}" type="pres">
      <dgm:prSet presAssocID="{6C197B17-162F-441C-B694-BB3A739F7CC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B1814E-62C3-4D3D-8791-D35B7DDBD056}" type="presOf" srcId="{F02FCD83-09C4-4356-B231-4BB3C8C4F595}" destId="{D53A4627-87A8-47E4-8FB7-B8D2C55DFDE7}" srcOrd="0" destOrd="0" presId="urn:microsoft.com/office/officeart/2005/8/layout/list1"/>
    <dgm:cxn modelId="{9A606E80-AA4B-44E5-9032-4448B51B0B80}" srcId="{6C197B17-162F-441C-B694-BB3A739F7CC9}" destId="{08F88CE0-41BD-4B5F-A117-8121D18B0312}" srcOrd="1" destOrd="0" parTransId="{E0727318-56A8-487A-89E3-268C72ED2BFD}" sibTransId="{C30DEC0A-82BB-49A1-B7B2-79C7CF518683}"/>
    <dgm:cxn modelId="{9A5C672F-C1DE-48ED-A00E-08D6772DDC68}" type="presOf" srcId="{08F88CE0-41BD-4B5F-A117-8121D18B0312}" destId="{F804577C-40E1-4BF9-9C8C-865DBE42330B}" srcOrd="0" destOrd="1" presId="urn:microsoft.com/office/officeart/2005/8/layout/list1"/>
    <dgm:cxn modelId="{AEA2BE67-FA21-4246-A3F0-13EEB8D3E471}" srcId="{AB582489-9464-49BE-B9A6-8A65BE98B0A0}" destId="{0F6BFD89-C39E-4A32-B0D7-6A9433F8B70B}" srcOrd="2" destOrd="0" parTransId="{42202FCE-5FBF-4FD6-AF07-45C690FDCC49}" sibTransId="{70134542-E8C1-45CB-96D6-5929B63DE94A}"/>
    <dgm:cxn modelId="{7ECA7133-C297-482A-8436-2B8059EFADC5}" srcId="{22C9025D-E0BD-4A33-9255-EF3AFAF84CBF}" destId="{AB582489-9464-49BE-B9A6-8A65BE98B0A0}" srcOrd="0" destOrd="0" parTransId="{98D51E82-A449-4D60-B542-174D71B31A9E}" sibTransId="{A5E591C1-5C64-4D05-B462-DC9DF79446BD}"/>
    <dgm:cxn modelId="{335CBC2A-7BA9-4580-9817-5CFDE0648B85}" type="presOf" srcId="{36DD3459-F1A3-44F4-A6A3-D5B53F53D935}" destId="{C7E3FA38-11EA-44E5-AFCF-3764F4C4CE6A}" srcOrd="0" destOrd="0" presId="urn:microsoft.com/office/officeart/2005/8/layout/list1"/>
    <dgm:cxn modelId="{69D5B66C-92E5-428B-B9DE-5F484670D16D}" type="presOf" srcId="{6AC593C7-A856-4507-A52C-ECE379E4CA62}" destId="{A87FFC0A-3D9F-4CD0-A701-45913FFF4C95}" srcOrd="0" destOrd="0" presId="urn:microsoft.com/office/officeart/2005/8/layout/list1"/>
    <dgm:cxn modelId="{D12F6AFB-1936-4B4A-B1EF-2375928D2741}" type="presOf" srcId="{6C197B17-162F-441C-B694-BB3A739F7CC9}" destId="{5274FD36-F34B-46D6-ABD7-34D52A2A64BD}" srcOrd="1" destOrd="0" presId="urn:microsoft.com/office/officeart/2005/8/layout/list1"/>
    <dgm:cxn modelId="{13F404C0-2670-4444-8378-8A9D010A1F37}" type="presOf" srcId="{AB582489-9464-49BE-B9A6-8A65BE98B0A0}" destId="{D4E6D4FB-22E3-4D4D-8922-59172CA1F03A}" srcOrd="0" destOrd="0" presId="urn:microsoft.com/office/officeart/2005/8/layout/list1"/>
    <dgm:cxn modelId="{16F45BAF-714E-4ACE-A11E-C15159B0DBE5}" srcId="{22C9025D-E0BD-4A33-9255-EF3AFAF84CBF}" destId="{6C197B17-162F-441C-B694-BB3A739F7CC9}" srcOrd="2" destOrd="0" parTransId="{A84C2841-A00F-4E9D-B8FF-6F0F8449AF51}" sibTransId="{5F7AC1E2-F12D-4C4B-BDFB-BE07CF18150F}"/>
    <dgm:cxn modelId="{3B337A3C-525B-4763-B41C-C74BF6D91D3B}" srcId="{22C9025D-E0BD-4A33-9255-EF3AFAF84CBF}" destId="{F02FCD83-09C4-4356-B231-4BB3C8C4F595}" srcOrd="1" destOrd="0" parTransId="{36A2643F-63F4-4C95-B3E0-198CDE21150E}" sibTransId="{8EE315A9-293B-420B-937C-9F22AD6CA7FC}"/>
    <dgm:cxn modelId="{D0239BDE-3E63-496A-9F31-C9C4765787DF}" srcId="{AB582489-9464-49BE-B9A6-8A65BE98B0A0}" destId="{6AC593C7-A856-4507-A52C-ECE379E4CA62}" srcOrd="0" destOrd="0" parTransId="{5D0852B7-517D-4A58-B196-72F03E2B9FF6}" sibTransId="{1DD8D0EE-82BF-4A8A-B230-12D6ADB1424F}"/>
    <dgm:cxn modelId="{BC01449C-1999-43CB-950B-E331EAC79A1C}" type="presOf" srcId="{E826946C-431F-4DC1-A246-6C2ABFA6EB6A}" destId="{A87FFC0A-3D9F-4CD0-A701-45913FFF4C95}" srcOrd="0" destOrd="1" presId="urn:microsoft.com/office/officeart/2005/8/layout/list1"/>
    <dgm:cxn modelId="{3F6D716D-DE6D-4AF0-ADB5-FFCCF2521FF4}" type="presOf" srcId="{0F6BFD89-C39E-4A32-B0D7-6A9433F8B70B}" destId="{A87FFC0A-3D9F-4CD0-A701-45913FFF4C95}" srcOrd="0" destOrd="2" presId="urn:microsoft.com/office/officeart/2005/8/layout/list1"/>
    <dgm:cxn modelId="{BE4C5B60-606B-4AB4-BD22-B68E9CB1929A}" srcId="{AB582489-9464-49BE-B9A6-8A65BE98B0A0}" destId="{E826946C-431F-4DC1-A246-6C2ABFA6EB6A}" srcOrd="1" destOrd="0" parTransId="{7CCB10FF-CC6F-4F31-8013-5762022DB626}" sibTransId="{8342DDAF-0770-46F1-9194-8139AD58D5E8}"/>
    <dgm:cxn modelId="{F3161D61-4DE4-4390-9645-FAE7DCE4DD70}" type="presOf" srcId="{22C9025D-E0BD-4A33-9255-EF3AFAF84CBF}" destId="{78213F48-2C1A-48A9-8E4C-338566034EAA}" srcOrd="0" destOrd="0" presId="urn:microsoft.com/office/officeart/2005/8/layout/list1"/>
    <dgm:cxn modelId="{AFDF1064-D905-4E9D-B95C-88D5319C7AA1}" srcId="{6C197B17-162F-441C-B694-BB3A739F7CC9}" destId="{AD0E3B35-3BB8-410B-94D9-898316B98D67}" srcOrd="0" destOrd="0" parTransId="{31DE3BBC-DC45-4B70-A352-CAEF8740D10A}" sibTransId="{11ECD9E0-7254-4FD9-9E60-DF659C15D15B}"/>
    <dgm:cxn modelId="{E8ACB66B-EAAA-4A60-B215-6408188F98D8}" type="presOf" srcId="{AB582489-9464-49BE-B9A6-8A65BE98B0A0}" destId="{F60E5608-6381-497B-8BD9-B46E72F04738}" srcOrd="1" destOrd="0" presId="urn:microsoft.com/office/officeart/2005/8/layout/list1"/>
    <dgm:cxn modelId="{6F261D0E-D801-4052-BB76-09186A45C0BA}" type="presOf" srcId="{6C197B17-162F-441C-B694-BB3A739F7CC9}" destId="{4048985E-66C2-40DD-B740-489C844CB7AE}" srcOrd="0" destOrd="0" presId="urn:microsoft.com/office/officeart/2005/8/layout/list1"/>
    <dgm:cxn modelId="{DDCC6E30-C3B6-4225-B9DD-3417BF8E95A8}" type="presOf" srcId="{F02FCD83-09C4-4356-B231-4BB3C8C4F595}" destId="{481FA542-99B4-44F5-B648-4AE53E006C3E}" srcOrd="1" destOrd="0" presId="urn:microsoft.com/office/officeart/2005/8/layout/list1"/>
    <dgm:cxn modelId="{BD6342D3-D6D2-418C-A2BB-01D796C9EADB}" srcId="{F02FCD83-09C4-4356-B231-4BB3C8C4F595}" destId="{36DD3459-F1A3-44F4-A6A3-D5B53F53D935}" srcOrd="0" destOrd="0" parTransId="{BF1BC684-8A43-44F0-8578-F4F3D72610E7}" sibTransId="{9F7331D8-C8AE-4FB3-B89D-955B5A80E599}"/>
    <dgm:cxn modelId="{8DBA7C1D-A08A-48C7-B624-581AE61325BA}" type="presOf" srcId="{AD0E3B35-3BB8-410B-94D9-898316B98D67}" destId="{F804577C-40E1-4BF9-9C8C-865DBE42330B}" srcOrd="0" destOrd="0" presId="urn:microsoft.com/office/officeart/2005/8/layout/list1"/>
    <dgm:cxn modelId="{9C958D9A-7886-444B-BDAB-4BDB684CBAE4}" type="presParOf" srcId="{78213F48-2C1A-48A9-8E4C-338566034EAA}" destId="{D35B5183-0FBC-4BB9-958B-A29EA44DBE2F}" srcOrd="0" destOrd="0" presId="urn:microsoft.com/office/officeart/2005/8/layout/list1"/>
    <dgm:cxn modelId="{048654C3-AA3C-4D29-A009-1038BE58551F}" type="presParOf" srcId="{D35B5183-0FBC-4BB9-958B-A29EA44DBE2F}" destId="{D4E6D4FB-22E3-4D4D-8922-59172CA1F03A}" srcOrd="0" destOrd="0" presId="urn:microsoft.com/office/officeart/2005/8/layout/list1"/>
    <dgm:cxn modelId="{93725AB6-A759-4763-81AC-996C37B9CEAF}" type="presParOf" srcId="{D35B5183-0FBC-4BB9-958B-A29EA44DBE2F}" destId="{F60E5608-6381-497B-8BD9-B46E72F04738}" srcOrd="1" destOrd="0" presId="urn:microsoft.com/office/officeart/2005/8/layout/list1"/>
    <dgm:cxn modelId="{015F359E-81EA-4D06-A030-741B1C48E403}" type="presParOf" srcId="{78213F48-2C1A-48A9-8E4C-338566034EAA}" destId="{2DF7AE81-2E90-438B-85A9-0B3884D0DD76}" srcOrd="1" destOrd="0" presId="urn:microsoft.com/office/officeart/2005/8/layout/list1"/>
    <dgm:cxn modelId="{94832519-6EF7-47E9-9374-124EDB542383}" type="presParOf" srcId="{78213F48-2C1A-48A9-8E4C-338566034EAA}" destId="{A87FFC0A-3D9F-4CD0-A701-45913FFF4C95}" srcOrd="2" destOrd="0" presId="urn:microsoft.com/office/officeart/2005/8/layout/list1"/>
    <dgm:cxn modelId="{6CBD384B-87C6-4B84-813F-DFFE751416D0}" type="presParOf" srcId="{78213F48-2C1A-48A9-8E4C-338566034EAA}" destId="{8B579ED7-60A2-46F3-81A1-922DDDF41029}" srcOrd="3" destOrd="0" presId="urn:microsoft.com/office/officeart/2005/8/layout/list1"/>
    <dgm:cxn modelId="{65DD3E32-74A7-4706-92BD-9A42CFCE4E33}" type="presParOf" srcId="{78213F48-2C1A-48A9-8E4C-338566034EAA}" destId="{C92A3529-26FF-46F3-A7AB-005BD5AA7BD8}" srcOrd="4" destOrd="0" presId="urn:microsoft.com/office/officeart/2005/8/layout/list1"/>
    <dgm:cxn modelId="{86BBAFB0-E4C0-4A79-8409-E92FE8266BC9}" type="presParOf" srcId="{C92A3529-26FF-46F3-A7AB-005BD5AA7BD8}" destId="{D53A4627-87A8-47E4-8FB7-B8D2C55DFDE7}" srcOrd="0" destOrd="0" presId="urn:microsoft.com/office/officeart/2005/8/layout/list1"/>
    <dgm:cxn modelId="{18F982FC-3356-4FFA-B95A-7D823E593DDE}" type="presParOf" srcId="{C92A3529-26FF-46F3-A7AB-005BD5AA7BD8}" destId="{481FA542-99B4-44F5-B648-4AE53E006C3E}" srcOrd="1" destOrd="0" presId="urn:microsoft.com/office/officeart/2005/8/layout/list1"/>
    <dgm:cxn modelId="{892DC2C1-8B6D-48A4-9158-8640B5B8E507}" type="presParOf" srcId="{78213F48-2C1A-48A9-8E4C-338566034EAA}" destId="{EEC7E434-C917-4A4B-82FB-276EC7C6F390}" srcOrd="5" destOrd="0" presId="urn:microsoft.com/office/officeart/2005/8/layout/list1"/>
    <dgm:cxn modelId="{CA49A105-6644-4E81-B7FD-E71F174C1E38}" type="presParOf" srcId="{78213F48-2C1A-48A9-8E4C-338566034EAA}" destId="{C7E3FA38-11EA-44E5-AFCF-3764F4C4CE6A}" srcOrd="6" destOrd="0" presId="urn:microsoft.com/office/officeart/2005/8/layout/list1"/>
    <dgm:cxn modelId="{F6658766-224C-43E0-AB61-7FFEAD5D11FB}" type="presParOf" srcId="{78213F48-2C1A-48A9-8E4C-338566034EAA}" destId="{69DCBD69-34BA-477A-9742-3EA5D2695D52}" srcOrd="7" destOrd="0" presId="urn:microsoft.com/office/officeart/2005/8/layout/list1"/>
    <dgm:cxn modelId="{74D5F702-A001-43F9-A300-BA4FFBF89B31}" type="presParOf" srcId="{78213F48-2C1A-48A9-8E4C-338566034EAA}" destId="{3447BD43-DCC8-4377-903D-AF4FE5D8B725}" srcOrd="8" destOrd="0" presId="urn:microsoft.com/office/officeart/2005/8/layout/list1"/>
    <dgm:cxn modelId="{BD8A10CC-C60C-472E-8F2C-91AE2E33A627}" type="presParOf" srcId="{3447BD43-DCC8-4377-903D-AF4FE5D8B725}" destId="{4048985E-66C2-40DD-B740-489C844CB7AE}" srcOrd="0" destOrd="0" presId="urn:microsoft.com/office/officeart/2005/8/layout/list1"/>
    <dgm:cxn modelId="{E6D45A5A-1993-41B7-BA9F-3E1233EB36C1}" type="presParOf" srcId="{3447BD43-DCC8-4377-903D-AF4FE5D8B725}" destId="{5274FD36-F34B-46D6-ABD7-34D52A2A64BD}" srcOrd="1" destOrd="0" presId="urn:microsoft.com/office/officeart/2005/8/layout/list1"/>
    <dgm:cxn modelId="{6E0959BE-70B7-46AB-BA52-0B9924235D23}" type="presParOf" srcId="{78213F48-2C1A-48A9-8E4C-338566034EAA}" destId="{6778F23D-8014-4781-A5E5-261AB8AB9054}" srcOrd="9" destOrd="0" presId="urn:microsoft.com/office/officeart/2005/8/layout/list1"/>
    <dgm:cxn modelId="{11858B22-74AE-4D78-858E-6BEAE3785BF4}" type="presParOf" srcId="{78213F48-2C1A-48A9-8E4C-338566034EAA}" destId="{F804577C-40E1-4BF9-9C8C-865DBE4233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D388D3-8BDD-4B67-8DA6-38239C12DB0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BE0DA32-BB33-4A86-8300-06880649C14D}">
      <dgm:prSet phldrT="[Текст]"/>
      <dgm:spPr/>
      <dgm:t>
        <a:bodyPr/>
        <a:lstStyle/>
        <a:p>
          <a:r>
            <a:rPr lang="ru-RU" b="1" dirty="0" smtClean="0"/>
            <a:t>Учебно-методические ресурсы </a:t>
          </a:r>
          <a:r>
            <a:rPr lang="ru-RU" b="1" dirty="0" err="1" smtClean="0"/>
            <a:t>ООП</a:t>
          </a:r>
          <a:endParaRPr lang="ru-RU" b="1" dirty="0"/>
        </a:p>
      </dgm:t>
    </dgm:pt>
    <dgm:pt modelId="{048FA1B3-E7EC-42FA-98E7-7E7A01AE8174}" type="parTrans" cxnId="{A9EDD16A-716B-41BF-8D36-7E503F302591}">
      <dgm:prSet/>
      <dgm:spPr/>
      <dgm:t>
        <a:bodyPr/>
        <a:lstStyle/>
        <a:p>
          <a:endParaRPr lang="ru-RU"/>
        </a:p>
      </dgm:t>
    </dgm:pt>
    <dgm:pt modelId="{0DD02F9B-9101-4393-B131-18FCF0510962}" type="sibTrans" cxnId="{A9EDD16A-716B-41BF-8D36-7E503F302591}">
      <dgm:prSet/>
      <dgm:spPr/>
      <dgm:t>
        <a:bodyPr/>
        <a:lstStyle/>
        <a:p>
          <a:endParaRPr lang="ru-RU"/>
        </a:p>
      </dgm:t>
    </dgm:pt>
    <dgm:pt modelId="{5D4ABE69-4963-4FC7-881F-332398877DF7}">
      <dgm:prSet phldrT="[Текст]"/>
      <dgm:spPr/>
      <dgm:t>
        <a:bodyPr/>
        <a:lstStyle/>
        <a:p>
          <a:r>
            <a:rPr lang="ru-RU" b="1" dirty="0" smtClean="0"/>
            <a:t>Совместные образовательные программы (СОП)</a:t>
          </a:r>
          <a:endParaRPr lang="ru-RU" b="1" dirty="0"/>
        </a:p>
      </dgm:t>
    </dgm:pt>
    <dgm:pt modelId="{C63F42DE-EB99-4F21-AF89-DF501A9A57EB}" type="parTrans" cxnId="{709EE1B3-2D9A-4CC7-BCA0-2818C90AFAC8}">
      <dgm:prSet/>
      <dgm:spPr/>
      <dgm:t>
        <a:bodyPr/>
        <a:lstStyle/>
        <a:p>
          <a:endParaRPr lang="ru-RU"/>
        </a:p>
      </dgm:t>
    </dgm:pt>
    <dgm:pt modelId="{87AF4223-9FBC-484C-AB7F-68DC09C4E996}" type="sibTrans" cxnId="{709EE1B3-2D9A-4CC7-BCA0-2818C90AFAC8}">
      <dgm:prSet/>
      <dgm:spPr/>
      <dgm:t>
        <a:bodyPr/>
        <a:lstStyle/>
        <a:p>
          <a:endParaRPr lang="ru-RU"/>
        </a:p>
      </dgm:t>
    </dgm:pt>
    <dgm:pt modelId="{0A9CE66C-AF41-4A05-BE3B-78AD61FC4911}">
      <dgm:prSet/>
      <dgm:spPr/>
      <dgm:t>
        <a:bodyPr/>
        <a:lstStyle/>
        <a:p>
          <a:r>
            <a:rPr lang="ru-RU" dirty="0" smtClean="0"/>
            <a:t>учебно-методические материалы на английском языке для ООП по ПНР ТПУ (по 70 дисциплинам)</a:t>
          </a:r>
          <a:endParaRPr lang="ru-RU" dirty="0"/>
        </a:p>
      </dgm:t>
    </dgm:pt>
    <dgm:pt modelId="{355E09AB-AA02-431B-AAB4-403225C8107F}" type="parTrans" cxnId="{324F5D29-3760-4FF7-B4C5-04742E5C8FF2}">
      <dgm:prSet/>
      <dgm:spPr/>
      <dgm:t>
        <a:bodyPr/>
        <a:lstStyle/>
        <a:p>
          <a:endParaRPr lang="ru-RU"/>
        </a:p>
      </dgm:t>
    </dgm:pt>
    <dgm:pt modelId="{F0735B1F-42B5-4521-8642-DAF1870854B5}" type="sibTrans" cxnId="{324F5D29-3760-4FF7-B4C5-04742E5C8FF2}">
      <dgm:prSet/>
      <dgm:spPr/>
      <dgm:t>
        <a:bodyPr/>
        <a:lstStyle/>
        <a:p>
          <a:endParaRPr lang="ru-RU"/>
        </a:p>
      </dgm:t>
    </dgm:pt>
    <dgm:pt modelId="{CF53A185-4C55-4098-BC79-829B2D1DBA26}">
      <dgm:prSet/>
      <dgm:spPr/>
      <dgm:t>
        <a:bodyPr/>
        <a:lstStyle/>
        <a:p>
          <a:r>
            <a:rPr lang="ru-RU" dirty="0" smtClean="0"/>
            <a:t>учебно-методические комплексы дисциплин «</a:t>
          </a:r>
          <a:r>
            <a:rPr lang="ru-RU" i="1" dirty="0" smtClean="0"/>
            <a:t>Инженерное предпринимательство», «Управление компанией на основе бережливого производства»</a:t>
          </a:r>
          <a:r>
            <a:rPr lang="en-US" i="1" dirty="0" smtClean="0"/>
            <a:t> </a:t>
          </a:r>
          <a:r>
            <a:rPr lang="ru-RU" i="1" dirty="0" smtClean="0"/>
            <a:t>и др.</a:t>
          </a:r>
          <a:endParaRPr lang="ru-RU" i="1" dirty="0"/>
        </a:p>
      </dgm:t>
    </dgm:pt>
    <dgm:pt modelId="{DB249BD4-2BE3-488B-8A91-C05CA660021B}" type="parTrans" cxnId="{39F98CD1-350A-4040-B4D0-24E2D44E27FF}">
      <dgm:prSet/>
      <dgm:spPr/>
      <dgm:t>
        <a:bodyPr/>
        <a:lstStyle/>
        <a:p>
          <a:endParaRPr lang="ru-RU"/>
        </a:p>
      </dgm:t>
    </dgm:pt>
    <dgm:pt modelId="{625F7447-88FB-4F10-86EF-37C82C4B86C4}" type="sibTrans" cxnId="{39F98CD1-350A-4040-B4D0-24E2D44E27FF}">
      <dgm:prSet/>
      <dgm:spPr/>
      <dgm:t>
        <a:bodyPr/>
        <a:lstStyle/>
        <a:p>
          <a:endParaRPr lang="ru-RU"/>
        </a:p>
      </dgm:t>
    </dgm:pt>
    <dgm:pt modelId="{326D334F-AE7F-42B9-B6D9-FCB35A652FEE}">
      <dgm:prSet/>
      <dgm:spPr/>
      <dgm:t>
        <a:bodyPr/>
        <a:lstStyle/>
        <a:p>
          <a:r>
            <a:rPr lang="ru-RU" dirty="0" smtClean="0"/>
            <a:t>6 договоров по разработке и реализации СОП с российскими (томскими) университетами</a:t>
          </a:r>
          <a:endParaRPr lang="ru-RU" dirty="0"/>
        </a:p>
      </dgm:t>
    </dgm:pt>
    <dgm:pt modelId="{7228A348-55A1-4D23-9884-663091784AF0}" type="parTrans" cxnId="{A55737F6-6845-42F4-B051-86E5C876047B}">
      <dgm:prSet/>
      <dgm:spPr/>
      <dgm:t>
        <a:bodyPr/>
        <a:lstStyle/>
        <a:p>
          <a:endParaRPr lang="ru-RU"/>
        </a:p>
      </dgm:t>
    </dgm:pt>
    <dgm:pt modelId="{DB0DC79E-5296-4103-9C55-B6D749EFD64E}" type="sibTrans" cxnId="{A55737F6-6845-42F4-B051-86E5C876047B}">
      <dgm:prSet/>
      <dgm:spPr/>
      <dgm:t>
        <a:bodyPr/>
        <a:lstStyle/>
        <a:p>
          <a:endParaRPr lang="ru-RU"/>
        </a:p>
      </dgm:t>
    </dgm:pt>
    <dgm:pt modelId="{F3A57271-BE84-4727-AD7E-54597E5F5598}">
      <dgm:prSet/>
      <dgm:spPr/>
      <dgm:t>
        <a:bodyPr/>
        <a:lstStyle/>
        <a:p>
          <a:r>
            <a:rPr lang="ru-RU" dirty="0" smtClean="0"/>
            <a:t>11 СОП с зарубежными, российскими и томскими университетами (обучаются 60 студентов ТПУ)</a:t>
          </a:r>
          <a:endParaRPr lang="ru-RU" dirty="0"/>
        </a:p>
      </dgm:t>
    </dgm:pt>
    <dgm:pt modelId="{3358A2E7-58E6-4472-8435-5405D5D30DE3}" type="parTrans" cxnId="{BB5C19EA-857B-483F-9A23-31C5A3B543F7}">
      <dgm:prSet/>
      <dgm:spPr/>
      <dgm:t>
        <a:bodyPr/>
        <a:lstStyle/>
        <a:p>
          <a:endParaRPr lang="ru-RU"/>
        </a:p>
      </dgm:t>
    </dgm:pt>
    <dgm:pt modelId="{E797823D-2315-4461-A0A8-476181875C62}" type="sibTrans" cxnId="{BB5C19EA-857B-483F-9A23-31C5A3B543F7}">
      <dgm:prSet/>
      <dgm:spPr/>
      <dgm:t>
        <a:bodyPr/>
        <a:lstStyle/>
        <a:p>
          <a:endParaRPr lang="ru-RU"/>
        </a:p>
      </dgm:t>
    </dgm:pt>
    <dgm:pt modelId="{32BACCDE-699D-49C0-AE55-28C5C42B6CD3}">
      <dgm:prSet/>
      <dgm:spPr/>
      <dgm:t>
        <a:bodyPr/>
        <a:lstStyle/>
        <a:p>
          <a:r>
            <a:rPr lang="ru-RU" dirty="0" smtClean="0"/>
            <a:t>учебно-методические комплексы факультативных и унифицированных дисциплин </a:t>
          </a:r>
          <a:r>
            <a:rPr lang="ru-RU" i="1" dirty="0" smtClean="0"/>
            <a:t>«Введение в теорию и практику толерантности», «Деловая коммуникация» и др.</a:t>
          </a:r>
          <a:endParaRPr lang="ru-RU" i="1" dirty="0"/>
        </a:p>
      </dgm:t>
    </dgm:pt>
    <dgm:pt modelId="{3DE23CDC-2B51-44E9-97A7-86674569CF9B}" type="parTrans" cxnId="{D4FBEAFC-6445-4379-9263-E5D1BBDB3523}">
      <dgm:prSet/>
      <dgm:spPr/>
      <dgm:t>
        <a:bodyPr/>
        <a:lstStyle/>
        <a:p>
          <a:endParaRPr lang="ru-RU"/>
        </a:p>
      </dgm:t>
    </dgm:pt>
    <dgm:pt modelId="{000B5A44-0F94-4D06-AB6F-C68A9267A1C2}" type="sibTrans" cxnId="{D4FBEAFC-6445-4379-9263-E5D1BBDB3523}">
      <dgm:prSet/>
      <dgm:spPr/>
      <dgm:t>
        <a:bodyPr/>
        <a:lstStyle/>
        <a:p>
          <a:endParaRPr lang="ru-RU"/>
        </a:p>
      </dgm:t>
    </dgm:pt>
    <dgm:pt modelId="{4310B0E9-0378-40CB-8335-B790ADA15FAF}" type="pres">
      <dgm:prSet presAssocID="{99D388D3-8BDD-4B67-8DA6-38239C12DB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A44C3A-B1DE-44D3-A489-363C26ABED6A}" type="pres">
      <dgm:prSet presAssocID="{6BE0DA32-BB33-4A86-8300-06880649C14D}" presName="parentLin" presStyleCnt="0"/>
      <dgm:spPr/>
    </dgm:pt>
    <dgm:pt modelId="{D6F8C6CB-6987-4198-A9E1-3F764217DF87}" type="pres">
      <dgm:prSet presAssocID="{6BE0DA32-BB33-4A86-8300-06880649C14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9E43983-B833-43DA-AA41-C28E519BBDC9}" type="pres">
      <dgm:prSet presAssocID="{6BE0DA32-BB33-4A86-8300-06880649C14D}" presName="parentText" presStyleLbl="node1" presStyleIdx="0" presStyleCnt="2" custScaleX="1076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1B660-3341-4EBA-9DBC-53B5FC4A14A3}" type="pres">
      <dgm:prSet presAssocID="{6BE0DA32-BB33-4A86-8300-06880649C14D}" presName="negativeSpace" presStyleCnt="0"/>
      <dgm:spPr/>
    </dgm:pt>
    <dgm:pt modelId="{F7AD86C8-2966-410F-9322-6875F5C2E6D5}" type="pres">
      <dgm:prSet presAssocID="{6BE0DA32-BB33-4A86-8300-06880649C14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79CBB-B4F7-4C60-83AF-C9623340C57A}" type="pres">
      <dgm:prSet presAssocID="{0DD02F9B-9101-4393-B131-18FCF0510962}" presName="spaceBetweenRectangles" presStyleCnt="0"/>
      <dgm:spPr/>
    </dgm:pt>
    <dgm:pt modelId="{4FBAEC17-28DD-4B5E-9CA8-C477830A768D}" type="pres">
      <dgm:prSet presAssocID="{5D4ABE69-4963-4FC7-881F-332398877DF7}" presName="parentLin" presStyleCnt="0"/>
      <dgm:spPr/>
    </dgm:pt>
    <dgm:pt modelId="{FFCD5E43-B78A-4DED-9EA9-EE34EF4C130B}" type="pres">
      <dgm:prSet presAssocID="{5D4ABE69-4963-4FC7-881F-332398877DF7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528744D-BC3E-49B4-8F11-A2D2CAEAE2C0}" type="pres">
      <dgm:prSet presAssocID="{5D4ABE69-4963-4FC7-881F-332398877DF7}" presName="parentText" presStyleLbl="node1" presStyleIdx="1" presStyleCnt="2" custScaleX="1076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F3E57-4B5F-49F3-A5AA-8A1C1ACC63BE}" type="pres">
      <dgm:prSet presAssocID="{5D4ABE69-4963-4FC7-881F-332398877DF7}" presName="negativeSpace" presStyleCnt="0"/>
      <dgm:spPr/>
    </dgm:pt>
    <dgm:pt modelId="{53F4B23C-95F7-4617-B532-A46DA11F4CD4}" type="pres">
      <dgm:prSet presAssocID="{5D4ABE69-4963-4FC7-881F-332398877DF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C19EA-857B-483F-9A23-31C5A3B543F7}" srcId="{5D4ABE69-4963-4FC7-881F-332398877DF7}" destId="{F3A57271-BE84-4727-AD7E-54597E5F5598}" srcOrd="1" destOrd="0" parTransId="{3358A2E7-58E6-4472-8435-5405D5D30DE3}" sibTransId="{E797823D-2315-4461-A0A8-476181875C62}"/>
    <dgm:cxn modelId="{0E634343-B46D-4076-A473-B4975070890C}" type="presOf" srcId="{5D4ABE69-4963-4FC7-881F-332398877DF7}" destId="{FFCD5E43-B78A-4DED-9EA9-EE34EF4C130B}" srcOrd="0" destOrd="0" presId="urn:microsoft.com/office/officeart/2005/8/layout/list1"/>
    <dgm:cxn modelId="{4727FE49-0A6C-4C6F-820F-F1CB75A0326A}" type="presOf" srcId="{0A9CE66C-AF41-4A05-BE3B-78AD61FC4911}" destId="{F7AD86C8-2966-410F-9322-6875F5C2E6D5}" srcOrd="0" destOrd="0" presId="urn:microsoft.com/office/officeart/2005/8/layout/list1"/>
    <dgm:cxn modelId="{10D420AF-72A5-4DE0-83FD-23F3F21FFA06}" type="presOf" srcId="{32BACCDE-699D-49C0-AE55-28C5C42B6CD3}" destId="{F7AD86C8-2966-410F-9322-6875F5C2E6D5}" srcOrd="0" destOrd="2" presId="urn:microsoft.com/office/officeart/2005/8/layout/list1"/>
    <dgm:cxn modelId="{A9EDD16A-716B-41BF-8D36-7E503F302591}" srcId="{99D388D3-8BDD-4B67-8DA6-38239C12DB04}" destId="{6BE0DA32-BB33-4A86-8300-06880649C14D}" srcOrd="0" destOrd="0" parTransId="{048FA1B3-E7EC-42FA-98E7-7E7A01AE8174}" sibTransId="{0DD02F9B-9101-4393-B131-18FCF0510962}"/>
    <dgm:cxn modelId="{6230FA4E-1C2C-41CF-9520-A104A02B6A7B}" type="presOf" srcId="{99D388D3-8BDD-4B67-8DA6-38239C12DB04}" destId="{4310B0E9-0378-40CB-8335-B790ADA15FAF}" srcOrd="0" destOrd="0" presId="urn:microsoft.com/office/officeart/2005/8/layout/list1"/>
    <dgm:cxn modelId="{41DE2BFD-0DC0-445A-8147-F510D2E3462A}" type="presOf" srcId="{6BE0DA32-BB33-4A86-8300-06880649C14D}" destId="{D9E43983-B833-43DA-AA41-C28E519BBDC9}" srcOrd="1" destOrd="0" presId="urn:microsoft.com/office/officeart/2005/8/layout/list1"/>
    <dgm:cxn modelId="{8ED5A8FD-2DE2-4BD9-880C-34FBB9AC5E97}" type="presOf" srcId="{326D334F-AE7F-42B9-B6D9-FCB35A652FEE}" destId="{53F4B23C-95F7-4617-B532-A46DA11F4CD4}" srcOrd="0" destOrd="0" presId="urn:microsoft.com/office/officeart/2005/8/layout/list1"/>
    <dgm:cxn modelId="{A55737F6-6845-42F4-B051-86E5C876047B}" srcId="{5D4ABE69-4963-4FC7-881F-332398877DF7}" destId="{326D334F-AE7F-42B9-B6D9-FCB35A652FEE}" srcOrd="0" destOrd="0" parTransId="{7228A348-55A1-4D23-9884-663091784AF0}" sibTransId="{DB0DC79E-5296-4103-9C55-B6D749EFD64E}"/>
    <dgm:cxn modelId="{709EE1B3-2D9A-4CC7-BCA0-2818C90AFAC8}" srcId="{99D388D3-8BDD-4B67-8DA6-38239C12DB04}" destId="{5D4ABE69-4963-4FC7-881F-332398877DF7}" srcOrd="1" destOrd="0" parTransId="{C63F42DE-EB99-4F21-AF89-DF501A9A57EB}" sibTransId="{87AF4223-9FBC-484C-AB7F-68DC09C4E996}"/>
    <dgm:cxn modelId="{0563856D-FD28-4827-AC5D-7DD48B9A6787}" type="presOf" srcId="{F3A57271-BE84-4727-AD7E-54597E5F5598}" destId="{53F4B23C-95F7-4617-B532-A46DA11F4CD4}" srcOrd="0" destOrd="1" presId="urn:microsoft.com/office/officeart/2005/8/layout/list1"/>
    <dgm:cxn modelId="{324F5D29-3760-4FF7-B4C5-04742E5C8FF2}" srcId="{6BE0DA32-BB33-4A86-8300-06880649C14D}" destId="{0A9CE66C-AF41-4A05-BE3B-78AD61FC4911}" srcOrd="0" destOrd="0" parTransId="{355E09AB-AA02-431B-AAB4-403225C8107F}" sibTransId="{F0735B1F-42B5-4521-8642-DAF1870854B5}"/>
    <dgm:cxn modelId="{1FA0E3B2-1FA2-4BE1-81CF-9FE76220676D}" type="presOf" srcId="{6BE0DA32-BB33-4A86-8300-06880649C14D}" destId="{D6F8C6CB-6987-4198-A9E1-3F764217DF87}" srcOrd="0" destOrd="0" presId="urn:microsoft.com/office/officeart/2005/8/layout/list1"/>
    <dgm:cxn modelId="{0DC7B100-EE8F-4CBF-B4F7-9BEA3D355DE1}" type="presOf" srcId="{CF53A185-4C55-4098-BC79-829B2D1DBA26}" destId="{F7AD86C8-2966-410F-9322-6875F5C2E6D5}" srcOrd="0" destOrd="1" presId="urn:microsoft.com/office/officeart/2005/8/layout/list1"/>
    <dgm:cxn modelId="{D4FBEAFC-6445-4379-9263-E5D1BBDB3523}" srcId="{6BE0DA32-BB33-4A86-8300-06880649C14D}" destId="{32BACCDE-699D-49C0-AE55-28C5C42B6CD3}" srcOrd="2" destOrd="0" parTransId="{3DE23CDC-2B51-44E9-97A7-86674569CF9B}" sibTransId="{000B5A44-0F94-4D06-AB6F-C68A9267A1C2}"/>
    <dgm:cxn modelId="{39F98CD1-350A-4040-B4D0-24E2D44E27FF}" srcId="{6BE0DA32-BB33-4A86-8300-06880649C14D}" destId="{CF53A185-4C55-4098-BC79-829B2D1DBA26}" srcOrd="1" destOrd="0" parTransId="{DB249BD4-2BE3-488B-8A91-C05CA660021B}" sibTransId="{625F7447-88FB-4F10-86EF-37C82C4B86C4}"/>
    <dgm:cxn modelId="{22762480-2775-45B7-AD7F-89941E33DB0B}" type="presOf" srcId="{5D4ABE69-4963-4FC7-881F-332398877DF7}" destId="{7528744D-BC3E-49B4-8F11-A2D2CAEAE2C0}" srcOrd="1" destOrd="0" presId="urn:microsoft.com/office/officeart/2005/8/layout/list1"/>
    <dgm:cxn modelId="{0F9E8EE2-5696-400E-8D5E-03AC57FBFDF9}" type="presParOf" srcId="{4310B0E9-0378-40CB-8335-B790ADA15FAF}" destId="{CCA44C3A-B1DE-44D3-A489-363C26ABED6A}" srcOrd="0" destOrd="0" presId="urn:microsoft.com/office/officeart/2005/8/layout/list1"/>
    <dgm:cxn modelId="{78BB22EB-519D-4BED-8B73-33B1BE3444F4}" type="presParOf" srcId="{CCA44C3A-B1DE-44D3-A489-363C26ABED6A}" destId="{D6F8C6CB-6987-4198-A9E1-3F764217DF87}" srcOrd="0" destOrd="0" presId="urn:microsoft.com/office/officeart/2005/8/layout/list1"/>
    <dgm:cxn modelId="{70B4773C-9830-4A9C-BCCF-97BD38EAB363}" type="presParOf" srcId="{CCA44C3A-B1DE-44D3-A489-363C26ABED6A}" destId="{D9E43983-B833-43DA-AA41-C28E519BBDC9}" srcOrd="1" destOrd="0" presId="urn:microsoft.com/office/officeart/2005/8/layout/list1"/>
    <dgm:cxn modelId="{0C6B9435-B6AD-4F6A-8805-8D54C4148BC7}" type="presParOf" srcId="{4310B0E9-0378-40CB-8335-B790ADA15FAF}" destId="{7851B660-3341-4EBA-9DBC-53B5FC4A14A3}" srcOrd="1" destOrd="0" presId="urn:microsoft.com/office/officeart/2005/8/layout/list1"/>
    <dgm:cxn modelId="{E6608747-ABFA-403F-A95E-02F90C63C3E0}" type="presParOf" srcId="{4310B0E9-0378-40CB-8335-B790ADA15FAF}" destId="{F7AD86C8-2966-410F-9322-6875F5C2E6D5}" srcOrd="2" destOrd="0" presId="urn:microsoft.com/office/officeart/2005/8/layout/list1"/>
    <dgm:cxn modelId="{41F165BB-3D39-4AA8-83A3-1DCCD6734A5E}" type="presParOf" srcId="{4310B0E9-0378-40CB-8335-B790ADA15FAF}" destId="{8C179CBB-B4F7-4C60-83AF-C9623340C57A}" srcOrd="3" destOrd="0" presId="urn:microsoft.com/office/officeart/2005/8/layout/list1"/>
    <dgm:cxn modelId="{D690C82D-9403-40C5-9324-466735E68989}" type="presParOf" srcId="{4310B0E9-0378-40CB-8335-B790ADA15FAF}" destId="{4FBAEC17-28DD-4B5E-9CA8-C477830A768D}" srcOrd="4" destOrd="0" presId="urn:microsoft.com/office/officeart/2005/8/layout/list1"/>
    <dgm:cxn modelId="{88546F0A-5F3B-4DDA-B95D-1F971A44CEE6}" type="presParOf" srcId="{4FBAEC17-28DD-4B5E-9CA8-C477830A768D}" destId="{FFCD5E43-B78A-4DED-9EA9-EE34EF4C130B}" srcOrd="0" destOrd="0" presId="urn:microsoft.com/office/officeart/2005/8/layout/list1"/>
    <dgm:cxn modelId="{6358F91C-8CA9-47EE-94EB-233C0415E41D}" type="presParOf" srcId="{4FBAEC17-28DD-4B5E-9CA8-C477830A768D}" destId="{7528744D-BC3E-49B4-8F11-A2D2CAEAE2C0}" srcOrd="1" destOrd="0" presId="urn:microsoft.com/office/officeart/2005/8/layout/list1"/>
    <dgm:cxn modelId="{D342A7B5-DFFA-4AEC-8CD6-118C9BC67F8B}" type="presParOf" srcId="{4310B0E9-0378-40CB-8335-B790ADA15FAF}" destId="{C7CF3E57-4B5F-49F3-A5AA-8A1C1ACC63BE}" srcOrd="5" destOrd="0" presId="urn:microsoft.com/office/officeart/2005/8/layout/list1"/>
    <dgm:cxn modelId="{F42E575C-5441-4A8E-BA91-A2227EBB261C}" type="presParOf" srcId="{4310B0E9-0378-40CB-8335-B790ADA15FAF}" destId="{53F4B23C-95F7-4617-B532-A46DA11F4CD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C02136-0637-4C36-AA40-706491A735C5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45DE5FB-439F-486E-9144-A3C2F5CF1F1A}">
      <dgm:prSet phldrT="[Текст]"/>
      <dgm:spPr/>
      <dgm:t>
        <a:bodyPr/>
        <a:lstStyle/>
        <a:p>
          <a:r>
            <a:rPr lang="ru-RU" b="1" dirty="0" smtClean="0"/>
            <a:t>11 программ профессиональной переподготовки (более 500 час.) </a:t>
          </a:r>
          <a:endParaRPr lang="ru-RU" b="1" dirty="0"/>
        </a:p>
      </dgm:t>
    </dgm:pt>
    <dgm:pt modelId="{966180F4-A8C6-4076-9FE7-3B93B78E1736}" type="parTrans" cxnId="{5FAEDCCC-E2A6-4019-B0BF-F641CEF7C2F5}">
      <dgm:prSet/>
      <dgm:spPr/>
      <dgm:t>
        <a:bodyPr/>
        <a:lstStyle/>
        <a:p>
          <a:endParaRPr lang="ru-RU"/>
        </a:p>
      </dgm:t>
    </dgm:pt>
    <dgm:pt modelId="{356ACB43-DAD5-4D0D-A559-62C11A0642CC}" type="sibTrans" cxnId="{5FAEDCCC-E2A6-4019-B0BF-F641CEF7C2F5}">
      <dgm:prSet/>
      <dgm:spPr/>
      <dgm:t>
        <a:bodyPr/>
        <a:lstStyle/>
        <a:p>
          <a:endParaRPr lang="ru-RU"/>
        </a:p>
      </dgm:t>
    </dgm:pt>
    <dgm:pt modelId="{64BBDE07-892F-4D4B-AF0C-30E12CABA759}">
      <dgm:prSet phldrT="[Текст]"/>
      <dgm:spPr/>
      <dgm:t>
        <a:bodyPr/>
        <a:lstStyle/>
        <a:p>
          <a:r>
            <a:rPr lang="ru-RU" b="1" dirty="0" smtClean="0"/>
            <a:t>18 единиц уникального оборудования (7,7 млн. руб.) </a:t>
          </a:r>
          <a:endParaRPr lang="ru-RU" b="1" dirty="0"/>
        </a:p>
      </dgm:t>
    </dgm:pt>
    <dgm:pt modelId="{5F9056A1-125B-4AB7-9EF7-4F110361F5C5}" type="parTrans" cxnId="{37C70673-DCE2-4EBA-8CF6-1C169D8D996A}">
      <dgm:prSet/>
      <dgm:spPr/>
      <dgm:t>
        <a:bodyPr/>
        <a:lstStyle/>
        <a:p>
          <a:endParaRPr lang="ru-RU"/>
        </a:p>
      </dgm:t>
    </dgm:pt>
    <dgm:pt modelId="{045A7BF6-85AD-4E3A-848F-2E8614C52CA4}" type="sibTrans" cxnId="{37C70673-DCE2-4EBA-8CF6-1C169D8D996A}">
      <dgm:prSet/>
      <dgm:spPr/>
      <dgm:t>
        <a:bodyPr/>
        <a:lstStyle/>
        <a:p>
          <a:endParaRPr lang="ru-RU"/>
        </a:p>
      </dgm:t>
    </dgm:pt>
    <dgm:pt modelId="{BFE3158D-2784-42A0-A582-197CDF33E990}">
      <dgm:prSet/>
      <dgm:spPr/>
      <dgm:t>
        <a:bodyPr/>
        <a:lstStyle/>
        <a:p>
          <a:r>
            <a:rPr lang="ru-RU" dirty="0" smtClean="0"/>
            <a:t>«Обустройство месторождений нефти и газа», «Дизайн», «Внутрифирменное планирование», «Учет и контроль ядерных материалов в ядерном топливном цикле» и др.</a:t>
          </a:r>
          <a:endParaRPr lang="ru-RU" dirty="0"/>
        </a:p>
      </dgm:t>
    </dgm:pt>
    <dgm:pt modelId="{6B38BB1C-8F6B-44A3-A35E-7DF846907F29}" type="parTrans" cxnId="{E1195301-C4FD-4867-B456-D5BB1F9C9EF0}">
      <dgm:prSet/>
      <dgm:spPr/>
      <dgm:t>
        <a:bodyPr/>
        <a:lstStyle/>
        <a:p>
          <a:endParaRPr lang="ru-RU"/>
        </a:p>
      </dgm:t>
    </dgm:pt>
    <dgm:pt modelId="{B507883E-5E49-4A65-BE30-D3B67197B3DC}" type="sibTrans" cxnId="{E1195301-C4FD-4867-B456-D5BB1F9C9EF0}">
      <dgm:prSet/>
      <dgm:spPr/>
      <dgm:t>
        <a:bodyPr/>
        <a:lstStyle/>
        <a:p>
          <a:endParaRPr lang="ru-RU"/>
        </a:p>
      </dgm:t>
    </dgm:pt>
    <dgm:pt modelId="{DF49DD6E-7F1E-4C9B-AC88-C95B79FC298E}">
      <dgm:prSet/>
      <dgm:spPr/>
      <dgm:t>
        <a:bodyPr/>
        <a:lstStyle/>
        <a:p>
          <a:r>
            <a:rPr lang="ru-RU" dirty="0" err="1" smtClean="0"/>
            <a:t>Триботехнический</a:t>
          </a:r>
          <a:r>
            <a:rPr lang="ru-RU" dirty="0" smtClean="0"/>
            <a:t> испытательный комплекс с возможностью анализа физических свойств образцов</a:t>
          </a:r>
          <a:endParaRPr lang="ru-RU" dirty="0"/>
        </a:p>
      </dgm:t>
    </dgm:pt>
    <dgm:pt modelId="{639EDF78-0130-48B6-B725-D91F47DB7740}" type="parTrans" cxnId="{8042D9B0-E451-406E-B129-EB233D01AD70}">
      <dgm:prSet/>
      <dgm:spPr/>
      <dgm:t>
        <a:bodyPr/>
        <a:lstStyle/>
        <a:p>
          <a:endParaRPr lang="ru-RU"/>
        </a:p>
      </dgm:t>
    </dgm:pt>
    <dgm:pt modelId="{10D0E76A-824C-4CB6-9B70-51CE710B7C67}" type="sibTrans" cxnId="{8042D9B0-E451-406E-B129-EB233D01AD70}">
      <dgm:prSet/>
      <dgm:spPr/>
      <dgm:t>
        <a:bodyPr/>
        <a:lstStyle/>
        <a:p>
          <a:endParaRPr lang="ru-RU"/>
        </a:p>
      </dgm:t>
    </dgm:pt>
    <dgm:pt modelId="{1DB828E9-5C50-4FE9-AD3B-E84399614D3D}">
      <dgm:prSet/>
      <dgm:spPr/>
      <dgm:t>
        <a:bodyPr/>
        <a:lstStyle/>
        <a:p>
          <a:r>
            <a:rPr lang="ru-RU" dirty="0" smtClean="0"/>
            <a:t>Установка </a:t>
          </a:r>
          <a:r>
            <a:rPr lang="ru-RU" dirty="0" err="1" smtClean="0"/>
            <a:t>паротермического</a:t>
          </a:r>
          <a:r>
            <a:rPr lang="ru-RU" dirty="0" smtClean="0"/>
            <a:t> оксидирования </a:t>
          </a:r>
          <a:endParaRPr lang="ru-RU" dirty="0"/>
        </a:p>
      </dgm:t>
    </dgm:pt>
    <dgm:pt modelId="{2C17B6A9-DE88-4687-BD78-A12647C9DD21}" type="parTrans" cxnId="{22B3B65C-D6BC-4615-9F19-65D19CDD0400}">
      <dgm:prSet/>
      <dgm:spPr/>
      <dgm:t>
        <a:bodyPr/>
        <a:lstStyle/>
        <a:p>
          <a:endParaRPr lang="ru-RU"/>
        </a:p>
      </dgm:t>
    </dgm:pt>
    <dgm:pt modelId="{8377AE55-AB1B-4417-B322-70F75F2E3B9C}" type="sibTrans" cxnId="{22B3B65C-D6BC-4615-9F19-65D19CDD0400}">
      <dgm:prSet/>
      <dgm:spPr/>
      <dgm:t>
        <a:bodyPr/>
        <a:lstStyle/>
        <a:p>
          <a:endParaRPr lang="ru-RU"/>
        </a:p>
      </dgm:t>
    </dgm:pt>
    <dgm:pt modelId="{A689ED07-C69B-40FE-804F-5BE354ACC993}">
      <dgm:prSet/>
      <dgm:spPr/>
      <dgm:t>
        <a:bodyPr/>
        <a:lstStyle/>
        <a:p>
          <a:r>
            <a:rPr lang="ru-RU" dirty="0" smtClean="0"/>
            <a:t>Плазмохимический реактор импульсно-периодического действия </a:t>
          </a:r>
          <a:endParaRPr lang="ru-RU" dirty="0"/>
        </a:p>
      </dgm:t>
    </dgm:pt>
    <dgm:pt modelId="{5174AE3F-9353-437A-BCD6-D15750CA8FAE}" type="parTrans" cxnId="{70CBDB36-0CAC-4D61-A652-7A96A3E29D9C}">
      <dgm:prSet/>
      <dgm:spPr/>
      <dgm:t>
        <a:bodyPr/>
        <a:lstStyle/>
        <a:p>
          <a:endParaRPr lang="ru-RU"/>
        </a:p>
      </dgm:t>
    </dgm:pt>
    <dgm:pt modelId="{396757B1-F083-4B44-B562-1A8D6D526FA3}" type="sibTrans" cxnId="{70CBDB36-0CAC-4D61-A652-7A96A3E29D9C}">
      <dgm:prSet/>
      <dgm:spPr/>
      <dgm:t>
        <a:bodyPr/>
        <a:lstStyle/>
        <a:p>
          <a:endParaRPr lang="ru-RU"/>
        </a:p>
      </dgm:t>
    </dgm:pt>
    <dgm:pt modelId="{2898CEF8-ABAC-46BC-821E-F24FEFF39602}" type="pres">
      <dgm:prSet presAssocID="{A7C02136-0637-4C36-AA40-706491A735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E1A7AF-3236-45D1-B5C4-50347A1FBF15}" type="pres">
      <dgm:prSet presAssocID="{745DE5FB-439F-486E-9144-A3C2F5CF1F1A}" presName="parentLin" presStyleCnt="0"/>
      <dgm:spPr/>
    </dgm:pt>
    <dgm:pt modelId="{2DC4DD33-DC35-4178-99B6-3F13D4A74AEC}" type="pres">
      <dgm:prSet presAssocID="{745DE5FB-439F-486E-9144-A3C2F5CF1F1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CD366EA-1281-4765-A5AF-E59F9BA0D4C2}" type="pres">
      <dgm:prSet presAssocID="{745DE5FB-439F-486E-9144-A3C2F5CF1F1A}" presName="parentText" presStyleLbl="node1" presStyleIdx="0" presStyleCnt="2" custScaleX="1482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EED1D-B9A4-4F71-86CD-082EB58B46B3}" type="pres">
      <dgm:prSet presAssocID="{745DE5FB-439F-486E-9144-A3C2F5CF1F1A}" presName="negativeSpace" presStyleCnt="0"/>
      <dgm:spPr/>
    </dgm:pt>
    <dgm:pt modelId="{82E52ED3-F642-4C3E-876C-B085E24B333A}" type="pres">
      <dgm:prSet presAssocID="{745DE5FB-439F-486E-9144-A3C2F5CF1F1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91B5EA-F014-4FDE-9377-D39FEDE744C4}" type="pres">
      <dgm:prSet presAssocID="{356ACB43-DAD5-4D0D-A559-62C11A0642CC}" presName="spaceBetweenRectangles" presStyleCnt="0"/>
      <dgm:spPr/>
    </dgm:pt>
    <dgm:pt modelId="{0DDB9F2D-3385-4139-B834-612796A2DDDF}" type="pres">
      <dgm:prSet presAssocID="{64BBDE07-892F-4D4B-AF0C-30E12CABA759}" presName="parentLin" presStyleCnt="0"/>
      <dgm:spPr/>
    </dgm:pt>
    <dgm:pt modelId="{249780F8-5990-4FB1-993B-2CCCF5A07B62}" type="pres">
      <dgm:prSet presAssocID="{64BBDE07-892F-4D4B-AF0C-30E12CABA75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85E75A1-AA87-4124-858B-5F2ECCAAF92B}" type="pres">
      <dgm:prSet presAssocID="{64BBDE07-892F-4D4B-AF0C-30E12CABA759}" presName="parentText" presStyleLbl="node1" presStyleIdx="1" presStyleCnt="2" custScaleX="1354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07FA1-EBA4-4B72-9605-73F9CD0E9ACE}" type="pres">
      <dgm:prSet presAssocID="{64BBDE07-892F-4D4B-AF0C-30E12CABA759}" presName="negativeSpace" presStyleCnt="0"/>
      <dgm:spPr/>
    </dgm:pt>
    <dgm:pt modelId="{5D712967-5F28-4B3F-90B5-A4CA9CE3C96E}" type="pres">
      <dgm:prSet presAssocID="{64BBDE07-892F-4D4B-AF0C-30E12CABA75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B3B65C-D6BC-4615-9F19-65D19CDD0400}" srcId="{64BBDE07-892F-4D4B-AF0C-30E12CABA759}" destId="{1DB828E9-5C50-4FE9-AD3B-E84399614D3D}" srcOrd="1" destOrd="0" parTransId="{2C17B6A9-DE88-4687-BD78-A12647C9DD21}" sibTransId="{8377AE55-AB1B-4417-B322-70F75F2E3B9C}"/>
    <dgm:cxn modelId="{5FAEDCCC-E2A6-4019-B0BF-F641CEF7C2F5}" srcId="{A7C02136-0637-4C36-AA40-706491A735C5}" destId="{745DE5FB-439F-486E-9144-A3C2F5CF1F1A}" srcOrd="0" destOrd="0" parTransId="{966180F4-A8C6-4076-9FE7-3B93B78E1736}" sibTransId="{356ACB43-DAD5-4D0D-A559-62C11A0642CC}"/>
    <dgm:cxn modelId="{0741033E-78E9-45C0-A822-E242F97335F3}" type="presOf" srcId="{A689ED07-C69B-40FE-804F-5BE354ACC993}" destId="{5D712967-5F28-4B3F-90B5-A4CA9CE3C96E}" srcOrd="0" destOrd="2" presId="urn:microsoft.com/office/officeart/2005/8/layout/list1"/>
    <dgm:cxn modelId="{70CBDB36-0CAC-4D61-A652-7A96A3E29D9C}" srcId="{64BBDE07-892F-4D4B-AF0C-30E12CABA759}" destId="{A689ED07-C69B-40FE-804F-5BE354ACC993}" srcOrd="2" destOrd="0" parTransId="{5174AE3F-9353-437A-BCD6-D15750CA8FAE}" sibTransId="{396757B1-F083-4B44-B562-1A8D6D526FA3}"/>
    <dgm:cxn modelId="{A8BC6317-F2BB-49A8-BFD9-D027847E2C82}" type="presOf" srcId="{64BBDE07-892F-4D4B-AF0C-30E12CABA759}" destId="{A85E75A1-AA87-4124-858B-5F2ECCAAF92B}" srcOrd="1" destOrd="0" presId="urn:microsoft.com/office/officeart/2005/8/layout/list1"/>
    <dgm:cxn modelId="{1CD297D2-0C68-4646-9655-35426ECE2916}" type="presOf" srcId="{64BBDE07-892F-4D4B-AF0C-30E12CABA759}" destId="{249780F8-5990-4FB1-993B-2CCCF5A07B62}" srcOrd="0" destOrd="0" presId="urn:microsoft.com/office/officeart/2005/8/layout/list1"/>
    <dgm:cxn modelId="{8042D9B0-E451-406E-B129-EB233D01AD70}" srcId="{64BBDE07-892F-4D4B-AF0C-30E12CABA759}" destId="{DF49DD6E-7F1E-4C9B-AC88-C95B79FC298E}" srcOrd="0" destOrd="0" parTransId="{639EDF78-0130-48B6-B725-D91F47DB7740}" sibTransId="{10D0E76A-824C-4CB6-9B70-51CE710B7C67}"/>
    <dgm:cxn modelId="{DFF00E0D-1262-4B77-ABD5-0A96F1FF5EEF}" type="presOf" srcId="{BFE3158D-2784-42A0-A582-197CDF33E990}" destId="{82E52ED3-F642-4C3E-876C-B085E24B333A}" srcOrd="0" destOrd="0" presId="urn:microsoft.com/office/officeart/2005/8/layout/list1"/>
    <dgm:cxn modelId="{E1195301-C4FD-4867-B456-D5BB1F9C9EF0}" srcId="{745DE5FB-439F-486E-9144-A3C2F5CF1F1A}" destId="{BFE3158D-2784-42A0-A582-197CDF33E990}" srcOrd="0" destOrd="0" parTransId="{6B38BB1C-8F6B-44A3-A35E-7DF846907F29}" sibTransId="{B507883E-5E49-4A65-BE30-D3B67197B3DC}"/>
    <dgm:cxn modelId="{37C70673-DCE2-4EBA-8CF6-1C169D8D996A}" srcId="{A7C02136-0637-4C36-AA40-706491A735C5}" destId="{64BBDE07-892F-4D4B-AF0C-30E12CABA759}" srcOrd="1" destOrd="0" parTransId="{5F9056A1-125B-4AB7-9EF7-4F110361F5C5}" sibTransId="{045A7BF6-85AD-4E3A-848F-2E8614C52CA4}"/>
    <dgm:cxn modelId="{88444857-6A75-41F8-AD68-5880F75FCF93}" type="presOf" srcId="{745DE5FB-439F-486E-9144-A3C2F5CF1F1A}" destId="{2DC4DD33-DC35-4178-99B6-3F13D4A74AEC}" srcOrd="0" destOrd="0" presId="urn:microsoft.com/office/officeart/2005/8/layout/list1"/>
    <dgm:cxn modelId="{4A92CC66-9B3E-4A4F-8914-EBFB7975D908}" type="presOf" srcId="{DF49DD6E-7F1E-4C9B-AC88-C95B79FC298E}" destId="{5D712967-5F28-4B3F-90B5-A4CA9CE3C96E}" srcOrd="0" destOrd="0" presId="urn:microsoft.com/office/officeart/2005/8/layout/list1"/>
    <dgm:cxn modelId="{3DD8914A-622F-43BD-9D38-FE449222F5B2}" type="presOf" srcId="{A7C02136-0637-4C36-AA40-706491A735C5}" destId="{2898CEF8-ABAC-46BC-821E-F24FEFF39602}" srcOrd="0" destOrd="0" presId="urn:microsoft.com/office/officeart/2005/8/layout/list1"/>
    <dgm:cxn modelId="{0650F0F7-9113-4FC8-BF38-3A95897AB090}" type="presOf" srcId="{1DB828E9-5C50-4FE9-AD3B-E84399614D3D}" destId="{5D712967-5F28-4B3F-90B5-A4CA9CE3C96E}" srcOrd="0" destOrd="1" presId="urn:microsoft.com/office/officeart/2005/8/layout/list1"/>
    <dgm:cxn modelId="{F36FAA49-E8DC-4405-B710-17E4B0179A73}" type="presOf" srcId="{745DE5FB-439F-486E-9144-A3C2F5CF1F1A}" destId="{BCD366EA-1281-4765-A5AF-E59F9BA0D4C2}" srcOrd="1" destOrd="0" presId="urn:microsoft.com/office/officeart/2005/8/layout/list1"/>
    <dgm:cxn modelId="{C5135DBC-1091-4A37-9C67-AA90A2BB3674}" type="presParOf" srcId="{2898CEF8-ABAC-46BC-821E-F24FEFF39602}" destId="{57E1A7AF-3236-45D1-B5C4-50347A1FBF15}" srcOrd="0" destOrd="0" presId="urn:microsoft.com/office/officeart/2005/8/layout/list1"/>
    <dgm:cxn modelId="{12EDCC79-6F7C-48A4-8AF1-767F32CE79D1}" type="presParOf" srcId="{57E1A7AF-3236-45D1-B5C4-50347A1FBF15}" destId="{2DC4DD33-DC35-4178-99B6-3F13D4A74AEC}" srcOrd="0" destOrd="0" presId="urn:microsoft.com/office/officeart/2005/8/layout/list1"/>
    <dgm:cxn modelId="{ED6038F2-CD38-45FC-AA4E-52EC7E986857}" type="presParOf" srcId="{57E1A7AF-3236-45D1-B5C4-50347A1FBF15}" destId="{BCD366EA-1281-4765-A5AF-E59F9BA0D4C2}" srcOrd="1" destOrd="0" presId="urn:microsoft.com/office/officeart/2005/8/layout/list1"/>
    <dgm:cxn modelId="{0A4A5191-C764-49DE-9435-225686E462B0}" type="presParOf" srcId="{2898CEF8-ABAC-46BC-821E-F24FEFF39602}" destId="{E6DEED1D-B9A4-4F71-86CD-082EB58B46B3}" srcOrd="1" destOrd="0" presId="urn:microsoft.com/office/officeart/2005/8/layout/list1"/>
    <dgm:cxn modelId="{0A131810-0F30-40DD-A87D-4AF00C249CCC}" type="presParOf" srcId="{2898CEF8-ABAC-46BC-821E-F24FEFF39602}" destId="{82E52ED3-F642-4C3E-876C-B085E24B333A}" srcOrd="2" destOrd="0" presId="urn:microsoft.com/office/officeart/2005/8/layout/list1"/>
    <dgm:cxn modelId="{B8B9A186-06AF-4A7D-AAD6-0B86C9554257}" type="presParOf" srcId="{2898CEF8-ABAC-46BC-821E-F24FEFF39602}" destId="{2191B5EA-F014-4FDE-9377-D39FEDE744C4}" srcOrd="3" destOrd="0" presId="urn:microsoft.com/office/officeart/2005/8/layout/list1"/>
    <dgm:cxn modelId="{040D8086-8A68-441D-8C23-48F86BB8241F}" type="presParOf" srcId="{2898CEF8-ABAC-46BC-821E-F24FEFF39602}" destId="{0DDB9F2D-3385-4139-B834-612796A2DDDF}" srcOrd="4" destOrd="0" presId="urn:microsoft.com/office/officeart/2005/8/layout/list1"/>
    <dgm:cxn modelId="{DCA3CDB2-0EE8-4B00-8289-33F5F7294A21}" type="presParOf" srcId="{0DDB9F2D-3385-4139-B834-612796A2DDDF}" destId="{249780F8-5990-4FB1-993B-2CCCF5A07B62}" srcOrd="0" destOrd="0" presId="urn:microsoft.com/office/officeart/2005/8/layout/list1"/>
    <dgm:cxn modelId="{CBD73B4E-D7E9-4442-8F79-A7402D1EA1EA}" type="presParOf" srcId="{0DDB9F2D-3385-4139-B834-612796A2DDDF}" destId="{A85E75A1-AA87-4124-858B-5F2ECCAAF92B}" srcOrd="1" destOrd="0" presId="urn:microsoft.com/office/officeart/2005/8/layout/list1"/>
    <dgm:cxn modelId="{14A543F2-0FEE-4897-B368-E8D07F5D7A4C}" type="presParOf" srcId="{2898CEF8-ABAC-46BC-821E-F24FEFF39602}" destId="{01207FA1-EBA4-4B72-9605-73F9CD0E9ACE}" srcOrd="5" destOrd="0" presId="urn:microsoft.com/office/officeart/2005/8/layout/list1"/>
    <dgm:cxn modelId="{BB4B75AF-1C25-4147-AC97-1CBBE8E29231}" type="presParOf" srcId="{2898CEF8-ABAC-46BC-821E-F24FEFF39602}" destId="{5D712967-5F28-4B3F-90B5-A4CA9CE3C96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B8C47B-C72F-4E60-B765-0F4C2C424CDF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A7A64BA-456D-4BE0-AD99-98FAD10CB91E}">
      <dgm:prSet phldrT="[Текст]"/>
      <dgm:spPr/>
      <dgm:t>
        <a:bodyPr/>
        <a:lstStyle/>
        <a:p>
          <a:r>
            <a:rPr lang="ru-RU" b="1" dirty="0" smtClean="0"/>
            <a:t>Управленческий резерв и программы повышения квалификации </a:t>
          </a:r>
          <a:endParaRPr lang="ru-RU" b="1" dirty="0"/>
        </a:p>
      </dgm:t>
    </dgm:pt>
    <dgm:pt modelId="{74557179-279F-4EFD-828E-FF195002BECF}" type="parTrans" cxnId="{BA2C1C95-E53C-4BEA-B96D-5EE3213C38E3}">
      <dgm:prSet/>
      <dgm:spPr/>
      <dgm:t>
        <a:bodyPr/>
        <a:lstStyle/>
        <a:p>
          <a:endParaRPr lang="ru-RU"/>
        </a:p>
      </dgm:t>
    </dgm:pt>
    <dgm:pt modelId="{8EC4BA1B-2559-4942-B7FC-CD56BF32A2CE}" type="sibTrans" cxnId="{BA2C1C95-E53C-4BEA-B96D-5EE3213C38E3}">
      <dgm:prSet/>
      <dgm:spPr/>
      <dgm:t>
        <a:bodyPr/>
        <a:lstStyle/>
        <a:p>
          <a:endParaRPr lang="ru-RU"/>
        </a:p>
      </dgm:t>
    </dgm:pt>
    <dgm:pt modelId="{8B92F6C4-F840-4AA8-9428-32DF510ED2FE}">
      <dgm:prSet phldrT="[Текст]"/>
      <dgm:spPr/>
      <dgm:t>
        <a:bodyPr/>
        <a:lstStyle/>
        <a:p>
          <a:r>
            <a:rPr lang="ru-RU" b="1" dirty="0" smtClean="0"/>
            <a:t>Информационные ресурсы</a:t>
          </a:r>
          <a:endParaRPr lang="ru-RU" b="1" dirty="0"/>
        </a:p>
      </dgm:t>
    </dgm:pt>
    <dgm:pt modelId="{A3B91E11-5596-4CB1-BD78-576514DF7F92}" type="parTrans" cxnId="{13240998-2EF2-406F-9CE7-4FB977098511}">
      <dgm:prSet/>
      <dgm:spPr/>
      <dgm:t>
        <a:bodyPr/>
        <a:lstStyle/>
        <a:p>
          <a:endParaRPr lang="ru-RU"/>
        </a:p>
      </dgm:t>
    </dgm:pt>
    <dgm:pt modelId="{8463568B-17E9-4FDA-85A0-53F3BBB35F7C}" type="sibTrans" cxnId="{13240998-2EF2-406F-9CE7-4FB977098511}">
      <dgm:prSet/>
      <dgm:spPr/>
      <dgm:t>
        <a:bodyPr/>
        <a:lstStyle/>
        <a:p>
          <a:endParaRPr lang="ru-RU"/>
        </a:p>
      </dgm:t>
    </dgm:pt>
    <dgm:pt modelId="{9457DE56-E57D-4F00-AEF7-B6808D9C17EA}">
      <dgm:prSet phldrT="[Текст]"/>
      <dgm:spPr/>
      <dgm:t>
        <a:bodyPr/>
        <a:lstStyle/>
        <a:p>
          <a:r>
            <a:rPr lang="ru-RU" b="1" dirty="0" smtClean="0"/>
            <a:t>Ежегодный Межвузовский конкурс исследовательских проектов</a:t>
          </a:r>
          <a:endParaRPr lang="ru-RU" b="1" dirty="0"/>
        </a:p>
      </dgm:t>
    </dgm:pt>
    <dgm:pt modelId="{5E49C8A2-BF1A-4793-B8ED-52268031FA2E}" type="parTrans" cxnId="{04334E18-D88B-44A5-ACA4-24EA06668FDF}">
      <dgm:prSet/>
      <dgm:spPr/>
      <dgm:t>
        <a:bodyPr/>
        <a:lstStyle/>
        <a:p>
          <a:endParaRPr lang="ru-RU"/>
        </a:p>
      </dgm:t>
    </dgm:pt>
    <dgm:pt modelId="{9276957F-BD6F-4869-9A98-20ECB07CA476}" type="sibTrans" cxnId="{04334E18-D88B-44A5-ACA4-24EA06668FDF}">
      <dgm:prSet/>
      <dgm:spPr/>
      <dgm:t>
        <a:bodyPr/>
        <a:lstStyle/>
        <a:p>
          <a:endParaRPr lang="ru-RU"/>
        </a:p>
      </dgm:t>
    </dgm:pt>
    <dgm:pt modelId="{4CB949A3-072F-442C-9648-B19BB15617A0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Профессиональное развитие административного резерва вуза: </a:t>
          </a:r>
          <a:r>
            <a:rPr lang="ru-RU" sz="1600" dirty="0" err="1" smtClean="0"/>
            <a:t>компетентностный</a:t>
          </a:r>
          <a:r>
            <a:rPr lang="ru-RU" sz="1600" dirty="0" smtClean="0"/>
            <a:t> подход</a:t>
          </a:r>
          <a:endParaRPr lang="ru-RU" sz="1600" dirty="0"/>
        </a:p>
      </dgm:t>
    </dgm:pt>
    <dgm:pt modelId="{EEAC3AAD-A23D-40B3-A638-403FC8CD6F9D}" type="parTrans" cxnId="{C10C86F5-36B8-4BA6-8B4B-6A97E4C7B9B1}">
      <dgm:prSet/>
      <dgm:spPr/>
      <dgm:t>
        <a:bodyPr/>
        <a:lstStyle/>
        <a:p>
          <a:endParaRPr lang="ru-RU"/>
        </a:p>
      </dgm:t>
    </dgm:pt>
    <dgm:pt modelId="{8F23CF07-D16E-4188-9B68-9DB1D2BAB7CE}" type="sibTrans" cxnId="{C10C86F5-36B8-4BA6-8B4B-6A97E4C7B9B1}">
      <dgm:prSet/>
      <dgm:spPr/>
      <dgm:t>
        <a:bodyPr/>
        <a:lstStyle/>
        <a:p>
          <a:endParaRPr lang="ru-RU"/>
        </a:p>
      </dgm:t>
    </dgm:pt>
    <dgm:pt modelId="{20A61AC3-BC07-4BFB-AF93-1E5DBDE98181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Проектирование профиля профессиональной деятельности субъектов инновационных университетов</a:t>
          </a:r>
          <a:endParaRPr lang="ru-RU" sz="1600" dirty="0"/>
        </a:p>
      </dgm:t>
    </dgm:pt>
    <dgm:pt modelId="{DA1CA8AD-FC2C-4F8D-8B85-294E0C314FB8}" type="parTrans" cxnId="{C30D42CF-7380-4E4A-A3D3-642EE0938A4A}">
      <dgm:prSet/>
      <dgm:spPr/>
      <dgm:t>
        <a:bodyPr/>
        <a:lstStyle/>
        <a:p>
          <a:endParaRPr lang="ru-RU"/>
        </a:p>
      </dgm:t>
    </dgm:pt>
    <dgm:pt modelId="{724832A9-D89F-4984-AF7C-C5660D1FDE96}" type="sibTrans" cxnId="{C30D42CF-7380-4E4A-A3D3-642EE0938A4A}">
      <dgm:prSet/>
      <dgm:spPr/>
      <dgm:t>
        <a:bodyPr/>
        <a:lstStyle/>
        <a:p>
          <a:endParaRPr lang="ru-RU"/>
        </a:p>
      </dgm:t>
    </dgm:pt>
    <dgm:pt modelId="{C40233D8-4A02-4C91-9359-5288DFCCF80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Формирование и развитие управленческих компетенций</a:t>
          </a:r>
          <a:endParaRPr lang="ru-RU" sz="1600" dirty="0"/>
        </a:p>
      </dgm:t>
    </dgm:pt>
    <dgm:pt modelId="{808793E8-9B27-4984-97AB-96BB56A7F850}" type="parTrans" cxnId="{040E58FA-B242-4C24-BCDF-FE47DA6C22AE}">
      <dgm:prSet/>
      <dgm:spPr/>
      <dgm:t>
        <a:bodyPr/>
        <a:lstStyle/>
        <a:p>
          <a:endParaRPr lang="ru-RU"/>
        </a:p>
      </dgm:t>
    </dgm:pt>
    <dgm:pt modelId="{1E55BFBB-2041-4DC9-9B52-177395D814B1}" type="sibTrans" cxnId="{040E58FA-B242-4C24-BCDF-FE47DA6C22AE}">
      <dgm:prSet/>
      <dgm:spPr/>
      <dgm:t>
        <a:bodyPr/>
        <a:lstStyle/>
        <a:p>
          <a:endParaRPr lang="ru-RU"/>
        </a:p>
      </dgm:t>
    </dgm:pt>
    <dgm:pt modelId="{B6FE61D8-0153-4846-9270-C96E119E527A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Руководитель как профессия: управление сотрудниками и применение законодательства в интересах работодателя</a:t>
          </a:r>
          <a:endParaRPr lang="ru-RU" sz="1600" dirty="0"/>
        </a:p>
      </dgm:t>
    </dgm:pt>
    <dgm:pt modelId="{990ED668-4DE9-4C48-8053-943BB2CDBFE4}" type="parTrans" cxnId="{D7BE8803-AC23-4B38-80AB-AFE1F9F4BBFC}">
      <dgm:prSet/>
      <dgm:spPr/>
      <dgm:t>
        <a:bodyPr/>
        <a:lstStyle/>
        <a:p>
          <a:endParaRPr lang="ru-RU"/>
        </a:p>
      </dgm:t>
    </dgm:pt>
    <dgm:pt modelId="{D1678E47-E22A-4A30-AA37-577857C70DDF}" type="sibTrans" cxnId="{D7BE8803-AC23-4B38-80AB-AFE1F9F4BBFC}">
      <dgm:prSet/>
      <dgm:spPr/>
      <dgm:t>
        <a:bodyPr/>
        <a:lstStyle/>
        <a:p>
          <a:endParaRPr lang="ru-RU"/>
        </a:p>
      </dgm:t>
    </dgm:pt>
    <dgm:pt modelId="{D968195B-3A84-4339-AFD9-18AD4BFAD4B1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Интерактивный портал кадрового резерва, включающий модуль оценки компетенций </a:t>
          </a:r>
          <a:r>
            <a:rPr lang="ru-RU" sz="1600" dirty="0" err="1" smtClean="0"/>
            <a:t>НПР</a:t>
          </a:r>
          <a:endParaRPr lang="ru-RU" sz="1600" dirty="0"/>
        </a:p>
      </dgm:t>
    </dgm:pt>
    <dgm:pt modelId="{572C4E5D-EF0B-4DFE-9F6E-1F88DF33A71A}" type="parTrans" cxnId="{4BB6A4C5-8EEA-4FA6-B582-0B8CB7BA5D00}">
      <dgm:prSet/>
      <dgm:spPr/>
      <dgm:t>
        <a:bodyPr/>
        <a:lstStyle/>
        <a:p>
          <a:endParaRPr lang="ru-RU"/>
        </a:p>
      </dgm:t>
    </dgm:pt>
    <dgm:pt modelId="{87F8B029-D6D8-4144-B328-5CD9EC588E6F}" type="sibTrans" cxnId="{4BB6A4C5-8EEA-4FA6-B582-0B8CB7BA5D00}">
      <dgm:prSet/>
      <dgm:spPr/>
      <dgm:t>
        <a:bodyPr/>
        <a:lstStyle/>
        <a:p>
          <a:endParaRPr lang="ru-RU"/>
        </a:p>
      </dgm:t>
    </dgm:pt>
    <dgm:pt modelId="{C2E6BA14-037F-4044-9A2D-FB36A64BE20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Интернет-портал дополнительного образования </a:t>
          </a:r>
          <a:r>
            <a:rPr lang="ru-RU" sz="1600" dirty="0" err="1" smtClean="0"/>
            <a:t>ТПУ</a:t>
          </a:r>
          <a:endParaRPr lang="ru-RU" sz="1600" dirty="0"/>
        </a:p>
      </dgm:t>
    </dgm:pt>
    <dgm:pt modelId="{0B84481D-74FB-4E67-A554-5991B616AB87}" type="parTrans" cxnId="{28A75A55-D1FA-440F-97A8-EC04E4D9D04F}">
      <dgm:prSet/>
      <dgm:spPr/>
      <dgm:t>
        <a:bodyPr/>
        <a:lstStyle/>
        <a:p>
          <a:endParaRPr lang="ru-RU"/>
        </a:p>
      </dgm:t>
    </dgm:pt>
    <dgm:pt modelId="{55BDB4D0-BF34-4A08-AFB1-0B893700CAD5}" type="sibTrans" cxnId="{28A75A55-D1FA-440F-97A8-EC04E4D9D04F}">
      <dgm:prSet/>
      <dgm:spPr/>
      <dgm:t>
        <a:bodyPr/>
        <a:lstStyle/>
        <a:p>
          <a:endParaRPr lang="ru-RU"/>
        </a:p>
      </dgm:t>
    </dgm:pt>
    <dgm:pt modelId="{2FE38C20-5A29-4CF0-B8BB-7EB00A47EE1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dirty="0" smtClean="0"/>
            <a:t>Интерактивная система по организации работы в сфере дополнительного профессионального образования</a:t>
          </a:r>
          <a:endParaRPr lang="ru-RU" sz="1600" dirty="0"/>
        </a:p>
      </dgm:t>
    </dgm:pt>
    <dgm:pt modelId="{F91B76FD-4F6A-4BFA-BAAC-220932DDAAA1}" type="parTrans" cxnId="{A4862D64-8A0F-4FDD-9E8D-743585AFC7CF}">
      <dgm:prSet/>
      <dgm:spPr/>
      <dgm:t>
        <a:bodyPr/>
        <a:lstStyle/>
        <a:p>
          <a:endParaRPr lang="ru-RU"/>
        </a:p>
      </dgm:t>
    </dgm:pt>
    <dgm:pt modelId="{B1920A05-DEFB-43FB-AE8F-B11E60ABE2B6}" type="sibTrans" cxnId="{A4862D64-8A0F-4FDD-9E8D-743585AFC7CF}">
      <dgm:prSet/>
      <dgm:spPr/>
      <dgm:t>
        <a:bodyPr/>
        <a:lstStyle/>
        <a:p>
          <a:endParaRPr lang="ru-RU"/>
        </a:p>
      </dgm:t>
    </dgm:pt>
    <dgm:pt modelId="{8A05D7E4-F4CF-405F-8311-854D5E1C9B6F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223 участника, в том числе 90 - из внешних организаций</a:t>
          </a:r>
          <a:endParaRPr lang="ru-RU" sz="1600" dirty="0"/>
        </a:p>
      </dgm:t>
    </dgm:pt>
    <dgm:pt modelId="{A8C2E243-138D-4DB2-9336-0C597E897BF3}" type="parTrans" cxnId="{C50DDECA-E8A0-43C1-9A5E-3C49B4D6AB47}">
      <dgm:prSet/>
      <dgm:spPr/>
      <dgm:t>
        <a:bodyPr/>
        <a:lstStyle/>
        <a:p>
          <a:endParaRPr lang="ru-RU"/>
        </a:p>
      </dgm:t>
    </dgm:pt>
    <dgm:pt modelId="{E65F6F94-3289-42AA-84A1-3E227DC39250}" type="sibTrans" cxnId="{C50DDECA-E8A0-43C1-9A5E-3C49B4D6AB47}">
      <dgm:prSet/>
      <dgm:spPr/>
      <dgm:t>
        <a:bodyPr/>
        <a:lstStyle/>
        <a:p>
          <a:endParaRPr lang="ru-RU"/>
        </a:p>
      </dgm:t>
    </dgm:pt>
    <dgm:pt modelId="{3C363F5E-5B8C-423E-A838-790CDABFBD72}" type="pres">
      <dgm:prSet presAssocID="{E2B8C47B-C72F-4E60-B765-0F4C2C424C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07A5D7-E109-422C-B1F7-6C9F500EDC14}" type="pres">
      <dgm:prSet presAssocID="{6A7A64BA-456D-4BE0-AD99-98FAD10CB91E}" presName="parentLin" presStyleCnt="0"/>
      <dgm:spPr/>
    </dgm:pt>
    <dgm:pt modelId="{F10F8E16-DC3F-4B98-A21B-A05DC6FEC4F4}" type="pres">
      <dgm:prSet presAssocID="{6A7A64BA-456D-4BE0-AD99-98FAD10CB91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63D653C-52F6-4132-B7DF-BF4ABA18D0D7}" type="pres">
      <dgm:prSet presAssocID="{6A7A64BA-456D-4BE0-AD99-98FAD10CB91E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07579-CC47-4827-A86A-CA329B16EBA3}" type="pres">
      <dgm:prSet presAssocID="{6A7A64BA-456D-4BE0-AD99-98FAD10CB91E}" presName="negativeSpace" presStyleCnt="0"/>
      <dgm:spPr/>
    </dgm:pt>
    <dgm:pt modelId="{0BD4AF70-4795-47C2-869B-AEA6BECAAD91}" type="pres">
      <dgm:prSet presAssocID="{6A7A64BA-456D-4BE0-AD99-98FAD10CB91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7AFC9-7357-4921-BD58-75AB0D9D2B35}" type="pres">
      <dgm:prSet presAssocID="{8EC4BA1B-2559-4942-B7FC-CD56BF32A2CE}" presName="spaceBetweenRectangles" presStyleCnt="0"/>
      <dgm:spPr/>
    </dgm:pt>
    <dgm:pt modelId="{0F0507BB-51C5-4F52-BA58-7D0A3AA6DAB1}" type="pres">
      <dgm:prSet presAssocID="{8B92F6C4-F840-4AA8-9428-32DF510ED2FE}" presName="parentLin" presStyleCnt="0"/>
      <dgm:spPr/>
    </dgm:pt>
    <dgm:pt modelId="{92E8E719-26D8-4AFE-AD1A-A4E09FA2BBAD}" type="pres">
      <dgm:prSet presAssocID="{8B92F6C4-F840-4AA8-9428-32DF510ED2F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5AEF432-6852-4C24-9C9F-BC17C17A8C0F}" type="pres">
      <dgm:prSet presAssocID="{8B92F6C4-F840-4AA8-9428-32DF510ED2FE}" presName="parentText" presStyleLbl="node1" presStyleIdx="1" presStyleCnt="3" custScaleX="1408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B0639-93BC-47F7-BE45-25E9738FB4D9}" type="pres">
      <dgm:prSet presAssocID="{8B92F6C4-F840-4AA8-9428-32DF510ED2FE}" presName="negativeSpace" presStyleCnt="0"/>
      <dgm:spPr/>
    </dgm:pt>
    <dgm:pt modelId="{651406DF-C81B-416D-9885-D99AD94D906C}" type="pres">
      <dgm:prSet presAssocID="{8B92F6C4-F840-4AA8-9428-32DF510ED2FE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BED13-5D46-4CF4-BB18-2CB094717368}" type="pres">
      <dgm:prSet presAssocID="{8463568B-17E9-4FDA-85A0-53F3BBB35F7C}" presName="spaceBetweenRectangles" presStyleCnt="0"/>
      <dgm:spPr/>
    </dgm:pt>
    <dgm:pt modelId="{ECC65995-A984-42FE-88EC-67B5B30FC01E}" type="pres">
      <dgm:prSet presAssocID="{9457DE56-E57D-4F00-AEF7-B6808D9C17EA}" presName="parentLin" presStyleCnt="0"/>
      <dgm:spPr/>
    </dgm:pt>
    <dgm:pt modelId="{7F9821D8-1DB2-4112-B427-8B9F4EB8E596}" type="pres">
      <dgm:prSet presAssocID="{9457DE56-E57D-4F00-AEF7-B6808D9C17E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F2E7B5C-559F-40C4-8152-746763A67685}" type="pres">
      <dgm:prSet presAssocID="{9457DE56-E57D-4F00-AEF7-B6808D9C17EA}" presName="parentText" presStyleLbl="node1" presStyleIdx="2" presStyleCnt="3" custScaleX="138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4FFAC-FE64-4204-99D6-0E9DDDF92BE8}" type="pres">
      <dgm:prSet presAssocID="{9457DE56-E57D-4F00-AEF7-B6808D9C17EA}" presName="negativeSpace" presStyleCnt="0"/>
      <dgm:spPr/>
    </dgm:pt>
    <dgm:pt modelId="{92C38CE6-C343-4DAB-927A-D72E2C5E50D0}" type="pres">
      <dgm:prSet presAssocID="{9457DE56-E57D-4F00-AEF7-B6808D9C17E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FD8C67-7855-47A9-B08C-370C0B219FE5}" type="presOf" srcId="{C40233D8-4A02-4C91-9359-5288DFCCF80D}" destId="{0BD4AF70-4795-47C2-869B-AEA6BECAAD91}" srcOrd="0" destOrd="2" presId="urn:microsoft.com/office/officeart/2005/8/layout/list1"/>
    <dgm:cxn modelId="{04334E18-D88B-44A5-ACA4-24EA06668FDF}" srcId="{E2B8C47B-C72F-4E60-B765-0F4C2C424CDF}" destId="{9457DE56-E57D-4F00-AEF7-B6808D9C17EA}" srcOrd="2" destOrd="0" parTransId="{5E49C8A2-BF1A-4793-B8ED-52268031FA2E}" sibTransId="{9276957F-BD6F-4869-9A98-20ECB07CA476}"/>
    <dgm:cxn modelId="{E9DE0132-8B9F-4DB0-9CE0-AA31FFA83B2E}" type="presOf" srcId="{4CB949A3-072F-442C-9648-B19BB15617A0}" destId="{0BD4AF70-4795-47C2-869B-AEA6BECAAD91}" srcOrd="0" destOrd="0" presId="urn:microsoft.com/office/officeart/2005/8/layout/list1"/>
    <dgm:cxn modelId="{4BB6A4C5-8EEA-4FA6-B582-0B8CB7BA5D00}" srcId="{8B92F6C4-F840-4AA8-9428-32DF510ED2FE}" destId="{D968195B-3A84-4339-AFD9-18AD4BFAD4B1}" srcOrd="0" destOrd="0" parTransId="{572C4E5D-EF0B-4DFE-9F6E-1F88DF33A71A}" sibTransId="{87F8B029-D6D8-4144-B328-5CD9EC588E6F}"/>
    <dgm:cxn modelId="{D7BE8803-AC23-4B38-80AB-AFE1F9F4BBFC}" srcId="{6A7A64BA-456D-4BE0-AD99-98FAD10CB91E}" destId="{B6FE61D8-0153-4846-9270-C96E119E527A}" srcOrd="3" destOrd="0" parTransId="{990ED668-4DE9-4C48-8053-943BB2CDBFE4}" sibTransId="{D1678E47-E22A-4A30-AA37-577857C70DDF}"/>
    <dgm:cxn modelId="{07C4E491-D942-4CE6-B212-6858E9533D53}" type="presOf" srcId="{8B92F6C4-F840-4AA8-9428-32DF510ED2FE}" destId="{F5AEF432-6852-4C24-9C9F-BC17C17A8C0F}" srcOrd="1" destOrd="0" presId="urn:microsoft.com/office/officeart/2005/8/layout/list1"/>
    <dgm:cxn modelId="{0044569C-1B21-4CBB-AB8C-33727B7CDC2B}" type="presOf" srcId="{6A7A64BA-456D-4BE0-AD99-98FAD10CB91E}" destId="{F63D653C-52F6-4132-B7DF-BF4ABA18D0D7}" srcOrd="1" destOrd="0" presId="urn:microsoft.com/office/officeart/2005/8/layout/list1"/>
    <dgm:cxn modelId="{1AD23B1F-7EB1-49B7-AE88-799096B8926C}" type="presOf" srcId="{6A7A64BA-456D-4BE0-AD99-98FAD10CB91E}" destId="{F10F8E16-DC3F-4B98-A21B-A05DC6FEC4F4}" srcOrd="0" destOrd="0" presId="urn:microsoft.com/office/officeart/2005/8/layout/list1"/>
    <dgm:cxn modelId="{A4862D64-8A0F-4FDD-9E8D-743585AFC7CF}" srcId="{8B92F6C4-F840-4AA8-9428-32DF510ED2FE}" destId="{2FE38C20-5A29-4CF0-B8BB-7EB00A47EE1D}" srcOrd="2" destOrd="0" parTransId="{F91B76FD-4F6A-4BFA-BAAC-220932DDAAA1}" sibTransId="{B1920A05-DEFB-43FB-AE8F-B11E60ABE2B6}"/>
    <dgm:cxn modelId="{28A75A55-D1FA-440F-97A8-EC04E4D9D04F}" srcId="{8B92F6C4-F840-4AA8-9428-32DF510ED2FE}" destId="{C2E6BA14-037F-4044-9A2D-FB36A64BE20B}" srcOrd="1" destOrd="0" parTransId="{0B84481D-74FB-4E67-A554-5991B616AB87}" sibTransId="{55BDB4D0-BF34-4A08-AFB1-0B893700CAD5}"/>
    <dgm:cxn modelId="{1F6362BB-EA72-403F-8A78-5472E866C31E}" type="presOf" srcId="{C2E6BA14-037F-4044-9A2D-FB36A64BE20B}" destId="{651406DF-C81B-416D-9885-D99AD94D906C}" srcOrd="0" destOrd="1" presId="urn:microsoft.com/office/officeart/2005/8/layout/list1"/>
    <dgm:cxn modelId="{AF25875A-A94C-4F9D-8CD9-64D8969381A7}" type="presOf" srcId="{8A05D7E4-F4CF-405F-8311-854D5E1C9B6F}" destId="{92C38CE6-C343-4DAB-927A-D72E2C5E50D0}" srcOrd="0" destOrd="0" presId="urn:microsoft.com/office/officeart/2005/8/layout/list1"/>
    <dgm:cxn modelId="{B564AEDC-16F0-40C8-B649-3922D766096D}" type="presOf" srcId="{8B92F6C4-F840-4AA8-9428-32DF510ED2FE}" destId="{92E8E719-26D8-4AFE-AD1A-A4E09FA2BBAD}" srcOrd="0" destOrd="0" presId="urn:microsoft.com/office/officeart/2005/8/layout/list1"/>
    <dgm:cxn modelId="{8D103075-33A3-40F3-8DA0-AD5FA7F03152}" type="presOf" srcId="{D968195B-3A84-4339-AFD9-18AD4BFAD4B1}" destId="{651406DF-C81B-416D-9885-D99AD94D906C}" srcOrd="0" destOrd="0" presId="urn:microsoft.com/office/officeart/2005/8/layout/list1"/>
    <dgm:cxn modelId="{13240998-2EF2-406F-9CE7-4FB977098511}" srcId="{E2B8C47B-C72F-4E60-B765-0F4C2C424CDF}" destId="{8B92F6C4-F840-4AA8-9428-32DF510ED2FE}" srcOrd="1" destOrd="0" parTransId="{A3B91E11-5596-4CB1-BD78-576514DF7F92}" sibTransId="{8463568B-17E9-4FDA-85A0-53F3BBB35F7C}"/>
    <dgm:cxn modelId="{040E58FA-B242-4C24-BCDF-FE47DA6C22AE}" srcId="{6A7A64BA-456D-4BE0-AD99-98FAD10CB91E}" destId="{C40233D8-4A02-4C91-9359-5288DFCCF80D}" srcOrd="2" destOrd="0" parTransId="{808793E8-9B27-4984-97AB-96BB56A7F850}" sibTransId="{1E55BFBB-2041-4DC9-9B52-177395D814B1}"/>
    <dgm:cxn modelId="{2BAD75AA-CB5C-4F94-BD9A-C128C5E338CC}" type="presOf" srcId="{B6FE61D8-0153-4846-9270-C96E119E527A}" destId="{0BD4AF70-4795-47C2-869B-AEA6BECAAD91}" srcOrd="0" destOrd="3" presId="urn:microsoft.com/office/officeart/2005/8/layout/list1"/>
    <dgm:cxn modelId="{0934B1D3-15B2-4805-A8AC-BF3DB79935BB}" type="presOf" srcId="{9457DE56-E57D-4F00-AEF7-B6808D9C17EA}" destId="{4F2E7B5C-559F-40C4-8152-746763A67685}" srcOrd="1" destOrd="0" presId="urn:microsoft.com/office/officeart/2005/8/layout/list1"/>
    <dgm:cxn modelId="{C30D42CF-7380-4E4A-A3D3-642EE0938A4A}" srcId="{6A7A64BA-456D-4BE0-AD99-98FAD10CB91E}" destId="{20A61AC3-BC07-4BFB-AF93-1E5DBDE98181}" srcOrd="1" destOrd="0" parTransId="{DA1CA8AD-FC2C-4F8D-8B85-294E0C314FB8}" sibTransId="{724832A9-D89F-4984-AF7C-C5660D1FDE96}"/>
    <dgm:cxn modelId="{C10C86F5-36B8-4BA6-8B4B-6A97E4C7B9B1}" srcId="{6A7A64BA-456D-4BE0-AD99-98FAD10CB91E}" destId="{4CB949A3-072F-442C-9648-B19BB15617A0}" srcOrd="0" destOrd="0" parTransId="{EEAC3AAD-A23D-40B3-A638-403FC8CD6F9D}" sibTransId="{8F23CF07-D16E-4188-9B68-9DB1D2BAB7CE}"/>
    <dgm:cxn modelId="{C50DDECA-E8A0-43C1-9A5E-3C49B4D6AB47}" srcId="{9457DE56-E57D-4F00-AEF7-B6808D9C17EA}" destId="{8A05D7E4-F4CF-405F-8311-854D5E1C9B6F}" srcOrd="0" destOrd="0" parTransId="{A8C2E243-138D-4DB2-9336-0C597E897BF3}" sibTransId="{E65F6F94-3289-42AA-84A1-3E227DC39250}"/>
    <dgm:cxn modelId="{1F065A7A-FC63-4CF5-9187-9C9589D81478}" type="presOf" srcId="{2FE38C20-5A29-4CF0-B8BB-7EB00A47EE1D}" destId="{651406DF-C81B-416D-9885-D99AD94D906C}" srcOrd="0" destOrd="2" presId="urn:microsoft.com/office/officeart/2005/8/layout/list1"/>
    <dgm:cxn modelId="{BA2C1C95-E53C-4BEA-B96D-5EE3213C38E3}" srcId="{E2B8C47B-C72F-4E60-B765-0F4C2C424CDF}" destId="{6A7A64BA-456D-4BE0-AD99-98FAD10CB91E}" srcOrd="0" destOrd="0" parTransId="{74557179-279F-4EFD-828E-FF195002BECF}" sibTransId="{8EC4BA1B-2559-4942-B7FC-CD56BF32A2CE}"/>
    <dgm:cxn modelId="{C1C56E13-9E70-4D71-9774-F84AAEB9C7F7}" type="presOf" srcId="{9457DE56-E57D-4F00-AEF7-B6808D9C17EA}" destId="{7F9821D8-1DB2-4112-B427-8B9F4EB8E596}" srcOrd="0" destOrd="0" presId="urn:microsoft.com/office/officeart/2005/8/layout/list1"/>
    <dgm:cxn modelId="{01904294-E9D0-46C4-9DEC-1D73AEA45240}" type="presOf" srcId="{20A61AC3-BC07-4BFB-AF93-1E5DBDE98181}" destId="{0BD4AF70-4795-47C2-869B-AEA6BECAAD91}" srcOrd="0" destOrd="1" presId="urn:microsoft.com/office/officeart/2005/8/layout/list1"/>
    <dgm:cxn modelId="{5B28D27E-2352-47F4-B309-B8FE9FE253CD}" type="presOf" srcId="{E2B8C47B-C72F-4E60-B765-0F4C2C424CDF}" destId="{3C363F5E-5B8C-423E-A838-790CDABFBD72}" srcOrd="0" destOrd="0" presId="urn:microsoft.com/office/officeart/2005/8/layout/list1"/>
    <dgm:cxn modelId="{639234A9-0F8C-4695-922B-65FCC9E78E6B}" type="presParOf" srcId="{3C363F5E-5B8C-423E-A838-790CDABFBD72}" destId="{5D07A5D7-E109-422C-B1F7-6C9F500EDC14}" srcOrd="0" destOrd="0" presId="urn:microsoft.com/office/officeart/2005/8/layout/list1"/>
    <dgm:cxn modelId="{7FA64126-F3ED-413D-B644-593EDA8C1F9F}" type="presParOf" srcId="{5D07A5D7-E109-422C-B1F7-6C9F500EDC14}" destId="{F10F8E16-DC3F-4B98-A21B-A05DC6FEC4F4}" srcOrd="0" destOrd="0" presId="urn:microsoft.com/office/officeart/2005/8/layout/list1"/>
    <dgm:cxn modelId="{7EFD9721-0F8E-4582-9876-E64AB6CE6F1F}" type="presParOf" srcId="{5D07A5D7-E109-422C-B1F7-6C9F500EDC14}" destId="{F63D653C-52F6-4132-B7DF-BF4ABA18D0D7}" srcOrd="1" destOrd="0" presId="urn:microsoft.com/office/officeart/2005/8/layout/list1"/>
    <dgm:cxn modelId="{4652A55D-82B2-46DF-ADB9-3D77E31E9A93}" type="presParOf" srcId="{3C363F5E-5B8C-423E-A838-790CDABFBD72}" destId="{AD107579-CC47-4827-A86A-CA329B16EBA3}" srcOrd="1" destOrd="0" presId="urn:microsoft.com/office/officeart/2005/8/layout/list1"/>
    <dgm:cxn modelId="{4D281159-5F7A-4EC5-BF64-B7EA58343FD2}" type="presParOf" srcId="{3C363F5E-5B8C-423E-A838-790CDABFBD72}" destId="{0BD4AF70-4795-47C2-869B-AEA6BECAAD91}" srcOrd="2" destOrd="0" presId="urn:microsoft.com/office/officeart/2005/8/layout/list1"/>
    <dgm:cxn modelId="{EEA36E6E-B257-42A6-90DC-F0BDFB883E0D}" type="presParOf" srcId="{3C363F5E-5B8C-423E-A838-790CDABFBD72}" destId="{1A87AFC9-7357-4921-BD58-75AB0D9D2B35}" srcOrd="3" destOrd="0" presId="urn:microsoft.com/office/officeart/2005/8/layout/list1"/>
    <dgm:cxn modelId="{8F10E2C1-4EC6-4C52-A551-0BD702440F8E}" type="presParOf" srcId="{3C363F5E-5B8C-423E-A838-790CDABFBD72}" destId="{0F0507BB-51C5-4F52-BA58-7D0A3AA6DAB1}" srcOrd="4" destOrd="0" presId="urn:microsoft.com/office/officeart/2005/8/layout/list1"/>
    <dgm:cxn modelId="{7D34127B-053D-4AAA-AA94-D96B498220C2}" type="presParOf" srcId="{0F0507BB-51C5-4F52-BA58-7D0A3AA6DAB1}" destId="{92E8E719-26D8-4AFE-AD1A-A4E09FA2BBAD}" srcOrd="0" destOrd="0" presId="urn:microsoft.com/office/officeart/2005/8/layout/list1"/>
    <dgm:cxn modelId="{47F519FC-BB60-4EFA-8086-B3F913979DFD}" type="presParOf" srcId="{0F0507BB-51C5-4F52-BA58-7D0A3AA6DAB1}" destId="{F5AEF432-6852-4C24-9C9F-BC17C17A8C0F}" srcOrd="1" destOrd="0" presId="urn:microsoft.com/office/officeart/2005/8/layout/list1"/>
    <dgm:cxn modelId="{17E32CD2-3762-4174-BEE7-6979484FB5E1}" type="presParOf" srcId="{3C363F5E-5B8C-423E-A838-790CDABFBD72}" destId="{DB1B0639-93BC-47F7-BE45-25E9738FB4D9}" srcOrd="5" destOrd="0" presId="urn:microsoft.com/office/officeart/2005/8/layout/list1"/>
    <dgm:cxn modelId="{42910C61-5BFC-45E5-BBA1-898CD63615F7}" type="presParOf" srcId="{3C363F5E-5B8C-423E-A838-790CDABFBD72}" destId="{651406DF-C81B-416D-9885-D99AD94D906C}" srcOrd="6" destOrd="0" presId="urn:microsoft.com/office/officeart/2005/8/layout/list1"/>
    <dgm:cxn modelId="{1AE98DD9-1D0C-46B5-A45F-9A13B04D35FB}" type="presParOf" srcId="{3C363F5E-5B8C-423E-A838-790CDABFBD72}" destId="{A7CBED13-5D46-4CF4-BB18-2CB094717368}" srcOrd="7" destOrd="0" presId="urn:microsoft.com/office/officeart/2005/8/layout/list1"/>
    <dgm:cxn modelId="{140E6A32-8E64-43A5-825A-A081C1D9EADD}" type="presParOf" srcId="{3C363F5E-5B8C-423E-A838-790CDABFBD72}" destId="{ECC65995-A984-42FE-88EC-67B5B30FC01E}" srcOrd="8" destOrd="0" presId="urn:microsoft.com/office/officeart/2005/8/layout/list1"/>
    <dgm:cxn modelId="{6E33C11B-FDA1-4DD8-989C-A738A37E688F}" type="presParOf" srcId="{ECC65995-A984-42FE-88EC-67B5B30FC01E}" destId="{7F9821D8-1DB2-4112-B427-8B9F4EB8E596}" srcOrd="0" destOrd="0" presId="urn:microsoft.com/office/officeart/2005/8/layout/list1"/>
    <dgm:cxn modelId="{AA276668-68BD-4F47-8086-349AE5F2D746}" type="presParOf" srcId="{ECC65995-A984-42FE-88EC-67B5B30FC01E}" destId="{4F2E7B5C-559F-40C4-8152-746763A67685}" srcOrd="1" destOrd="0" presId="urn:microsoft.com/office/officeart/2005/8/layout/list1"/>
    <dgm:cxn modelId="{A751C588-54E7-45E9-B022-FDF342640A0C}" type="presParOf" srcId="{3C363F5E-5B8C-423E-A838-790CDABFBD72}" destId="{3E14FFAC-FE64-4204-99D6-0E9DDDF92BE8}" srcOrd="9" destOrd="0" presId="urn:microsoft.com/office/officeart/2005/8/layout/list1"/>
    <dgm:cxn modelId="{BE89627C-EEC0-4C06-AB45-EA851BC50BBE}" type="presParOf" srcId="{3C363F5E-5B8C-423E-A838-790CDABFBD72}" destId="{92C38CE6-C343-4DAB-927A-D72E2C5E50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11E1FD-01D6-4ADB-B69C-D88C2FC26BD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8D2497F-4158-433C-AF79-CFBECE6A20A3}">
      <dgm:prSet phldrT="[Текст]" custT="1"/>
      <dgm:spPr/>
      <dgm:t>
        <a:bodyPr/>
        <a:lstStyle/>
        <a:p>
          <a:r>
            <a:rPr lang="ru-RU" sz="1600" b="1" dirty="0" smtClean="0"/>
            <a:t>Совместно с </a:t>
          </a:r>
          <a:r>
            <a: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ООО «НИОСТ» ЗАО «СИБУР - Холдинг»</a:t>
          </a:r>
          <a:endParaRPr lang="ru-RU" sz="1600" b="1" dirty="0"/>
        </a:p>
      </dgm:t>
    </dgm:pt>
    <dgm:pt modelId="{28010DFD-BE8E-4C95-93F7-0A9F859ABD8E}" type="parTrans" cxnId="{62D7756E-D8CE-45F9-A5B5-59DBA66A54E2}">
      <dgm:prSet/>
      <dgm:spPr/>
      <dgm:t>
        <a:bodyPr/>
        <a:lstStyle/>
        <a:p>
          <a:endParaRPr lang="ru-RU"/>
        </a:p>
      </dgm:t>
    </dgm:pt>
    <dgm:pt modelId="{823B4405-8AF8-4E56-885D-A5BCABB01F30}" type="sibTrans" cxnId="{62D7756E-D8CE-45F9-A5B5-59DBA66A54E2}">
      <dgm:prSet/>
      <dgm:spPr/>
      <dgm:t>
        <a:bodyPr/>
        <a:lstStyle/>
        <a:p>
          <a:endParaRPr lang="ru-RU"/>
        </a:p>
      </dgm:t>
    </dgm:pt>
    <dgm:pt modelId="{5F99F9B3-E7DE-4A35-BDE6-B723C301982B}">
      <dgm:prSet phldrT="[Текст]" custT="1"/>
      <dgm:spPr/>
      <dgm:t>
        <a:bodyPr/>
        <a:lstStyle/>
        <a:p>
          <a:r>
            <a: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магистерские программы </a:t>
          </a:r>
          <a:endParaRPr lang="ru-RU" sz="1600" b="1" dirty="0"/>
        </a:p>
      </dgm:t>
    </dgm:pt>
    <dgm:pt modelId="{EC152DEC-4618-42C1-B9DF-1DDD2B2C67CF}" type="parTrans" cxnId="{D72625CF-5B11-4D51-83B3-D596074C437C}">
      <dgm:prSet/>
      <dgm:spPr/>
      <dgm:t>
        <a:bodyPr/>
        <a:lstStyle/>
        <a:p>
          <a:endParaRPr lang="ru-RU"/>
        </a:p>
      </dgm:t>
    </dgm:pt>
    <dgm:pt modelId="{651AD011-F08A-44E1-9DC3-65F70057DBDD}" type="sibTrans" cxnId="{D72625CF-5B11-4D51-83B3-D596074C437C}">
      <dgm:prSet/>
      <dgm:spPr/>
      <dgm:t>
        <a:bodyPr/>
        <a:lstStyle/>
        <a:p>
          <a:endParaRPr lang="ru-RU"/>
        </a:p>
      </dgm:t>
    </dgm:pt>
    <dgm:pt modelId="{3A809911-BBFB-41B2-A605-C8AF46A370FC}">
      <dgm:prSet/>
      <dgm:spPr/>
      <dgm:t>
        <a:bodyPr/>
        <a:lstStyle/>
        <a:p>
          <a:endParaRPr lang="ru-RU" sz="1200" dirty="0"/>
        </a:p>
      </dgm:t>
    </dgm:pt>
    <dgm:pt modelId="{7639BC64-9314-4BEB-B17D-69C236FD40B8}" type="parTrans" cxnId="{12670321-E9FD-485E-93CF-07809ABD4C98}">
      <dgm:prSet/>
      <dgm:spPr/>
      <dgm:t>
        <a:bodyPr/>
        <a:lstStyle/>
        <a:p>
          <a:endParaRPr lang="ru-RU"/>
        </a:p>
      </dgm:t>
    </dgm:pt>
    <dgm:pt modelId="{E929AFF5-4637-4C97-B05B-F75BF65E529E}" type="sibTrans" cxnId="{12670321-E9FD-485E-93CF-07809ABD4C98}">
      <dgm:prSet/>
      <dgm:spPr/>
      <dgm:t>
        <a:bodyPr/>
        <a:lstStyle/>
        <a:p>
          <a:endParaRPr lang="ru-RU"/>
        </a:p>
      </dgm:t>
    </dgm:pt>
    <dgm:pt modelId="{159BDD70-DA4F-4A46-9262-5CF0DAD60E00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Международная лаборатория термореактивных полимеров (руководитель Д. </a:t>
          </a:r>
          <a:r>
            <a:rPr lang="ru-RU" sz="16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Верваке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, Бельгия) </a:t>
          </a:r>
          <a:endParaRPr lang="ru-RU" sz="1600" dirty="0"/>
        </a:p>
      </dgm:t>
    </dgm:pt>
    <dgm:pt modelId="{6F402760-5984-4374-B782-80D866D0ED7A}" type="parTrans" cxnId="{32DCBC64-74E7-4EA1-9AC2-0A8ECFC5E454}">
      <dgm:prSet/>
      <dgm:spPr/>
      <dgm:t>
        <a:bodyPr/>
        <a:lstStyle/>
        <a:p>
          <a:endParaRPr lang="ru-RU"/>
        </a:p>
      </dgm:t>
    </dgm:pt>
    <dgm:pt modelId="{2209B993-E5CC-4148-8A08-CFC8A9327293}" type="sibTrans" cxnId="{32DCBC64-74E7-4EA1-9AC2-0A8ECFC5E454}">
      <dgm:prSet/>
      <dgm:spPr/>
      <dgm:t>
        <a:bodyPr/>
        <a:lstStyle/>
        <a:p>
          <a:endParaRPr lang="ru-RU"/>
        </a:p>
      </dgm:t>
    </dgm:pt>
    <dgm:pt modelId="{F6DB867C-AC0A-4C44-BF2B-5E8B027425A7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Подготовка по 2 </a:t>
          </a:r>
          <a:r>
            <a:rPr lang="en-US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магистерским программам </a:t>
          </a:r>
          <a:r>
            <a:rPr lang="ru-RU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с </a:t>
          </a:r>
          <a:r>
            <a:rPr lang="en-US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Heriot-Watt</a:t>
          </a:r>
          <a:r>
            <a:rPr lang="ru-RU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n-US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University</a:t>
          </a:r>
          <a:r>
            <a:rPr lang="ru-RU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n-US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(</a:t>
          </a:r>
          <a:r>
            <a:rPr lang="ru-RU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Шотландия) и </a:t>
          </a:r>
          <a:r>
            <a:rPr lang="ru-RU" sz="1600" b="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Paris</a:t>
          </a:r>
          <a:r>
            <a:rPr lang="ru-RU" sz="1600" b="0" dirty="0" smtClean="0">
              <a:solidFill>
                <a:schemeClr val="tx1">
                  <a:lumMod val="85000"/>
                  <a:lumOff val="15000"/>
                </a:schemeClr>
              </a:solidFill>
            </a:rPr>
            <a:t> SUD 11 (Франция)</a:t>
          </a:r>
          <a:endParaRPr lang="ru-RU" sz="1600" b="0" dirty="0"/>
        </a:p>
      </dgm:t>
    </dgm:pt>
    <dgm:pt modelId="{EAD4CF64-00F1-4CA0-8413-FCCA98958F74}" type="parTrans" cxnId="{EC7D793E-4904-4926-B6B1-BAC96D1E088B}">
      <dgm:prSet/>
      <dgm:spPr/>
      <dgm:t>
        <a:bodyPr/>
        <a:lstStyle/>
        <a:p>
          <a:endParaRPr lang="ru-RU"/>
        </a:p>
      </dgm:t>
    </dgm:pt>
    <dgm:pt modelId="{0049DFD2-24E3-4B9F-AA1F-D665C96CB7D5}" type="sibTrans" cxnId="{EC7D793E-4904-4926-B6B1-BAC96D1E088B}">
      <dgm:prSet/>
      <dgm:spPr/>
      <dgm:t>
        <a:bodyPr/>
        <a:lstStyle/>
        <a:p>
          <a:endParaRPr lang="ru-RU"/>
        </a:p>
      </dgm:t>
    </dgm:pt>
    <dgm:pt modelId="{95443BFF-DDD5-403E-B33C-006312019AE4}">
      <dgm:prSet custT="1"/>
      <dgm:spPr/>
      <dgm:t>
        <a:bodyPr/>
        <a:lstStyle/>
        <a:p>
          <a:r>
            <a:rPr lang="ru-RU" sz="1600" b="1" dirty="0" smtClean="0"/>
            <a:t>Ключевые проекты</a:t>
          </a:r>
          <a:endParaRPr lang="ru-RU" sz="1600" b="1" dirty="0"/>
        </a:p>
      </dgm:t>
    </dgm:pt>
    <dgm:pt modelId="{A627F1F1-5CC2-4BEA-A7E1-497F11638343}" type="parTrans" cxnId="{1746EA88-A77B-47B0-B5E4-6B423A410CE2}">
      <dgm:prSet/>
      <dgm:spPr/>
      <dgm:t>
        <a:bodyPr/>
        <a:lstStyle/>
        <a:p>
          <a:endParaRPr lang="ru-RU"/>
        </a:p>
      </dgm:t>
    </dgm:pt>
    <dgm:pt modelId="{B73B2013-FCD4-43FA-B028-264B47BD3B53}" type="sibTrans" cxnId="{1746EA88-A77B-47B0-B5E4-6B423A410CE2}">
      <dgm:prSet/>
      <dgm:spPr/>
      <dgm:t>
        <a:bodyPr/>
        <a:lstStyle/>
        <a:p>
          <a:endParaRPr lang="ru-RU"/>
        </a:p>
      </dgm:t>
    </dgm:pt>
    <dgm:pt modelId="{7E0E0262-3D0F-4DA3-9E97-C8E222B1A758}">
      <dgm:prSet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программы инновационного развития ОАО «Газпром», ОАО «НК Роснефть», ОАО «</a:t>
          </a:r>
          <a:r>
            <a:rPr lang="ru-RU" sz="16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Микроген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», ОАО «</a:t>
          </a:r>
          <a:r>
            <a:rPr lang="ru-RU" sz="16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Транснефть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»</a:t>
          </a:r>
          <a:endParaRPr lang="ru-RU" sz="1600" dirty="0"/>
        </a:p>
      </dgm:t>
    </dgm:pt>
    <dgm:pt modelId="{F2759BB2-6052-4BD0-AE60-4629785C28CC}" type="parTrans" cxnId="{F93D1DEE-93F7-4D11-9F05-CADE98630AA3}">
      <dgm:prSet/>
      <dgm:spPr/>
      <dgm:t>
        <a:bodyPr/>
        <a:lstStyle/>
        <a:p>
          <a:endParaRPr lang="ru-RU"/>
        </a:p>
      </dgm:t>
    </dgm:pt>
    <dgm:pt modelId="{B3A78122-1BB6-4F33-AACD-775D6F99E5CA}" type="sibTrans" cxnId="{F93D1DEE-93F7-4D11-9F05-CADE98630AA3}">
      <dgm:prSet/>
      <dgm:spPr/>
      <dgm:t>
        <a:bodyPr/>
        <a:lstStyle/>
        <a:p>
          <a:endParaRPr lang="ru-RU"/>
        </a:p>
      </dgm:t>
    </dgm:pt>
    <dgm:pt modelId="{9B85D65C-1D03-47EB-BCED-19232760F83E}">
      <dgm:prSet custT="1"/>
      <dgm:spPr/>
      <dgm:t>
        <a:bodyPr/>
        <a:lstStyle/>
        <a:p>
          <a:r>
            <a:rPr lang="ru-RU" sz="1600" b="1" dirty="0" smtClean="0"/>
            <a:t>Проекты</a:t>
          </a:r>
          <a:endParaRPr lang="ru-RU" sz="1600" b="1" dirty="0"/>
        </a:p>
      </dgm:t>
    </dgm:pt>
    <dgm:pt modelId="{6D039D19-11D2-4AA0-9610-10EC6123DA71}" type="parTrans" cxnId="{04050DF9-7AE0-4BD0-B738-70800DFAB1AF}">
      <dgm:prSet/>
      <dgm:spPr/>
      <dgm:t>
        <a:bodyPr/>
        <a:lstStyle/>
        <a:p>
          <a:endParaRPr lang="ru-RU"/>
        </a:p>
      </dgm:t>
    </dgm:pt>
    <dgm:pt modelId="{3BE9E5F8-BAB9-4C70-B1B3-39BDA8F0C99F}" type="sibTrans" cxnId="{04050DF9-7AE0-4BD0-B738-70800DFAB1AF}">
      <dgm:prSet/>
      <dgm:spPr/>
      <dgm:t>
        <a:bodyPr/>
        <a:lstStyle/>
        <a:p>
          <a:endParaRPr lang="ru-RU"/>
        </a:p>
      </dgm:t>
    </dgm:pt>
    <dgm:pt modelId="{E8BDDDBA-08FE-4188-BB51-12597E613AF5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ru-RU" sz="16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технологические платформы «Технологии добычи и переработки углеводородов», «Глубокая переработка углеводородного сырья», «Медицина будущего»</a:t>
          </a:r>
          <a:endParaRPr lang="ru-RU" sz="1600" dirty="0"/>
        </a:p>
      </dgm:t>
    </dgm:pt>
    <dgm:pt modelId="{0F42ED6A-04E5-4568-AF82-D19106E274A3}" type="parTrans" cxnId="{8E46E55C-1398-4F44-9A61-4FABB7890C80}">
      <dgm:prSet/>
      <dgm:spPr/>
      <dgm:t>
        <a:bodyPr/>
        <a:lstStyle/>
        <a:p>
          <a:endParaRPr lang="ru-RU"/>
        </a:p>
      </dgm:t>
    </dgm:pt>
    <dgm:pt modelId="{CCE8147E-7260-4E6A-97FA-44FCF852A121}" type="sibTrans" cxnId="{8E46E55C-1398-4F44-9A61-4FABB7890C80}">
      <dgm:prSet/>
      <dgm:spPr/>
      <dgm:t>
        <a:bodyPr/>
        <a:lstStyle/>
        <a:p>
          <a:endParaRPr lang="ru-RU"/>
        </a:p>
      </dgm:t>
    </dgm:pt>
    <dgm:pt modelId="{3A526DDF-0BB6-4755-B3D4-FDF1EE7192FB}">
      <dgm:prSet custT="1"/>
      <dgm:spPr/>
      <dgm:t>
        <a:bodyPr/>
        <a:lstStyle/>
        <a:p>
          <a:endParaRPr lang="ru-RU" sz="800" dirty="0"/>
        </a:p>
      </dgm:t>
    </dgm:pt>
    <dgm:pt modelId="{523A17C6-B394-471E-AA46-50DEBF519DD3}" type="parTrans" cxnId="{90EAA0B8-E02C-4530-8CDC-72120755B12F}">
      <dgm:prSet/>
      <dgm:spPr/>
      <dgm:t>
        <a:bodyPr/>
        <a:lstStyle/>
        <a:p>
          <a:endParaRPr lang="ru-RU"/>
        </a:p>
      </dgm:t>
    </dgm:pt>
    <dgm:pt modelId="{3C157F77-E7D8-452B-B69B-EA69CA4FAA0D}" type="sibTrans" cxnId="{90EAA0B8-E02C-4530-8CDC-72120755B12F}">
      <dgm:prSet/>
      <dgm:spPr/>
      <dgm:t>
        <a:bodyPr/>
        <a:lstStyle/>
        <a:p>
          <a:endParaRPr lang="ru-RU"/>
        </a:p>
      </dgm:t>
    </dgm:pt>
    <dgm:pt modelId="{C3495696-4CEE-484B-BDB0-40A7FD170C7F}" type="pres">
      <dgm:prSet presAssocID="{ED11E1FD-01D6-4ADB-B69C-D88C2FC26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F340-E443-4FD8-9A3C-C074A21F5E4D}" type="pres">
      <dgm:prSet presAssocID="{E8D2497F-4158-433C-AF79-CFBECE6A20A3}" presName="parentLin" presStyleCnt="0"/>
      <dgm:spPr/>
    </dgm:pt>
    <dgm:pt modelId="{18CCAC0B-2106-45EF-83DE-3C1157D6E8C5}" type="pres">
      <dgm:prSet presAssocID="{E8D2497F-4158-433C-AF79-CFBECE6A20A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DA9F3AE-77AD-42DD-8661-93B47AAC634A}" type="pres">
      <dgm:prSet presAssocID="{E8D2497F-4158-433C-AF79-CFBECE6A20A3}" presName="parentText" presStyleLbl="node1" presStyleIdx="0" presStyleCnt="4" custScaleY="1607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2901D-AC96-43A1-875D-A37CC7BA158E}" type="pres">
      <dgm:prSet presAssocID="{E8D2497F-4158-433C-AF79-CFBECE6A20A3}" presName="negativeSpace" presStyleCnt="0"/>
      <dgm:spPr/>
    </dgm:pt>
    <dgm:pt modelId="{594111E8-9BBD-419B-8F4C-B192B52CB0B9}" type="pres">
      <dgm:prSet presAssocID="{E8D2497F-4158-433C-AF79-CFBECE6A20A3}" presName="childText" presStyleLbl="conFgAcc1" presStyleIdx="0" presStyleCnt="4" custLinFactY="-13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3921-4BAD-467B-85AF-7D74DF0C239D}" type="pres">
      <dgm:prSet presAssocID="{823B4405-8AF8-4E56-885D-A5BCABB01F30}" presName="spaceBetweenRectangles" presStyleCnt="0"/>
      <dgm:spPr/>
    </dgm:pt>
    <dgm:pt modelId="{464CA2CB-6DAA-40ED-89E4-CE73B8E2BEAC}" type="pres">
      <dgm:prSet presAssocID="{5F99F9B3-E7DE-4A35-BDE6-B723C301982B}" presName="parentLin" presStyleCnt="0"/>
      <dgm:spPr/>
    </dgm:pt>
    <dgm:pt modelId="{70371FA7-18FE-4B7C-A279-944914355A6E}" type="pres">
      <dgm:prSet presAssocID="{5F99F9B3-E7DE-4A35-BDE6-B723C301982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2C18FEF-30AC-4223-9A93-A73F97915F72}" type="pres">
      <dgm:prSet presAssocID="{5F99F9B3-E7DE-4A35-BDE6-B723C301982B}" presName="parentText" presStyleLbl="node1" presStyleIdx="1" presStyleCnt="4" custScaleY="178457" custLinFactNeighborY="-40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31C4E-9728-4F23-B9AC-87BF9FBEA56F}" type="pres">
      <dgm:prSet presAssocID="{5F99F9B3-E7DE-4A35-BDE6-B723C301982B}" presName="negativeSpace" presStyleCnt="0"/>
      <dgm:spPr/>
    </dgm:pt>
    <dgm:pt modelId="{4AE60B7E-1575-41CA-84D8-10627CE1FE0A}" type="pres">
      <dgm:prSet presAssocID="{5F99F9B3-E7DE-4A35-BDE6-B723C301982B}" presName="childText" presStyleLbl="conFgAcc1" presStyleIdx="1" presStyleCnt="4" custLinFactY="-1155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AEACA-2284-42D5-9996-5CAC034CA347}" type="pres">
      <dgm:prSet presAssocID="{651AD011-F08A-44E1-9DC3-65F70057DBDD}" presName="spaceBetweenRectangles" presStyleCnt="0"/>
      <dgm:spPr/>
    </dgm:pt>
    <dgm:pt modelId="{FA34ADDA-826C-4526-889A-01E08FDEC6CC}" type="pres">
      <dgm:prSet presAssocID="{95443BFF-DDD5-403E-B33C-006312019AE4}" presName="parentLin" presStyleCnt="0"/>
      <dgm:spPr/>
    </dgm:pt>
    <dgm:pt modelId="{00DB06C2-157B-428E-B99B-AD746F34C142}" type="pres">
      <dgm:prSet presAssocID="{95443BFF-DDD5-403E-B33C-006312019AE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311D4F8-AD97-4EC6-9AF3-DDD9C88CFB2B}" type="pres">
      <dgm:prSet presAssocID="{95443BFF-DDD5-403E-B33C-006312019AE4}" presName="parentText" presStyleLbl="node1" presStyleIdx="2" presStyleCnt="4" custScaleY="114927" custLinFactNeighborX="-826" custLinFactNeighborY="-45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0CB-9614-4748-90DC-0EE6AC89E0F1}" type="pres">
      <dgm:prSet presAssocID="{95443BFF-DDD5-403E-B33C-006312019AE4}" presName="negativeSpace" presStyleCnt="0"/>
      <dgm:spPr/>
    </dgm:pt>
    <dgm:pt modelId="{90DC5BA8-E485-458F-874A-56E8DF0A530E}" type="pres">
      <dgm:prSet presAssocID="{95443BFF-DDD5-403E-B33C-006312019AE4}" presName="childText" presStyleLbl="conFgAcc1" presStyleIdx="2" presStyleCnt="4" custLinFactY="-38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49C73-A7D8-434E-9263-439DDA69281A}" type="pres">
      <dgm:prSet presAssocID="{B73B2013-FCD4-43FA-B028-264B47BD3B53}" presName="spaceBetweenRectangles" presStyleCnt="0"/>
      <dgm:spPr/>
    </dgm:pt>
    <dgm:pt modelId="{B9A88D66-EC68-4939-89D7-C7D35F2BB3F3}" type="pres">
      <dgm:prSet presAssocID="{9B85D65C-1D03-47EB-BCED-19232760F83E}" presName="parentLin" presStyleCnt="0"/>
      <dgm:spPr/>
    </dgm:pt>
    <dgm:pt modelId="{69B3B9C2-2279-49A1-93EE-93253E3DEF6A}" type="pres">
      <dgm:prSet presAssocID="{9B85D65C-1D03-47EB-BCED-19232760F83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0A7A1F3A-9135-452B-835C-4E91331B7434}" type="pres">
      <dgm:prSet presAssocID="{9B85D65C-1D03-47EB-BCED-19232760F83E}" presName="parentText" presStyleLbl="node1" presStyleIdx="3" presStyleCnt="4" custScaleY="98186" custLinFactNeighborY="-3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1B6C1-EF7C-4B32-A1FE-ACBC31A5AF25}" type="pres">
      <dgm:prSet presAssocID="{9B85D65C-1D03-47EB-BCED-19232760F83E}" presName="negativeSpace" presStyleCnt="0"/>
      <dgm:spPr/>
    </dgm:pt>
    <dgm:pt modelId="{75EF1241-C50A-4CBE-BBD9-E4DC149B64A0}" type="pres">
      <dgm:prSet presAssocID="{9B85D65C-1D03-47EB-BCED-19232760F83E}" presName="childText" presStyleLbl="conFgAcc1" presStyleIdx="3" presStyleCnt="4" custLinFactNeighborY="-18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AA0B8-E02C-4530-8CDC-72120755B12F}" srcId="{5F99F9B3-E7DE-4A35-BDE6-B723C301982B}" destId="{3A526DDF-0BB6-4755-B3D4-FDF1EE7192FB}" srcOrd="0" destOrd="0" parTransId="{523A17C6-B394-471E-AA46-50DEBF519DD3}" sibTransId="{3C157F77-E7D8-452B-B69B-EA69CA4FAA0D}"/>
    <dgm:cxn modelId="{557050AA-AAA5-4438-8E58-F6EB7A02051D}" type="presOf" srcId="{7E0E0262-3D0F-4DA3-9E97-C8E222B1A758}" destId="{90DC5BA8-E485-458F-874A-56E8DF0A530E}" srcOrd="0" destOrd="0" presId="urn:microsoft.com/office/officeart/2005/8/layout/list1"/>
    <dgm:cxn modelId="{6A82F265-9276-4772-A48B-77638CE9FC10}" type="presOf" srcId="{E8D2497F-4158-433C-AF79-CFBECE6A20A3}" destId="{18CCAC0B-2106-45EF-83DE-3C1157D6E8C5}" srcOrd="0" destOrd="0" presId="urn:microsoft.com/office/officeart/2005/8/layout/list1"/>
    <dgm:cxn modelId="{85D626FA-B8E3-4741-8DF2-2094EBC4FDC4}" type="presOf" srcId="{5F99F9B3-E7DE-4A35-BDE6-B723C301982B}" destId="{B2C18FEF-30AC-4223-9A93-A73F97915F72}" srcOrd="1" destOrd="0" presId="urn:microsoft.com/office/officeart/2005/8/layout/list1"/>
    <dgm:cxn modelId="{EC7D793E-4904-4926-B6B1-BAC96D1E088B}" srcId="{5F99F9B3-E7DE-4A35-BDE6-B723C301982B}" destId="{F6DB867C-AC0A-4C44-BF2B-5E8B027425A7}" srcOrd="1" destOrd="0" parTransId="{EAD4CF64-00F1-4CA0-8413-FCCA98958F74}" sibTransId="{0049DFD2-24E3-4B9F-AA1F-D665C96CB7D5}"/>
    <dgm:cxn modelId="{DE5EC881-9AC7-4620-8C8B-30ABA2FDE41F}" type="presOf" srcId="{E8D2497F-4158-433C-AF79-CFBECE6A20A3}" destId="{ADA9F3AE-77AD-42DD-8661-93B47AAC634A}" srcOrd="1" destOrd="0" presId="urn:microsoft.com/office/officeart/2005/8/layout/list1"/>
    <dgm:cxn modelId="{6A04CE35-D9F5-43AD-A780-008407C9C10C}" type="presOf" srcId="{F6DB867C-AC0A-4C44-BF2B-5E8B027425A7}" destId="{4AE60B7E-1575-41CA-84D8-10627CE1FE0A}" srcOrd="0" destOrd="1" presId="urn:microsoft.com/office/officeart/2005/8/layout/list1"/>
    <dgm:cxn modelId="{9358A0FD-DBF5-4CAB-87F8-F83A655C7993}" type="presOf" srcId="{E8BDDDBA-08FE-4188-BB51-12597E613AF5}" destId="{75EF1241-C50A-4CBE-BBD9-E4DC149B64A0}" srcOrd="0" destOrd="0" presId="urn:microsoft.com/office/officeart/2005/8/layout/list1"/>
    <dgm:cxn modelId="{E99043EA-08BA-467A-92B2-6EF926649D23}" type="presOf" srcId="{9B85D65C-1D03-47EB-BCED-19232760F83E}" destId="{69B3B9C2-2279-49A1-93EE-93253E3DEF6A}" srcOrd="0" destOrd="0" presId="urn:microsoft.com/office/officeart/2005/8/layout/list1"/>
    <dgm:cxn modelId="{12670321-E9FD-485E-93CF-07809ABD4C98}" srcId="{E8D2497F-4158-433C-AF79-CFBECE6A20A3}" destId="{3A809911-BBFB-41B2-A605-C8AF46A370FC}" srcOrd="0" destOrd="0" parTransId="{7639BC64-9314-4BEB-B17D-69C236FD40B8}" sibTransId="{E929AFF5-4637-4C97-B05B-F75BF65E529E}"/>
    <dgm:cxn modelId="{B76153F9-1F75-4BCA-9608-A9E8D10C8C5F}" type="presOf" srcId="{9B85D65C-1D03-47EB-BCED-19232760F83E}" destId="{0A7A1F3A-9135-452B-835C-4E91331B7434}" srcOrd="1" destOrd="0" presId="urn:microsoft.com/office/officeart/2005/8/layout/list1"/>
    <dgm:cxn modelId="{1746EA88-A77B-47B0-B5E4-6B423A410CE2}" srcId="{ED11E1FD-01D6-4ADB-B69C-D88C2FC26BD7}" destId="{95443BFF-DDD5-403E-B33C-006312019AE4}" srcOrd="2" destOrd="0" parTransId="{A627F1F1-5CC2-4BEA-A7E1-497F11638343}" sibTransId="{B73B2013-FCD4-43FA-B028-264B47BD3B53}"/>
    <dgm:cxn modelId="{3AA12C70-E541-4EAA-892C-739FA303EADB}" type="presOf" srcId="{95443BFF-DDD5-403E-B33C-006312019AE4}" destId="{0311D4F8-AD97-4EC6-9AF3-DDD9C88CFB2B}" srcOrd="1" destOrd="0" presId="urn:microsoft.com/office/officeart/2005/8/layout/list1"/>
    <dgm:cxn modelId="{32DCBC64-74E7-4EA1-9AC2-0A8ECFC5E454}" srcId="{E8D2497F-4158-433C-AF79-CFBECE6A20A3}" destId="{159BDD70-DA4F-4A46-9262-5CF0DAD60E00}" srcOrd="1" destOrd="0" parTransId="{6F402760-5984-4374-B782-80D866D0ED7A}" sibTransId="{2209B993-E5CC-4148-8A08-CFC8A9327293}"/>
    <dgm:cxn modelId="{33DC2B65-6836-442B-90CA-77E136002F17}" type="presOf" srcId="{5F99F9B3-E7DE-4A35-BDE6-B723C301982B}" destId="{70371FA7-18FE-4B7C-A279-944914355A6E}" srcOrd="0" destOrd="0" presId="urn:microsoft.com/office/officeart/2005/8/layout/list1"/>
    <dgm:cxn modelId="{364C0A95-074F-46B2-8D87-63E18ADA5BB2}" type="presOf" srcId="{3A809911-BBFB-41B2-A605-C8AF46A370FC}" destId="{594111E8-9BBD-419B-8F4C-B192B52CB0B9}" srcOrd="0" destOrd="0" presId="urn:microsoft.com/office/officeart/2005/8/layout/list1"/>
    <dgm:cxn modelId="{FDD1C10B-5D90-4403-B61E-6483DAB53447}" type="presOf" srcId="{3A526DDF-0BB6-4755-B3D4-FDF1EE7192FB}" destId="{4AE60B7E-1575-41CA-84D8-10627CE1FE0A}" srcOrd="0" destOrd="0" presId="urn:microsoft.com/office/officeart/2005/8/layout/list1"/>
    <dgm:cxn modelId="{62D7756E-D8CE-45F9-A5B5-59DBA66A54E2}" srcId="{ED11E1FD-01D6-4ADB-B69C-D88C2FC26BD7}" destId="{E8D2497F-4158-433C-AF79-CFBECE6A20A3}" srcOrd="0" destOrd="0" parTransId="{28010DFD-BE8E-4C95-93F7-0A9F859ABD8E}" sibTransId="{823B4405-8AF8-4E56-885D-A5BCABB01F30}"/>
    <dgm:cxn modelId="{D72625CF-5B11-4D51-83B3-D596074C437C}" srcId="{ED11E1FD-01D6-4ADB-B69C-D88C2FC26BD7}" destId="{5F99F9B3-E7DE-4A35-BDE6-B723C301982B}" srcOrd="1" destOrd="0" parTransId="{EC152DEC-4618-42C1-B9DF-1DDD2B2C67CF}" sibTransId="{651AD011-F08A-44E1-9DC3-65F70057DBDD}"/>
    <dgm:cxn modelId="{C21FD84A-C307-410E-AA2A-87F74F5F639B}" type="presOf" srcId="{95443BFF-DDD5-403E-B33C-006312019AE4}" destId="{00DB06C2-157B-428E-B99B-AD746F34C142}" srcOrd="0" destOrd="0" presId="urn:microsoft.com/office/officeart/2005/8/layout/list1"/>
    <dgm:cxn modelId="{04050DF9-7AE0-4BD0-B738-70800DFAB1AF}" srcId="{ED11E1FD-01D6-4ADB-B69C-D88C2FC26BD7}" destId="{9B85D65C-1D03-47EB-BCED-19232760F83E}" srcOrd="3" destOrd="0" parTransId="{6D039D19-11D2-4AA0-9610-10EC6123DA71}" sibTransId="{3BE9E5F8-BAB9-4C70-B1B3-39BDA8F0C99F}"/>
    <dgm:cxn modelId="{169ECD05-8F8F-4526-93D5-3D2D28A3DDC1}" type="presOf" srcId="{ED11E1FD-01D6-4ADB-B69C-D88C2FC26BD7}" destId="{C3495696-4CEE-484B-BDB0-40A7FD170C7F}" srcOrd="0" destOrd="0" presId="urn:microsoft.com/office/officeart/2005/8/layout/list1"/>
    <dgm:cxn modelId="{0732A598-B1CD-41EA-9CB2-33519564F9EF}" type="presOf" srcId="{159BDD70-DA4F-4A46-9262-5CF0DAD60E00}" destId="{594111E8-9BBD-419B-8F4C-B192B52CB0B9}" srcOrd="0" destOrd="1" presId="urn:microsoft.com/office/officeart/2005/8/layout/list1"/>
    <dgm:cxn modelId="{F93D1DEE-93F7-4D11-9F05-CADE98630AA3}" srcId="{95443BFF-DDD5-403E-B33C-006312019AE4}" destId="{7E0E0262-3D0F-4DA3-9E97-C8E222B1A758}" srcOrd="0" destOrd="0" parTransId="{F2759BB2-6052-4BD0-AE60-4629785C28CC}" sibTransId="{B3A78122-1BB6-4F33-AACD-775D6F99E5CA}"/>
    <dgm:cxn modelId="{8E46E55C-1398-4F44-9A61-4FABB7890C80}" srcId="{9B85D65C-1D03-47EB-BCED-19232760F83E}" destId="{E8BDDDBA-08FE-4188-BB51-12597E613AF5}" srcOrd="0" destOrd="0" parTransId="{0F42ED6A-04E5-4568-AF82-D19106E274A3}" sibTransId="{CCE8147E-7260-4E6A-97FA-44FCF852A121}"/>
    <dgm:cxn modelId="{70AA6874-697E-476D-BB7B-222D65D00322}" type="presParOf" srcId="{C3495696-4CEE-484B-BDB0-40A7FD170C7F}" destId="{856BF340-E443-4FD8-9A3C-C074A21F5E4D}" srcOrd="0" destOrd="0" presId="urn:microsoft.com/office/officeart/2005/8/layout/list1"/>
    <dgm:cxn modelId="{B6BE16D6-276A-4C83-9EC6-571DF12FE856}" type="presParOf" srcId="{856BF340-E443-4FD8-9A3C-C074A21F5E4D}" destId="{18CCAC0B-2106-45EF-83DE-3C1157D6E8C5}" srcOrd="0" destOrd="0" presId="urn:microsoft.com/office/officeart/2005/8/layout/list1"/>
    <dgm:cxn modelId="{9A79C830-963D-4B5C-BB7B-5D7124E434CA}" type="presParOf" srcId="{856BF340-E443-4FD8-9A3C-C074A21F5E4D}" destId="{ADA9F3AE-77AD-42DD-8661-93B47AAC634A}" srcOrd="1" destOrd="0" presId="urn:microsoft.com/office/officeart/2005/8/layout/list1"/>
    <dgm:cxn modelId="{F4882D09-2F1B-4712-8EB8-B30FBD177C4C}" type="presParOf" srcId="{C3495696-4CEE-484B-BDB0-40A7FD170C7F}" destId="{89E2901D-AC96-43A1-875D-A37CC7BA158E}" srcOrd="1" destOrd="0" presId="urn:microsoft.com/office/officeart/2005/8/layout/list1"/>
    <dgm:cxn modelId="{5C1655B8-5649-42E5-9249-240ABEEED0EA}" type="presParOf" srcId="{C3495696-4CEE-484B-BDB0-40A7FD170C7F}" destId="{594111E8-9BBD-419B-8F4C-B192B52CB0B9}" srcOrd="2" destOrd="0" presId="urn:microsoft.com/office/officeart/2005/8/layout/list1"/>
    <dgm:cxn modelId="{5A06FED4-0046-4AF5-8216-0E02C8568ADA}" type="presParOf" srcId="{C3495696-4CEE-484B-BDB0-40A7FD170C7F}" destId="{F5D13921-4BAD-467B-85AF-7D74DF0C239D}" srcOrd="3" destOrd="0" presId="urn:microsoft.com/office/officeart/2005/8/layout/list1"/>
    <dgm:cxn modelId="{70D412A9-ADAC-4A71-AAE9-7F2EF8D88961}" type="presParOf" srcId="{C3495696-4CEE-484B-BDB0-40A7FD170C7F}" destId="{464CA2CB-6DAA-40ED-89E4-CE73B8E2BEAC}" srcOrd="4" destOrd="0" presId="urn:microsoft.com/office/officeart/2005/8/layout/list1"/>
    <dgm:cxn modelId="{1552DA44-269C-4FDE-BE6F-B3FCFE9C76DD}" type="presParOf" srcId="{464CA2CB-6DAA-40ED-89E4-CE73B8E2BEAC}" destId="{70371FA7-18FE-4B7C-A279-944914355A6E}" srcOrd="0" destOrd="0" presId="urn:microsoft.com/office/officeart/2005/8/layout/list1"/>
    <dgm:cxn modelId="{95408BC9-CF2F-4EF3-A615-9B17E36351C5}" type="presParOf" srcId="{464CA2CB-6DAA-40ED-89E4-CE73B8E2BEAC}" destId="{B2C18FEF-30AC-4223-9A93-A73F97915F72}" srcOrd="1" destOrd="0" presId="urn:microsoft.com/office/officeart/2005/8/layout/list1"/>
    <dgm:cxn modelId="{A4A2C487-0422-4A72-9207-AF3B0D95F75C}" type="presParOf" srcId="{C3495696-4CEE-484B-BDB0-40A7FD170C7F}" destId="{D0B31C4E-9728-4F23-B9AC-87BF9FBEA56F}" srcOrd="5" destOrd="0" presId="urn:microsoft.com/office/officeart/2005/8/layout/list1"/>
    <dgm:cxn modelId="{05EEA5CD-B38A-4B70-BC02-31CDBDF01DFB}" type="presParOf" srcId="{C3495696-4CEE-484B-BDB0-40A7FD170C7F}" destId="{4AE60B7E-1575-41CA-84D8-10627CE1FE0A}" srcOrd="6" destOrd="0" presId="urn:microsoft.com/office/officeart/2005/8/layout/list1"/>
    <dgm:cxn modelId="{6905E86F-4120-41F3-9B29-8DD89EF252FB}" type="presParOf" srcId="{C3495696-4CEE-484B-BDB0-40A7FD170C7F}" destId="{5DDAEACA-2284-42D5-9996-5CAC034CA347}" srcOrd="7" destOrd="0" presId="urn:microsoft.com/office/officeart/2005/8/layout/list1"/>
    <dgm:cxn modelId="{F6FC5BB8-894A-4D90-BEF2-2BEA0585539A}" type="presParOf" srcId="{C3495696-4CEE-484B-BDB0-40A7FD170C7F}" destId="{FA34ADDA-826C-4526-889A-01E08FDEC6CC}" srcOrd="8" destOrd="0" presId="urn:microsoft.com/office/officeart/2005/8/layout/list1"/>
    <dgm:cxn modelId="{FAC8C4B1-4B7E-4925-85F7-E25F7F402FAB}" type="presParOf" srcId="{FA34ADDA-826C-4526-889A-01E08FDEC6CC}" destId="{00DB06C2-157B-428E-B99B-AD746F34C142}" srcOrd="0" destOrd="0" presId="urn:microsoft.com/office/officeart/2005/8/layout/list1"/>
    <dgm:cxn modelId="{F5D0D36B-0A4C-4D44-BBDA-D4E2069FA847}" type="presParOf" srcId="{FA34ADDA-826C-4526-889A-01E08FDEC6CC}" destId="{0311D4F8-AD97-4EC6-9AF3-DDD9C88CFB2B}" srcOrd="1" destOrd="0" presId="urn:microsoft.com/office/officeart/2005/8/layout/list1"/>
    <dgm:cxn modelId="{3EC32A5A-0093-454E-8797-E09819BF8FC8}" type="presParOf" srcId="{C3495696-4CEE-484B-BDB0-40A7FD170C7F}" destId="{50B210CB-9614-4748-90DC-0EE6AC89E0F1}" srcOrd="9" destOrd="0" presId="urn:microsoft.com/office/officeart/2005/8/layout/list1"/>
    <dgm:cxn modelId="{5A862175-0980-4BF4-A26E-245A273E5677}" type="presParOf" srcId="{C3495696-4CEE-484B-BDB0-40A7FD170C7F}" destId="{90DC5BA8-E485-458F-874A-56E8DF0A530E}" srcOrd="10" destOrd="0" presId="urn:microsoft.com/office/officeart/2005/8/layout/list1"/>
    <dgm:cxn modelId="{6863DC78-D666-4CE7-BF04-266185D55F50}" type="presParOf" srcId="{C3495696-4CEE-484B-BDB0-40A7FD170C7F}" destId="{8AD49C73-A7D8-434E-9263-439DDA69281A}" srcOrd="11" destOrd="0" presId="urn:microsoft.com/office/officeart/2005/8/layout/list1"/>
    <dgm:cxn modelId="{6C7312BD-5C38-4A70-86FC-D4FA49220E62}" type="presParOf" srcId="{C3495696-4CEE-484B-BDB0-40A7FD170C7F}" destId="{B9A88D66-EC68-4939-89D7-C7D35F2BB3F3}" srcOrd="12" destOrd="0" presId="urn:microsoft.com/office/officeart/2005/8/layout/list1"/>
    <dgm:cxn modelId="{31A9DD1C-1FCA-48D2-89A3-331554DC672F}" type="presParOf" srcId="{B9A88D66-EC68-4939-89D7-C7D35F2BB3F3}" destId="{69B3B9C2-2279-49A1-93EE-93253E3DEF6A}" srcOrd="0" destOrd="0" presId="urn:microsoft.com/office/officeart/2005/8/layout/list1"/>
    <dgm:cxn modelId="{EF4570AB-053E-4050-B0D6-7E872FA4CE98}" type="presParOf" srcId="{B9A88D66-EC68-4939-89D7-C7D35F2BB3F3}" destId="{0A7A1F3A-9135-452B-835C-4E91331B7434}" srcOrd="1" destOrd="0" presId="urn:microsoft.com/office/officeart/2005/8/layout/list1"/>
    <dgm:cxn modelId="{8801F105-70C6-4B36-A83F-87FF7298F003}" type="presParOf" srcId="{C3495696-4CEE-484B-BDB0-40A7FD170C7F}" destId="{8101B6C1-EF7C-4B32-A1FE-ACBC31A5AF25}" srcOrd="13" destOrd="0" presId="urn:microsoft.com/office/officeart/2005/8/layout/list1"/>
    <dgm:cxn modelId="{228C268B-0246-4C58-8FB8-06AA178F62CA}" type="presParOf" srcId="{C3495696-4CEE-484B-BDB0-40A7FD170C7F}" destId="{75EF1241-C50A-4CBE-BBD9-E4DC149B64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11E1FD-01D6-4ADB-B69C-D88C2FC26BD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8D2497F-4158-433C-AF79-CFBECE6A20A3}">
      <dgm:prSet phldrT="[Текст]" custT="1"/>
      <dgm:spPr/>
      <dgm:t>
        <a:bodyPr/>
        <a:lstStyle/>
        <a:p>
          <a:r>
            <a:rPr lang="ru-RU" sz="1400" b="1" dirty="0" smtClean="0"/>
            <a:t>Совместно с ГК «</a:t>
          </a:r>
          <a:r>
            <a:rPr lang="ru-RU" sz="1400" b="1" dirty="0" err="1" smtClean="0"/>
            <a:t>Росатом</a:t>
          </a:r>
          <a:r>
            <a:rPr lang="ru-RU" sz="1400" b="1" dirty="0" smtClean="0"/>
            <a:t>» (ЭНИН-ФТИ)</a:t>
          </a:r>
          <a:endParaRPr lang="ru-RU" sz="1400" b="1" dirty="0"/>
        </a:p>
      </dgm:t>
    </dgm:pt>
    <dgm:pt modelId="{28010DFD-BE8E-4C95-93F7-0A9F859ABD8E}" type="parTrans" cxnId="{62D7756E-D8CE-45F9-A5B5-59DBA66A54E2}">
      <dgm:prSet/>
      <dgm:spPr/>
      <dgm:t>
        <a:bodyPr/>
        <a:lstStyle/>
        <a:p>
          <a:endParaRPr lang="ru-RU"/>
        </a:p>
      </dgm:t>
    </dgm:pt>
    <dgm:pt modelId="{823B4405-8AF8-4E56-885D-A5BCABB01F30}" type="sibTrans" cxnId="{62D7756E-D8CE-45F9-A5B5-59DBA66A54E2}">
      <dgm:prSet/>
      <dgm:spPr/>
      <dgm:t>
        <a:bodyPr/>
        <a:lstStyle/>
        <a:p>
          <a:endParaRPr lang="ru-RU"/>
        </a:p>
      </dgm:t>
    </dgm:pt>
    <dgm:pt modelId="{D00AB459-0515-47E7-919C-ECC68A473E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 с университетом г. </a:t>
          </a:r>
          <a:r>
            <a:rPr lang="ru-RU" sz="1400" b="1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Висмар</a:t>
          </a:r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 (Германия)</a:t>
          </a:r>
          <a:endParaRPr lang="ru-RU" sz="1400" b="1" dirty="0"/>
        </a:p>
      </dgm:t>
    </dgm:pt>
    <dgm:pt modelId="{7D8C2F48-EAC3-4B9E-9339-29070CF8AD3A}" type="parTrans" cxnId="{43F129C2-812B-4456-AF5A-8E1186B0B04F}">
      <dgm:prSet/>
      <dgm:spPr/>
      <dgm:t>
        <a:bodyPr/>
        <a:lstStyle/>
        <a:p>
          <a:endParaRPr lang="ru-RU"/>
        </a:p>
      </dgm:t>
    </dgm:pt>
    <dgm:pt modelId="{80C47EE0-E3B4-4356-8DCD-0F2BD3C852A2}" type="sibTrans" cxnId="{43F129C2-812B-4456-AF5A-8E1186B0B04F}">
      <dgm:prSet/>
      <dgm:spPr/>
      <dgm:t>
        <a:bodyPr/>
        <a:lstStyle/>
        <a:p>
          <a:endParaRPr lang="ru-RU"/>
        </a:p>
      </dgm:t>
    </dgm:pt>
    <dgm:pt modelId="{5F99F9B3-E7DE-4A35-BDE6-B723C301982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</a:t>
          </a:r>
          <a:r>
            <a: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 Чешским техническим университетом </a:t>
          </a:r>
          <a:endParaRPr lang="ru-RU" sz="1400" b="1" dirty="0"/>
        </a:p>
      </dgm:t>
    </dgm:pt>
    <dgm:pt modelId="{EC152DEC-4618-42C1-B9DF-1DDD2B2C67CF}" type="parTrans" cxnId="{D72625CF-5B11-4D51-83B3-D596074C437C}">
      <dgm:prSet/>
      <dgm:spPr/>
      <dgm:t>
        <a:bodyPr/>
        <a:lstStyle/>
        <a:p>
          <a:endParaRPr lang="ru-RU"/>
        </a:p>
      </dgm:t>
    </dgm:pt>
    <dgm:pt modelId="{651AD011-F08A-44E1-9DC3-65F70057DBDD}" type="sibTrans" cxnId="{D72625CF-5B11-4D51-83B3-D596074C437C}">
      <dgm:prSet/>
      <dgm:spPr/>
      <dgm:t>
        <a:bodyPr/>
        <a:lstStyle/>
        <a:p>
          <a:endParaRPr lang="ru-RU"/>
        </a:p>
      </dgm:t>
    </dgm:pt>
    <dgm:pt modelId="{3A809911-BBFB-41B2-A605-C8AF46A370FC}">
      <dgm:prSet/>
      <dgm:spPr/>
      <dgm:t>
        <a:bodyPr/>
        <a:lstStyle/>
        <a:p>
          <a:endParaRPr lang="ru-RU" sz="1200" dirty="0"/>
        </a:p>
      </dgm:t>
    </dgm:pt>
    <dgm:pt modelId="{7639BC64-9314-4BEB-B17D-69C236FD40B8}" type="parTrans" cxnId="{12670321-E9FD-485E-93CF-07809ABD4C98}">
      <dgm:prSet/>
      <dgm:spPr/>
      <dgm:t>
        <a:bodyPr/>
        <a:lstStyle/>
        <a:p>
          <a:endParaRPr lang="ru-RU"/>
        </a:p>
      </dgm:t>
    </dgm:pt>
    <dgm:pt modelId="{E929AFF5-4637-4C97-B05B-F75BF65E529E}" type="sibTrans" cxnId="{12670321-E9FD-485E-93CF-07809ABD4C98}">
      <dgm:prSet/>
      <dgm:spPr/>
      <dgm:t>
        <a:bodyPr/>
        <a:lstStyle/>
        <a:p>
          <a:endParaRPr lang="ru-RU"/>
        </a:p>
      </dgm:t>
    </dgm:pt>
    <dgm:pt modelId="{C0944BB0-3F3D-40ED-9F95-47C6C6A726D0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Магистерская DD программа «Компьютерные технологии проектирования тепловых и атомных электростанций» (в рамках проекта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Tempus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)</a:t>
          </a:r>
          <a:endParaRPr lang="ru-RU" sz="1400" dirty="0"/>
        </a:p>
      </dgm:t>
    </dgm:pt>
    <dgm:pt modelId="{CE53DDFA-07AB-4090-9174-2CE9FD57E307}" type="parTrans" cxnId="{2030F25F-5DD3-47CB-9008-5555CEBFF188}">
      <dgm:prSet/>
      <dgm:spPr/>
      <dgm:t>
        <a:bodyPr/>
        <a:lstStyle/>
        <a:p>
          <a:endParaRPr lang="ru-RU"/>
        </a:p>
      </dgm:t>
    </dgm:pt>
    <dgm:pt modelId="{0196B764-8DD3-43BD-81EE-E431DCA51CED}" type="sibTrans" cxnId="{2030F25F-5DD3-47CB-9008-5555CEBFF188}">
      <dgm:prSet/>
      <dgm:spPr/>
      <dgm:t>
        <a:bodyPr/>
        <a:lstStyle/>
        <a:p>
          <a:endParaRPr lang="ru-RU"/>
        </a:p>
      </dgm:t>
    </dgm:pt>
    <dgm:pt modelId="{159BDD70-DA4F-4A46-9262-5CF0DAD60E00}">
      <dgm:prSet custT="1"/>
      <dgm:spPr/>
      <dgm:t>
        <a:bodyPr/>
        <a:lstStyle/>
        <a:p>
          <a:r>
            <a:rPr lang="ru-RU" sz="1400" dirty="0" smtClean="0"/>
            <a:t>Проект создания  на базе ТПУ международного научно-образовательного центра ГК «</a:t>
          </a:r>
          <a:r>
            <a:rPr lang="ru-RU" sz="1400" dirty="0" err="1" smtClean="0"/>
            <a:t>Росатом</a:t>
          </a:r>
          <a:r>
            <a:rPr lang="ru-RU" sz="1400" dirty="0" smtClean="0"/>
            <a:t>» </a:t>
          </a:r>
          <a:endParaRPr lang="ru-RU" sz="1400" dirty="0"/>
        </a:p>
      </dgm:t>
    </dgm:pt>
    <dgm:pt modelId="{6F402760-5984-4374-B782-80D866D0ED7A}" type="parTrans" cxnId="{32DCBC64-74E7-4EA1-9AC2-0A8ECFC5E454}">
      <dgm:prSet/>
      <dgm:spPr/>
      <dgm:t>
        <a:bodyPr/>
        <a:lstStyle/>
        <a:p>
          <a:endParaRPr lang="ru-RU"/>
        </a:p>
      </dgm:t>
    </dgm:pt>
    <dgm:pt modelId="{2209B993-E5CC-4148-8A08-CFC8A9327293}" type="sibTrans" cxnId="{32DCBC64-74E7-4EA1-9AC2-0A8ECFC5E454}">
      <dgm:prSet/>
      <dgm:spPr/>
      <dgm:t>
        <a:bodyPr/>
        <a:lstStyle/>
        <a:p>
          <a:endParaRPr lang="ru-RU"/>
        </a:p>
      </dgm:t>
    </dgm:pt>
    <dgm:pt modelId="{F6DB867C-AC0A-4C44-BF2B-5E8B027425A7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Подготовка по </a:t>
          </a:r>
          <a:r>
            <a:rPr lang="en-US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магистерской программе «Производство и транспортировка электрической энергии» </a:t>
          </a:r>
          <a:endParaRPr lang="ru-RU" sz="1400" dirty="0"/>
        </a:p>
      </dgm:t>
    </dgm:pt>
    <dgm:pt modelId="{EAD4CF64-00F1-4CA0-8413-FCCA98958F74}" type="parTrans" cxnId="{EC7D793E-4904-4926-B6B1-BAC96D1E088B}">
      <dgm:prSet/>
      <dgm:spPr/>
      <dgm:t>
        <a:bodyPr/>
        <a:lstStyle/>
        <a:p>
          <a:endParaRPr lang="ru-RU"/>
        </a:p>
      </dgm:t>
    </dgm:pt>
    <dgm:pt modelId="{0049DFD2-24E3-4B9F-AA1F-D665C96CB7D5}" type="sibTrans" cxnId="{EC7D793E-4904-4926-B6B1-BAC96D1E088B}">
      <dgm:prSet/>
      <dgm:spPr/>
      <dgm:t>
        <a:bodyPr/>
        <a:lstStyle/>
        <a:p>
          <a:endParaRPr lang="ru-RU"/>
        </a:p>
      </dgm:t>
    </dgm:pt>
    <dgm:pt modelId="{95443BFF-DDD5-403E-B33C-006312019AE4}">
      <dgm:prSet custT="1"/>
      <dgm:spPr/>
      <dgm:t>
        <a:bodyPr/>
        <a:lstStyle/>
        <a:p>
          <a:r>
            <a:rPr lang="ru-RU" sz="1400" b="1" dirty="0" smtClean="0"/>
            <a:t>Ключевые проекты</a:t>
          </a:r>
          <a:endParaRPr lang="ru-RU" sz="1400" b="1" dirty="0"/>
        </a:p>
      </dgm:t>
    </dgm:pt>
    <dgm:pt modelId="{A627F1F1-5CC2-4BEA-A7E1-497F11638343}" type="parTrans" cxnId="{1746EA88-A77B-47B0-B5E4-6B423A410CE2}">
      <dgm:prSet/>
      <dgm:spPr/>
      <dgm:t>
        <a:bodyPr/>
        <a:lstStyle/>
        <a:p>
          <a:endParaRPr lang="ru-RU"/>
        </a:p>
      </dgm:t>
    </dgm:pt>
    <dgm:pt modelId="{B73B2013-FCD4-43FA-B028-264B47BD3B53}" type="sibTrans" cxnId="{1746EA88-A77B-47B0-B5E4-6B423A410CE2}">
      <dgm:prSet/>
      <dgm:spPr/>
      <dgm:t>
        <a:bodyPr/>
        <a:lstStyle/>
        <a:p>
          <a:endParaRPr lang="ru-RU"/>
        </a:p>
      </dgm:t>
    </dgm:pt>
    <dgm:pt modelId="{7E0E0262-3D0F-4DA3-9E97-C8E222B1A758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инновационные программы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ОАО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«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ФСК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ЕЭС»,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ОАО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«СО ЕЭС России»,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ОАО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«РАО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ЭС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Востока», 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ОАО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«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Росатом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»</a:t>
          </a:r>
          <a:endParaRPr lang="ru-RU" sz="1400" dirty="0"/>
        </a:p>
      </dgm:t>
    </dgm:pt>
    <dgm:pt modelId="{F2759BB2-6052-4BD0-AE60-4629785C28CC}" type="parTrans" cxnId="{F93D1DEE-93F7-4D11-9F05-CADE98630AA3}">
      <dgm:prSet/>
      <dgm:spPr/>
      <dgm:t>
        <a:bodyPr/>
        <a:lstStyle/>
        <a:p>
          <a:endParaRPr lang="ru-RU"/>
        </a:p>
      </dgm:t>
    </dgm:pt>
    <dgm:pt modelId="{B3A78122-1BB6-4F33-AACD-775D6F99E5CA}" type="sibTrans" cxnId="{F93D1DEE-93F7-4D11-9F05-CADE98630AA3}">
      <dgm:prSet/>
      <dgm:spPr/>
      <dgm:t>
        <a:bodyPr/>
        <a:lstStyle/>
        <a:p>
          <a:endParaRPr lang="ru-RU"/>
        </a:p>
      </dgm:t>
    </dgm:pt>
    <dgm:pt modelId="{9B85D65C-1D03-47EB-BCED-19232760F83E}">
      <dgm:prSet custT="1"/>
      <dgm:spPr/>
      <dgm:t>
        <a:bodyPr/>
        <a:lstStyle/>
        <a:p>
          <a:r>
            <a:rPr lang="ru-RU" sz="1400" b="1" dirty="0" smtClean="0"/>
            <a:t>Проекты </a:t>
          </a:r>
          <a:r>
            <a:rPr lang="ru-RU" sz="1400" b="1" dirty="0" err="1" smtClean="0"/>
            <a:t>ЭНИН</a:t>
          </a:r>
          <a:endParaRPr lang="ru-RU" sz="1400" b="1" dirty="0"/>
        </a:p>
      </dgm:t>
    </dgm:pt>
    <dgm:pt modelId="{6D039D19-11D2-4AA0-9610-10EC6123DA71}" type="parTrans" cxnId="{04050DF9-7AE0-4BD0-B738-70800DFAB1AF}">
      <dgm:prSet/>
      <dgm:spPr/>
      <dgm:t>
        <a:bodyPr/>
        <a:lstStyle/>
        <a:p>
          <a:endParaRPr lang="ru-RU"/>
        </a:p>
      </dgm:t>
    </dgm:pt>
    <dgm:pt modelId="{3BE9E5F8-BAB9-4C70-B1B3-39BDA8F0C99F}" type="sibTrans" cxnId="{04050DF9-7AE0-4BD0-B738-70800DFAB1AF}">
      <dgm:prSet/>
      <dgm:spPr/>
      <dgm:t>
        <a:bodyPr/>
        <a:lstStyle/>
        <a:p>
          <a:endParaRPr lang="ru-RU"/>
        </a:p>
      </dgm:t>
    </dgm:pt>
    <dgm:pt modelId="{E8BDDDBA-08FE-4188-BB51-12597E613AF5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вошли в  4 технологические платформы: «Интеллектуальная энергосистема России», «Экологически чистая тепловая энергетика высокой эффективности», «Малая распределенная энергетика», «Перспективные технологии возобновляемой энергетики»</a:t>
          </a:r>
          <a:endParaRPr lang="ru-RU" sz="1400" dirty="0"/>
        </a:p>
      </dgm:t>
    </dgm:pt>
    <dgm:pt modelId="{0F42ED6A-04E5-4568-AF82-D19106E274A3}" type="parTrans" cxnId="{8E46E55C-1398-4F44-9A61-4FABB7890C80}">
      <dgm:prSet/>
      <dgm:spPr/>
      <dgm:t>
        <a:bodyPr/>
        <a:lstStyle/>
        <a:p>
          <a:endParaRPr lang="ru-RU"/>
        </a:p>
      </dgm:t>
    </dgm:pt>
    <dgm:pt modelId="{CCE8147E-7260-4E6A-97FA-44FCF852A121}" type="sibTrans" cxnId="{8E46E55C-1398-4F44-9A61-4FABB7890C80}">
      <dgm:prSet/>
      <dgm:spPr/>
      <dgm:t>
        <a:bodyPr/>
        <a:lstStyle/>
        <a:p>
          <a:endParaRPr lang="ru-RU"/>
        </a:p>
      </dgm:t>
    </dgm:pt>
    <dgm:pt modelId="{3A526DDF-0BB6-4755-B3D4-FDF1EE7192FB}">
      <dgm:prSet custT="1"/>
      <dgm:spPr/>
      <dgm:t>
        <a:bodyPr/>
        <a:lstStyle/>
        <a:p>
          <a:endParaRPr lang="ru-RU" sz="800" dirty="0"/>
        </a:p>
      </dgm:t>
    </dgm:pt>
    <dgm:pt modelId="{523A17C6-B394-471E-AA46-50DEBF519DD3}" type="parTrans" cxnId="{90EAA0B8-E02C-4530-8CDC-72120755B12F}">
      <dgm:prSet/>
      <dgm:spPr/>
      <dgm:t>
        <a:bodyPr/>
        <a:lstStyle/>
        <a:p>
          <a:endParaRPr lang="ru-RU"/>
        </a:p>
      </dgm:t>
    </dgm:pt>
    <dgm:pt modelId="{3C157F77-E7D8-452B-B69B-EA69CA4FAA0D}" type="sibTrans" cxnId="{90EAA0B8-E02C-4530-8CDC-72120755B12F}">
      <dgm:prSet/>
      <dgm:spPr/>
      <dgm:t>
        <a:bodyPr/>
        <a:lstStyle/>
        <a:p>
          <a:endParaRPr lang="ru-RU"/>
        </a:p>
      </dgm:t>
    </dgm:pt>
    <dgm:pt modelId="{C3495696-4CEE-484B-BDB0-40A7FD170C7F}" type="pres">
      <dgm:prSet presAssocID="{ED11E1FD-01D6-4ADB-B69C-D88C2FC26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F340-E443-4FD8-9A3C-C074A21F5E4D}" type="pres">
      <dgm:prSet presAssocID="{E8D2497F-4158-433C-AF79-CFBECE6A20A3}" presName="parentLin" presStyleCnt="0"/>
      <dgm:spPr/>
    </dgm:pt>
    <dgm:pt modelId="{18CCAC0B-2106-45EF-83DE-3C1157D6E8C5}" type="pres">
      <dgm:prSet presAssocID="{E8D2497F-4158-433C-AF79-CFBECE6A20A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DA9F3AE-77AD-42DD-8661-93B47AAC634A}" type="pres">
      <dgm:prSet presAssocID="{E8D2497F-4158-433C-AF79-CFBECE6A20A3}" presName="parentText" presStyleLbl="node1" presStyleIdx="0" presStyleCnt="5" custScaleY="1607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2901D-AC96-43A1-875D-A37CC7BA158E}" type="pres">
      <dgm:prSet presAssocID="{E8D2497F-4158-433C-AF79-CFBECE6A20A3}" presName="negativeSpace" presStyleCnt="0"/>
      <dgm:spPr/>
    </dgm:pt>
    <dgm:pt modelId="{594111E8-9BBD-419B-8F4C-B192B52CB0B9}" type="pres">
      <dgm:prSet presAssocID="{E8D2497F-4158-433C-AF79-CFBECE6A20A3}" presName="childText" presStyleLbl="conFgAcc1" presStyleIdx="0" presStyleCnt="5" custLinFactY="-13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3921-4BAD-467B-85AF-7D74DF0C239D}" type="pres">
      <dgm:prSet presAssocID="{823B4405-8AF8-4E56-885D-A5BCABB01F30}" presName="spaceBetweenRectangles" presStyleCnt="0"/>
      <dgm:spPr/>
    </dgm:pt>
    <dgm:pt modelId="{75D84788-F0E3-4CD9-83C8-4AAFB041BDD1}" type="pres">
      <dgm:prSet presAssocID="{D00AB459-0515-47E7-919C-ECC68A473E98}" presName="parentLin" presStyleCnt="0"/>
      <dgm:spPr/>
    </dgm:pt>
    <dgm:pt modelId="{50184502-FC95-44C2-A4C3-A7C7E5B4E140}" type="pres">
      <dgm:prSet presAssocID="{D00AB459-0515-47E7-919C-ECC68A473E9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3986923-A061-448B-9680-625155E5248C}" type="pres">
      <dgm:prSet presAssocID="{D00AB459-0515-47E7-919C-ECC68A473E98}" presName="parentText" presStyleLbl="node1" presStyleIdx="1" presStyleCnt="5" custScaleY="129038" custLinFactNeighborY="-57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60340-6F67-4A84-BC68-7CC5F9797D03}" type="pres">
      <dgm:prSet presAssocID="{D00AB459-0515-47E7-919C-ECC68A473E98}" presName="negativeSpace" presStyleCnt="0"/>
      <dgm:spPr/>
    </dgm:pt>
    <dgm:pt modelId="{0D2C986B-A1E3-4F3C-A24B-4CF1810E2DF1}" type="pres">
      <dgm:prSet presAssocID="{D00AB459-0515-47E7-919C-ECC68A473E98}" presName="childText" presStyleLbl="conFgAcc1" presStyleIdx="1" presStyleCnt="5" custLinFactY="-122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F1426-A88A-41DD-B035-9C0F384B21FF}" type="pres">
      <dgm:prSet presAssocID="{80C47EE0-E3B4-4356-8DCD-0F2BD3C852A2}" presName="spaceBetweenRectangles" presStyleCnt="0"/>
      <dgm:spPr/>
    </dgm:pt>
    <dgm:pt modelId="{464CA2CB-6DAA-40ED-89E4-CE73B8E2BEAC}" type="pres">
      <dgm:prSet presAssocID="{5F99F9B3-E7DE-4A35-BDE6-B723C301982B}" presName="parentLin" presStyleCnt="0"/>
      <dgm:spPr/>
    </dgm:pt>
    <dgm:pt modelId="{70371FA7-18FE-4B7C-A279-944914355A6E}" type="pres">
      <dgm:prSet presAssocID="{5F99F9B3-E7DE-4A35-BDE6-B723C301982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2C18FEF-30AC-4223-9A93-A73F97915F72}" type="pres">
      <dgm:prSet presAssocID="{5F99F9B3-E7DE-4A35-BDE6-B723C301982B}" presName="parentText" presStyleLbl="node1" presStyleIdx="2" presStyleCnt="5" custScaleY="117109" custLinFactNeighborY="-40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31C4E-9728-4F23-B9AC-87BF9FBEA56F}" type="pres">
      <dgm:prSet presAssocID="{5F99F9B3-E7DE-4A35-BDE6-B723C301982B}" presName="negativeSpace" presStyleCnt="0"/>
      <dgm:spPr/>
    </dgm:pt>
    <dgm:pt modelId="{4AE60B7E-1575-41CA-84D8-10627CE1FE0A}" type="pres">
      <dgm:prSet presAssocID="{5F99F9B3-E7DE-4A35-BDE6-B723C301982B}" presName="childText" presStyleLbl="conFgAcc1" presStyleIdx="2" presStyleCnt="5" custLinFactY="-1155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AEACA-2284-42D5-9996-5CAC034CA347}" type="pres">
      <dgm:prSet presAssocID="{651AD011-F08A-44E1-9DC3-65F70057DBDD}" presName="spaceBetweenRectangles" presStyleCnt="0"/>
      <dgm:spPr/>
    </dgm:pt>
    <dgm:pt modelId="{FA34ADDA-826C-4526-889A-01E08FDEC6CC}" type="pres">
      <dgm:prSet presAssocID="{95443BFF-DDD5-403E-B33C-006312019AE4}" presName="parentLin" presStyleCnt="0"/>
      <dgm:spPr/>
    </dgm:pt>
    <dgm:pt modelId="{00DB06C2-157B-428E-B99B-AD746F34C142}" type="pres">
      <dgm:prSet presAssocID="{95443BFF-DDD5-403E-B33C-006312019AE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311D4F8-AD97-4EC6-9AF3-DDD9C88CFB2B}" type="pres">
      <dgm:prSet presAssocID="{95443BFF-DDD5-403E-B33C-006312019AE4}" presName="parentText" presStyleLbl="node1" presStyleIdx="3" presStyleCnt="5" custScaleY="175839" custLinFactNeighborX="-826" custLinFactNeighborY="-45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0CB-9614-4748-90DC-0EE6AC89E0F1}" type="pres">
      <dgm:prSet presAssocID="{95443BFF-DDD5-403E-B33C-006312019AE4}" presName="negativeSpace" presStyleCnt="0"/>
      <dgm:spPr/>
    </dgm:pt>
    <dgm:pt modelId="{90DC5BA8-E485-458F-874A-56E8DF0A530E}" type="pres">
      <dgm:prSet presAssocID="{95443BFF-DDD5-403E-B33C-006312019AE4}" presName="childText" presStyleLbl="conFgAcc1" presStyleIdx="3" presStyleCnt="5" custLinFactY="-38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49C73-A7D8-434E-9263-439DDA69281A}" type="pres">
      <dgm:prSet presAssocID="{B73B2013-FCD4-43FA-B028-264B47BD3B53}" presName="spaceBetweenRectangles" presStyleCnt="0"/>
      <dgm:spPr/>
    </dgm:pt>
    <dgm:pt modelId="{B9A88D66-EC68-4939-89D7-C7D35F2BB3F3}" type="pres">
      <dgm:prSet presAssocID="{9B85D65C-1D03-47EB-BCED-19232760F83E}" presName="parentLin" presStyleCnt="0"/>
      <dgm:spPr/>
    </dgm:pt>
    <dgm:pt modelId="{69B3B9C2-2279-49A1-93EE-93253E3DEF6A}" type="pres">
      <dgm:prSet presAssocID="{9B85D65C-1D03-47EB-BCED-19232760F83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A7A1F3A-9135-452B-835C-4E91331B7434}" type="pres">
      <dgm:prSet presAssocID="{9B85D65C-1D03-47EB-BCED-19232760F83E}" presName="parentText" presStyleLbl="node1" presStyleIdx="4" presStyleCnt="5" custScaleY="158477" custLinFactNeighborY="-3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1B6C1-EF7C-4B32-A1FE-ACBC31A5AF25}" type="pres">
      <dgm:prSet presAssocID="{9B85D65C-1D03-47EB-BCED-19232760F83E}" presName="negativeSpace" presStyleCnt="0"/>
      <dgm:spPr/>
    </dgm:pt>
    <dgm:pt modelId="{75EF1241-C50A-4CBE-BBD9-E4DC149B64A0}" type="pres">
      <dgm:prSet presAssocID="{9B85D65C-1D03-47EB-BCED-19232760F83E}" presName="childText" presStyleLbl="conFgAcc1" presStyleIdx="4" presStyleCnt="5" custLinFactNeighborY="-18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AA0B8-E02C-4530-8CDC-72120755B12F}" srcId="{5F99F9B3-E7DE-4A35-BDE6-B723C301982B}" destId="{3A526DDF-0BB6-4755-B3D4-FDF1EE7192FB}" srcOrd="0" destOrd="0" parTransId="{523A17C6-B394-471E-AA46-50DEBF519DD3}" sibTransId="{3C157F77-E7D8-452B-B69B-EA69CA4FAA0D}"/>
    <dgm:cxn modelId="{2030F25F-5DD3-47CB-9008-5555CEBFF188}" srcId="{D00AB459-0515-47E7-919C-ECC68A473E98}" destId="{C0944BB0-3F3D-40ED-9F95-47C6C6A726D0}" srcOrd="0" destOrd="0" parTransId="{CE53DDFA-07AB-4090-9174-2CE9FD57E307}" sibTransId="{0196B764-8DD3-43BD-81EE-E431DCA51CED}"/>
    <dgm:cxn modelId="{E40B8965-7A79-43ED-8D43-D5FE0C572F9C}" type="presOf" srcId="{D00AB459-0515-47E7-919C-ECC68A473E98}" destId="{50184502-FC95-44C2-A4C3-A7C7E5B4E140}" srcOrd="0" destOrd="0" presId="urn:microsoft.com/office/officeart/2005/8/layout/list1"/>
    <dgm:cxn modelId="{E9D72135-2C2B-42BD-A0F8-3EA8E120C720}" type="presOf" srcId="{159BDD70-DA4F-4A46-9262-5CF0DAD60E00}" destId="{594111E8-9BBD-419B-8F4C-B192B52CB0B9}" srcOrd="0" destOrd="1" presId="urn:microsoft.com/office/officeart/2005/8/layout/list1"/>
    <dgm:cxn modelId="{55EEFF10-8E31-40C9-B26F-37340C739095}" type="presOf" srcId="{E8D2497F-4158-433C-AF79-CFBECE6A20A3}" destId="{ADA9F3AE-77AD-42DD-8661-93B47AAC634A}" srcOrd="1" destOrd="0" presId="urn:microsoft.com/office/officeart/2005/8/layout/list1"/>
    <dgm:cxn modelId="{EC7D793E-4904-4926-B6B1-BAC96D1E088B}" srcId="{5F99F9B3-E7DE-4A35-BDE6-B723C301982B}" destId="{F6DB867C-AC0A-4C44-BF2B-5E8B027425A7}" srcOrd="1" destOrd="0" parTransId="{EAD4CF64-00F1-4CA0-8413-FCCA98958F74}" sibTransId="{0049DFD2-24E3-4B9F-AA1F-D665C96CB7D5}"/>
    <dgm:cxn modelId="{D48EC8D1-B2D6-4094-BD12-588A7CFE0D38}" type="presOf" srcId="{3A526DDF-0BB6-4755-B3D4-FDF1EE7192FB}" destId="{4AE60B7E-1575-41CA-84D8-10627CE1FE0A}" srcOrd="0" destOrd="0" presId="urn:microsoft.com/office/officeart/2005/8/layout/list1"/>
    <dgm:cxn modelId="{EDE2392B-B6E7-4741-BD87-CC3B866DF5FD}" type="presOf" srcId="{C0944BB0-3F3D-40ED-9F95-47C6C6A726D0}" destId="{0D2C986B-A1E3-4F3C-A24B-4CF1810E2DF1}" srcOrd="0" destOrd="0" presId="urn:microsoft.com/office/officeart/2005/8/layout/list1"/>
    <dgm:cxn modelId="{7687B21B-2E36-4DC2-B84B-A6E6A2BAA0CA}" type="presOf" srcId="{9B85D65C-1D03-47EB-BCED-19232760F83E}" destId="{0A7A1F3A-9135-452B-835C-4E91331B7434}" srcOrd="1" destOrd="0" presId="urn:microsoft.com/office/officeart/2005/8/layout/list1"/>
    <dgm:cxn modelId="{38DAAFEE-BB01-44FB-85B7-BB7CBB404DA8}" type="presOf" srcId="{3A809911-BBFB-41B2-A605-C8AF46A370FC}" destId="{594111E8-9BBD-419B-8F4C-B192B52CB0B9}" srcOrd="0" destOrd="0" presId="urn:microsoft.com/office/officeart/2005/8/layout/list1"/>
    <dgm:cxn modelId="{8ACA0973-3484-4331-831B-C434AE789024}" type="presOf" srcId="{5F99F9B3-E7DE-4A35-BDE6-B723C301982B}" destId="{70371FA7-18FE-4B7C-A279-944914355A6E}" srcOrd="0" destOrd="0" presId="urn:microsoft.com/office/officeart/2005/8/layout/list1"/>
    <dgm:cxn modelId="{12670321-E9FD-485E-93CF-07809ABD4C98}" srcId="{E8D2497F-4158-433C-AF79-CFBECE6A20A3}" destId="{3A809911-BBFB-41B2-A605-C8AF46A370FC}" srcOrd="0" destOrd="0" parTransId="{7639BC64-9314-4BEB-B17D-69C236FD40B8}" sibTransId="{E929AFF5-4637-4C97-B05B-F75BF65E529E}"/>
    <dgm:cxn modelId="{6D4C2696-9E69-4CE0-9A67-B65AC8F1A723}" type="presOf" srcId="{95443BFF-DDD5-403E-B33C-006312019AE4}" destId="{0311D4F8-AD97-4EC6-9AF3-DDD9C88CFB2B}" srcOrd="1" destOrd="0" presId="urn:microsoft.com/office/officeart/2005/8/layout/list1"/>
    <dgm:cxn modelId="{1746EA88-A77B-47B0-B5E4-6B423A410CE2}" srcId="{ED11E1FD-01D6-4ADB-B69C-D88C2FC26BD7}" destId="{95443BFF-DDD5-403E-B33C-006312019AE4}" srcOrd="3" destOrd="0" parTransId="{A627F1F1-5CC2-4BEA-A7E1-497F11638343}" sibTransId="{B73B2013-FCD4-43FA-B028-264B47BD3B53}"/>
    <dgm:cxn modelId="{32DCBC64-74E7-4EA1-9AC2-0A8ECFC5E454}" srcId="{E8D2497F-4158-433C-AF79-CFBECE6A20A3}" destId="{159BDD70-DA4F-4A46-9262-5CF0DAD60E00}" srcOrd="1" destOrd="0" parTransId="{6F402760-5984-4374-B782-80D866D0ED7A}" sibTransId="{2209B993-E5CC-4148-8A08-CFC8A9327293}"/>
    <dgm:cxn modelId="{3CC7F8C8-730E-42EE-8C85-AEB5AAAB481E}" type="presOf" srcId="{7E0E0262-3D0F-4DA3-9E97-C8E222B1A758}" destId="{90DC5BA8-E485-458F-874A-56E8DF0A530E}" srcOrd="0" destOrd="0" presId="urn:microsoft.com/office/officeart/2005/8/layout/list1"/>
    <dgm:cxn modelId="{75DF1EEB-0408-4839-A00D-737BA07DDB65}" type="presOf" srcId="{95443BFF-DDD5-403E-B33C-006312019AE4}" destId="{00DB06C2-157B-428E-B99B-AD746F34C142}" srcOrd="0" destOrd="0" presId="urn:microsoft.com/office/officeart/2005/8/layout/list1"/>
    <dgm:cxn modelId="{43F129C2-812B-4456-AF5A-8E1186B0B04F}" srcId="{ED11E1FD-01D6-4ADB-B69C-D88C2FC26BD7}" destId="{D00AB459-0515-47E7-919C-ECC68A473E98}" srcOrd="1" destOrd="0" parTransId="{7D8C2F48-EAC3-4B9E-9339-29070CF8AD3A}" sibTransId="{80C47EE0-E3B4-4356-8DCD-0F2BD3C852A2}"/>
    <dgm:cxn modelId="{62D7756E-D8CE-45F9-A5B5-59DBA66A54E2}" srcId="{ED11E1FD-01D6-4ADB-B69C-D88C2FC26BD7}" destId="{E8D2497F-4158-433C-AF79-CFBECE6A20A3}" srcOrd="0" destOrd="0" parTransId="{28010DFD-BE8E-4C95-93F7-0A9F859ABD8E}" sibTransId="{823B4405-8AF8-4E56-885D-A5BCABB01F30}"/>
    <dgm:cxn modelId="{D72625CF-5B11-4D51-83B3-D596074C437C}" srcId="{ED11E1FD-01D6-4ADB-B69C-D88C2FC26BD7}" destId="{5F99F9B3-E7DE-4A35-BDE6-B723C301982B}" srcOrd="2" destOrd="0" parTransId="{EC152DEC-4618-42C1-B9DF-1DDD2B2C67CF}" sibTransId="{651AD011-F08A-44E1-9DC3-65F70057DBDD}"/>
    <dgm:cxn modelId="{576A4D23-0DC8-4D8E-9B45-12927D453150}" type="presOf" srcId="{E8D2497F-4158-433C-AF79-CFBECE6A20A3}" destId="{18CCAC0B-2106-45EF-83DE-3C1157D6E8C5}" srcOrd="0" destOrd="0" presId="urn:microsoft.com/office/officeart/2005/8/layout/list1"/>
    <dgm:cxn modelId="{8C1FAA4F-E88A-416D-A32C-590A104A517F}" type="presOf" srcId="{E8BDDDBA-08FE-4188-BB51-12597E613AF5}" destId="{75EF1241-C50A-4CBE-BBD9-E4DC149B64A0}" srcOrd="0" destOrd="0" presId="urn:microsoft.com/office/officeart/2005/8/layout/list1"/>
    <dgm:cxn modelId="{50A2E46A-99EF-41CF-92D1-A959EC0E179A}" type="presOf" srcId="{9B85D65C-1D03-47EB-BCED-19232760F83E}" destId="{69B3B9C2-2279-49A1-93EE-93253E3DEF6A}" srcOrd="0" destOrd="0" presId="urn:microsoft.com/office/officeart/2005/8/layout/list1"/>
    <dgm:cxn modelId="{17B4CD11-5287-4C28-BFDA-0CA6A5C2D702}" type="presOf" srcId="{D00AB459-0515-47E7-919C-ECC68A473E98}" destId="{C3986923-A061-448B-9680-625155E5248C}" srcOrd="1" destOrd="0" presId="urn:microsoft.com/office/officeart/2005/8/layout/list1"/>
    <dgm:cxn modelId="{6591BE4D-E60E-450A-A1C1-91C226F67512}" type="presOf" srcId="{ED11E1FD-01D6-4ADB-B69C-D88C2FC26BD7}" destId="{C3495696-4CEE-484B-BDB0-40A7FD170C7F}" srcOrd="0" destOrd="0" presId="urn:microsoft.com/office/officeart/2005/8/layout/list1"/>
    <dgm:cxn modelId="{04050DF9-7AE0-4BD0-B738-70800DFAB1AF}" srcId="{ED11E1FD-01D6-4ADB-B69C-D88C2FC26BD7}" destId="{9B85D65C-1D03-47EB-BCED-19232760F83E}" srcOrd="4" destOrd="0" parTransId="{6D039D19-11D2-4AA0-9610-10EC6123DA71}" sibTransId="{3BE9E5F8-BAB9-4C70-B1B3-39BDA8F0C99F}"/>
    <dgm:cxn modelId="{F93D1DEE-93F7-4D11-9F05-CADE98630AA3}" srcId="{95443BFF-DDD5-403E-B33C-006312019AE4}" destId="{7E0E0262-3D0F-4DA3-9E97-C8E222B1A758}" srcOrd="0" destOrd="0" parTransId="{F2759BB2-6052-4BD0-AE60-4629785C28CC}" sibTransId="{B3A78122-1BB6-4F33-AACD-775D6F99E5CA}"/>
    <dgm:cxn modelId="{86C17183-5D95-4CBE-ABD5-9D8EC929D52A}" type="presOf" srcId="{5F99F9B3-E7DE-4A35-BDE6-B723C301982B}" destId="{B2C18FEF-30AC-4223-9A93-A73F97915F72}" srcOrd="1" destOrd="0" presId="urn:microsoft.com/office/officeart/2005/8/layout/list1"/>
    <dgm:cxn modelId="{DDA1D0BA-063B-4319-B7C5-A9B86F175A87}" type="presOf" srcId="{F6DB867C-AC0A-4C44-BF2B-5E8B027425A7}" destId="{4AE60B7E-1575-41CA-84D8-10627CE1FE0A}" srcOrd="0" destOrd="1" presId="urn:microsoft.com/office/officeart/2005/8/layout/list1"/>
    <dgm:cxn modelId="{8E46E55C-1398-4F44-9A61-4FABB7890C80}" srcId="{9B85D65C-1D03-47EB-BCED-19232760F83E}" destId="{E8BDDDBA-08FE-4188-BB51-12597E613AF5}" srcOrd="0" destOrd="0" parTransId="{0F42ED6A-04E5-4568-AF82-D19106E274A3}" sibTransId="{CCE8147E-7260-4E6A-97FA-44FCF852A121}"/>
    <dgm:cxn modelId="{8DFDED5E-25CF-43A7-BD9D-E3AA9DAAF59F}" type="presParOf" srcId="{C3495696-4CEE-484B-BDB0-40A7FD170C7F}" destId="{856BF340-E443-4FD8-9A3C-C074A21F5E4D}" srcOrd="0" destOrd="0" presId="urn:microsoft.com/office/officeart/2005/8/layout/list1"/>
    <dgm:cxn modelId="{A80D39C5-4273-48D7-B79B-78F3AAEDE8A0}" type="presParOf" srcId="{856BF340-E443-4FD8-9A3C-C074A21F5E4D}" destId="{18CCAC0B-2106-45EF-83DE-3C1157D6E8C5}" srcOrd="0" destOrd="0" presId="urn:microsoft.com/office/officeart/2005/8/layout/list1"/>
    <dgm:cxn modelId="{437D1501-3BDC-4AC1-B86C-7BDBD19E0901}" type="presParOf" srcId="{856BF340-E443-4FD8-9A3C-C074A21F5E4D}" destId="{ADA9F3AE-77AD-42DD-8661-93B47AAC634A}" srcOrd="1" destOrd="0" presId="urn:microsoft.com/office/officeart/2005/8/layout/list1"/>
    <dgm:cxn modelId="{E56E47CC-6040-44A2-90AC-FC59419FA16A}" type="presParOf" srcId="{C3495696-4CEE-484B-BDB0-40A7FD170C7F}" destId="{89E2901D-AC96-43A1-875D-A37CC7BA158E}" srcOrd="1" destOrd="0" presId="urn:microsoft.com/office/officeart/2005/8/layout/list1"/>
    <dgm:cxn modelId="{46D12426-B176-46EF-A236-ED04E0FD3984}" type="presParOf" srcId="{C3495696-4CEE-484B-BDB0-40A7FD170C7F}" destId="{594111E8-9BBD-419B-8F4C-B192B52CB0B9}" srcOrd="2" destOrd="0" presId="urn:microsoft.com/office/officeart/2005/8/layout/list1"/>
    <dgm:cxn modelId="{D4BCE71A-61D4-4D86-A6F4-33C51EE3D852}" type="presParOf" srcId="{C3495696-4CEE-484B-BDB0-40A7FD170C7F}" destId="{F5D13921-4BAD-467B-85AF-7D74DF0C239D}" srcOrd="3" destOrd="0" presId="urn:microsoft.com/office/officeart/2005/8/layout/list1"/>
    <dgm:cxn modelId="{BF2F2788-78B8-4C5B-8BED-B68F239BEC75}" type="presParOf" srcId="{C3495696-4CEE-484B-BDB0-40A7FD170C7F}" destId="{75D84788-F0E3-4CD9-83C8-4AAFB041BDD1}" srcOrd="4" destOrd="0" presId="urn:microsoft.com/office/officeart/2005/8/layout/list1"/>
    <dgm:cxn modelId="{2E06E830-38CE-49ED-BEE3-49AD8BFAF7D8}" type="presParOf" srcId="{75D84788-F0E3-4CD9-83C8-4AAFB041BDD1}" destId="{50184502-FC95-44C2-A4C3-A7C7E5B4E140}" srcOrd="0" destOrd="0" presId="urn:microsoft.com/office/officeart/2005/8/layout/list1"/>
    <dgm:cxn modelId="{F220539C-4866-48AD-AA4E-BF85F6521881}" type="presParOf" srcId="{75D84788-F0E3-4CD9-83C8-4AAFB041BDD1}" destId="{C3986923-A061-448B-9680-625155E5248C}" srcOrd="1" destOrd="0" presId="urn:microsoft.com/office/officeart/2005/8/layout/list1"/>
    <dgm:cxn modelId="{AA5C52A5-9153-450B-B4C6-C1E0A80D6092}" type="presParOf" srcId="{C3495696-4CEE-484B-BDB0-40A7FD170C7F}" destId="{4CD60340-6F67-4A84-BC68-7CC5F9797D03}" srcOrd="5" destOrd="0" presId="urn:microsoft.com/office/officeart/2005/8/layout/list1"/>
    <dgm:cxn modelId="{4895E4B7-C027-4C08-859A-8AA5BCF68417}" type="presParOf" srcId="{C3495696-4CEE-484B-BDB0-40A7FD170C7F}" destId="{0D2C986B-A1E3-4F3C-A24B-4CF1810E2DF1}" srcOrd="6" destOrd="0" presId="urn:microsoft.com/office/officeart/2005/8/layout/list1"/>
    <dgm:cxn modelId="{AE22EDAD-0399-4160-A890-AAA704E913EE}" type="presParOf" srcId="{C3495696-4CEE-484B-BDB0-40A7FD170C7F}" destId="{472F1426-A88A-41DD-B035-9C0F384B21FF}" srcOrd="7" destOrd="0" presId="urn:microsoft.com/office/officeart/2005/8/layout/list1"/>
    <dgm:cxn modelId="{DDFE48C9-8F68-42E4-BA23-82D7C6941AB5}" type="presParOf" srcId="{C3495696-4CEE-484B-BDB0-40A7FD170C7F}" destId="{464CA2CB-6DAA-40ED-89E4-CE73B8E2BEAC}" srcOrd="8" destOrd="0" presId="urn:microsoft.com/office/officeart/2005/8/layout/list1"/>
    <dgm:cxn modelId="{4CF35294-E71E-4DE9-BA66-C66CE7EF6C38}" type="presParOf" srcId="{464CA2CB-6DAA-40ED-89E4-CE73B8E2BEAC}" destId="{70371FA7-18FE-4B7C-A279-944914355A6E}" srcOrd="0" destOrd="0" presId="urn:microsoft.com/office/officeart/2005/8/layout/list1"/>
    <dgm:cxn modelId="{696EFA6E-3924-4682-BF8D-5BA091810765}" type="presParOf" srcId="{464CA2CB-6DAA-40ED-89E4-CE73B8E2BEAC}" destId="{B2C18FEF-30AC-4223-9A93-A73F97915F72}" srcOrd="1" destOrd="0" presId="urn:microsoft.com/office/officeart/2005/8/layout/list1"/>
    <dgm:cxn modelId="{D8FBFF9B-11B6-4151-9921-F4093CC03625}" type="presParOf" srcId="{C3495696-4CEE-484B-BDB0-40A7FD170C7F}" destId="{D0B31C4E-9728-4F23-B9AC-87BF9FBEA56F}" srcOrd="9" destOrd="0" presId="urn:microsoft.com/office/officeart/2005/8/layout/list1"/>
    <dgm:cxn modelId="{67EE280A-470A-4709-9DBE-8DEAB6424EDD}" type="presParOf" srcId="{C3495696-4CEE-484B-BDB0-40A7FD170C7F}" destId="{4AE60B7E-1575-41CA-84D8-10627CE1FE0A}" srcOrd="10" destOrd="0" presId="urn:microsoft.com/office/officeart/2005/8/layout/list1"/>
    <dgm:cxn modelId="{050FFDA9-6324-46A5-9DD7-F880358EB579}" type="presParOf" srcId="{C3495696-4CEE-484B-BDB0-40A7FD170C7F}" destId="{5DDAEACA-2284-42D5-9996-5CAC034CA347}" srcOrd="11" destOrd="0" presId="urn:microsoft.com/office/officeart/2005/8/layout/list1"/>
    <dgm:cxn modelId="{EB664DA8-FE99-413E-A9C5-953879DB4BE2}" type="presParOf" srcId="{C3495696-4CEE-484B-BDB0-40A7FD170C7F}" destId="{FA34ADDA-826C-4526-889A-01E08FDEC6CC}" srcOrd="12" destOrd="0" presId="urn:microsoft.com/office/officeart/2005/8/layout/list1"/>
    <dgm:cxn modelId="{DBA57525-9BD7-4CC2-818B-3044C1713134}" type="presParOf" srcId="{FA34ADDA-826C-4526-889A-01E08FDEC6CC}" destId="{00DB06C2-157B-428E-B99B-AD746F34C142}" srcOrd="0" destOrd="0" presId="urn:microsoft.com/office/officeart/2005/8/layout/list1"/>
    <dgm:cxn modelId="{E103443B-3DDE-49A4-AE27-2856411217D2}" type="presParOf" srcId="{FA34ADDA-826C-4526-889A-01E08FDEC6CC}" destId="{0311D4F8-AD97-4EC6-9AF3-DDD9C88CFB2B}" srcOrd="1" destOrd="0" presId="urn:microsoft.com/office/officeart/2005/8/layout/list1"/>
    <dgm:cxn modelId="{02395C16-B250-48C6-8E20-39993A82FB1A}" type="presParOf" srcId="{C3495696-4CEE-484B-BDB0-40A7FD170C7F}" destId="{50B210CB-9614-4748-90DC-0EE6AC89E0F1}" srcOrd="13" destOrd="0" presId="urn:microsoft.com/office/officeart/2005/8/layout/list1"/>
    <dgm:cxn modelId="{9DA89E69-2902-4C39-BDE2-3464D0E0B063}" type="presParOf" srcId="{C3495696-4CEE-484B-BDB0-40A7FD170C7F}" destId="{90DC5BA8-E485-458F-874A-56E8DF0A530E}" srcOrd="14" destOrd="0" presId="urn:microsoft.com/office/officeart/2005/8/layout/list1"/>
    <dgm:cxn modelId="{6FC348E9-B7D7-4439-AE1D-5FA0844C43C6}" type="presParOf" srcId="{C3495696-4CEE-484B-BDB0-40A7FD170C7F}" destId="{8AD49C73-A7D8-434E-9263-439DDA69281A}" srcOrd="15" destOrd="0" presId="urn:microsoft.com/office/officeart/2005/8/layout/list1"/>
    <dgm:cxn modelId="{90320E8E-57CD-436A-9EA8-005E87689C73}" type="presParOf" srcId="{C3495696-4CEE-484B-BDB0-40A7FD170C7F}" destId="{B9A88D66-EC68-4939-89D7-C7D35F2BB3F3}" srcOrd="16" destOrd="0" presId="urn:microsoft.com/office/officeart/2005/8/layout/list1"/>
    <dgm:cxn modelId="{C8159025-57A0-4BEE-A4C4-79DB17891CCF}" type="presParOf" srcId="{B9A88D66-EC68-4939-89D7-C7D35F2BB3F3}" destId="{69B3B9C2-2279-49A1-93EE-93253E3DEF6A}" srcOrd="0" destOrd="0" presId="urn:microsoft.com/office/officeart/2005/8/layout/list1"/>
    <dgm:cxn modelId="{57A1AF76-578A-4405-B2FC-DD891394D27E}" type="presParOf" srcId="{B9A88D66-EC68-4939-89D7-C7D35F2BB3F3}" destId="{0A7A1F3A-9135-452B-835C-4E91331B7434}" srcOrd="1" destOrd="0" presId="urn:microsoft.com/office/officeart/2005/8/layout/list1"/>
    <dgm:cxn modelId="{0949AF91-F9B1-4AC3-B74F-4A91C177C90D}" type="presParOf" srcId="{C3495696-4CEE-484B-BDB0-40A7FD170C7F}" destId="{8101B6C1-EF7C-4B32-A1FE-ACBC31A5AF25}" srcOrd="17" destOrd="0" presId="urn:microsoft.com/office/officeart/2005/8/layout/list1"/>
    <dgm:cxn modelId="{FE23CA6B-667B-445B-BD0E-3D007C03B515}" type="presParOf" srcId="{C3495696-4CEE-484B-BDB0-40A7FD170C7F}" destId="{75EF1241-C50A-4CBE-BBD9-E4DC149B64A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11E1FD-01D6-4ADB-B69C-D88C2FC26BD7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8D2497F-4158-433C-AF79-CFBECE6A20A3}">
      <dgm:prSet phldrT="[Текст]" custT="1"/>
      <dgm:spPr/>
      <dgm:t>
        <a:bodyPr/>
        <a:lstStyle/>
        <a:p>
          <a:r>
            <a:rPr lang="ru-RU" sz="1400" b="1" dirty="0" smtClean="0"/>
            <a:t>Совместно с  ГК «</a:t>
          </a:r>
          <a:r>
            <a:rPr lang="ru-RU" sz="1400" b="1" dirty="0" err="1" smtClean="0"/>
            <a:t>Росатом</a:t>
          </a:r>
          <a:r>
            <a:rPr lang="ru-RU" sz="1400" b="1" dirty="0" smtClean="0"/>
            <a:t>» (ФТИ-ЭНИН)</a:t>
          </a:r>
          <a:endParaRPr lang="ru-RU" sz="1400" b="1" dirty="0"/>
        </a:p>
      </dgm:t>
    </dgm:pt>
    <dgm:pt modelId="{28010DFD-BE8E-4C95-93F7-0A9F859ABD8E}" type="parTrans" cxnId="{62D7756E-D8CE-45F9-A5B5-59DBA66A54E2}">
      <dgm:prSet/>
      <dgm:spPr/>
      <dgm:t>
        <a:bodyPr/>
        <a:lstStyle/>
        <a:p>
          <a:endParaRPr lang="ru-RU"/>
        </a:p>
      </dgm:t>
    </dgm:pt>
    <dgm:pt modelId="{823B4405-8AF8-4E56-885D-A5BCABB01F30}" type="sibTrans" cxnId="{62D7756E-D8CE-45F9-A5B5-59DBA66A54E2}">
      <dgm:prSet/>
      <dgm:spPr/>
      <dgm:t>
        <a:bodyPr/>
        <a:lstStyle/>
        <a:p>
          <a:endParaRPr lang="ru-RU"/>
        </a:p>
      </dgm:t>
    </dgm:pt>
    <dgm:pt modelId="{D00AB459-0515-47E7-919C-ECC68A473E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 с профессором </a:t>
          </a:r>
          <a:r>
            <a:rPr lang="ru-RU" sz="1400" b="1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Сигфуссоном</a:t>
          </a:r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  (Исландия)</a:t>
          </a:r>
          <a:endParaRPr lang="ru-RU" sz="1400" b="1" dirty="0"/>
        </a:p>
      </dgm:t>
    </dgm:pt>
    <dgm:pt modelId="{7D8C2F48-EAC3-4B9E-9339-29070CF8AD3A}" type="parTrans" cxnId="{43F129C2-812B-4456-AF5A-8E1186B0B04F}">
      <dgm:prSet/>
      <dgm:spPr/>
      <dgm:t>
        <a:bodyPr/>
        <a:lstStyle/>
        <a:p>
          <a:endParaRPr lang="ru-RU"/>
        </a:p>
      </dgm:t>
    </dgm:pt>
    <dgm:pt modelId="{80C47EE0-E3B4-4356-8DCD-0F2BD3C852A2}" type="sibTrans" cxnId="{43F129C2-812B-4456-AF5A-8E1186B0B04F}">
      <dgm:prSet/>
      <dgm:spPr/>
      <dgm:t>
        <a:bodyPr/>
        <a:lstStyle/>
        <a:p>
          <a:endParaRPr lang="ru-RU"/>
        </a:p>
      </dgm:t>
    </dgm:pt>
    <dgm:pt modelId="{5F99F9B3-E7DE-4A35-BDE6-B723C301982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Совместно с Казахским государственным национальным университетом</a:t>
          </a:r>
          <a:endParaRPr lang="ru-RU" sz="1400" b="1" dirty="0"/>
        </a:p>
      </dgm:t>
    </dgm:pt>
    <dgm:pt modelId="{EC152DEC-4618-42C1-B9DF-1DDD2B2C67CF}" type="parTrans" cxnId="{D72625CF-5B11-4D51-83B3-D596074C437C}">
      <dgm:prSet/>
      <dgm:spPr/>
      <dgm:t>
        <a:bodyPr/>
        <a:lstStyle/>
        <a:p>
          <a:endParaRPr lang="ru-RU"/>
        </a:p>
      </dgm:t>
    </dgm:pt>
    <dgm:pt modelId="{651AD011-F08A-44E1-9DC3-65F70057DBDD}" type="sibTrans" cxnId="{D72625CF-5B11-4D51-83B3-D596074C437C}">
      <dgm:prSet/>
      <dgm:spPr/>
      <dgm:t>
        <a:bodyPr/>
        <a:lstStyle/>
        <a:p>
          <a:endParaRPr lang="ru-RU"/>
        </a:p>
      </dgm:t>
    </dgm:pt>
    <dgm:pt modelId="{3A809911-BBFB-41B2-A605-C8AF46A370FC}">
      <dgm:prSet/>
      <dgm:spPr/>
      <dgm:t>
        <a:bodyPr/>
        <a:lstStyle/>
        <a:p>
          <a:endParaRPr lang="ru-RU" sz="1200" dirty="0"/>
        </a:p>
      </dgm:t>
    </dgm:pt>
    <dgm:pt modelId="{7639BC64-9314-4BEB-B17D-69C236FD40B8}" type="parTrans" cxnId="{12670321-E9FD-485E-93CF-07809ABD4C98}">
      <dgm:prSet/>
      <dgm:spPr/>
      <dgm:t>
        <a:bodyPr/>
        <a:lstStyle/>
        <a:p>
          <a:endParaRPr lang="ru-RU"/>
        </a:p>
      </dgm:t>
    </dgm:pt>
    <dgm:pt modelId="{E929AFF5-4637-4C97-B05B-F75BF65E529E}" type="sibTrans" cxnId="{12670321-E9FD-485E-93CF-07809ABD4C98}">
      <dgm:prSet/>
      <dgm:spPr/>
      <dgm:t>
        <a:bodyPr/>
        <a:lstStyle/>
        <a:p>
          <a:endParaRPr lang="ru-RU"/>
        </a:p>
      </dgm:t>
    </dgm:pt>
    <dgm:pt modelId="{C0944BB0-3F3D-40ED-9F95-47C6C6A726D0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Международная научно-образовательная лаборатория технологии водородной энергетики</a:t>
          </a:r>
          <a:endParaRPr lang="ru-RU" sz="1400" dirty="0"/>
        </a:p>
      </dgm:t>
    </dgm:pt>
    <dgm:pt modelId="{CE53DDFA-07AB-4090-9174-2CE9FD57E307}" type="parTrans" cxnId="{2030F25F-5DD3-47CB-9008-5555CEBFF188}">
      <dgm:prSet/>
      <dgm:spPr/>
      <dgm:t>
        <a:bodyPr/>
        <a:lstStyle/>
        <a:p>
          <a:endParaRPr lang="ru-RU"/>
        </a:p>
      </dgm:t>
    </dgm:pt>
    <dgm:pt modelId="{0196B764-8DD3-43BD-81EE-E431DCA51CED}" type="sibTrans" cxnId="{2030F25F-5DD3-47CB-9008-5555CEBFF188}">
      <dgm:prSet/>
      <dgm:spPr/>
      <dgm:t>
        <a:bodyPr/>
        <a:lstStyle/>
        <a:p>
          <a:endParaRPr lang="ru-RU"/>
        </a:p>
      </dgm:t>
    </dgm:pt>
    <dgm:pt modelId="{159BDD70-DA4F-4A46-9262-5CF0DAD60E00}">
      <dgm:prSet custT="1"/>
      <dgm:spPr/>
      <dgm:t>
        <a:bodyPr/>
        <a:lstStyle/>
        <a:p>
          <a:r>
            <a:rPr lang="ru-RU" sz="1400" dirty="0" smtClean="0"/>
            <a:t>Проект создания  на базе ТПУ международного научно-образовательного центра ГК «</a:t>
          </a:r>
          <a:r>
            <a:rPr lang="ru-RU" sz="1400" dirty="0" err="1" smtClean="0"/>
            <a:t>Росатом</a:t>
          </a:r>
          <a:r>
            <a:rPr lang="ru-RU" sz="1400" dirty="0" smtClean="0"/>
            <a:t>» </a:t>
          </a:r>
          <a:endParaRPr lang="ru-RU" sz="1400" dirty="0"/>
        </a:p>
      </dgm:t>
    </dgm:pt>
    <dgm:pt modelId="{6F402760-5984-4374-B782-80D866D0ED7A}" type="parTrans" cxnId="{32DCBC64-74E7-4EA1-9AC2-0A8ECFC5E454}">
      <dgm:prSet/>
      <dgm:spPr/>
      <dgm:t>
        <a:bodyPr/>
        <a:lstStyle/>
        <a:p>
          <a:endParaRPr lang="ru-RU"/>
        </a:p>
      </dgm:t>
    </dgm:pt>
    <dgm:pt modelId="{2209B993-E5CC-4148-8A08-CFC8A9327293}" type="sibTrans" cxnId="{32DCBC64-74E7-4EA1-9AC2-0A8ECFC5E454}">
      <dgm:prSet/>
      <dgm:spPr/>
      <dgm:t>
        <a:bodyPr/>
        <a:lstStyle/>
        <a:p>
          <a:endParaRPr lang="ru-RU"/>
        </a:p>
      </dgm:t>
    </dgm:pt>
    <dgm:pt modelId="{F6DB867C-AC0A-4C44-BF2B-5E8B027425A7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Подготовка по </a:t>
          </a:r>
          <a:r>
            <a:rPr lang="en-US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магистерской программе «Физика конденсированного состояния вещества»</a:t>
          </a:r>
          <a:endParaRPr lang="ru-RU" sz="1400" dirty="0"/>
        </a:p>
      </dgm:t>
    </dgm:pt>
    <dgm:pt modelId="{EAD4CF64-00F1-4CA0-8413-FCCA98958F74}" type="parTrans" cxnId="{EC7D793E-4904-4926-B6B1-BAC96D1E088B}">
      <dgm:prSet/>
      <dgm:spPr/>
      <dgm:t>
        <a:bodyPr/>
        <a:lstStyle/>
        <a:p>
          <a:endParaRPr lang="ru-RU"/>
        </a:p>
      </dgm:t>
    </dgm:pt>
    <dgm:pt modelId="{0049DFD2-24E3-4B9F-AA1F-D665C96CB7D5}" type="sibTrans" cxnId="{EC7D793E-4904-4926-B6B1-BAC96D1E088B}">
      <dgm:prSet/>
      <dgm:spPr/>
      <dgm:t>
        <a:bodyPr/>
        <a:lstStyle/>
        <a:p>
          <a:endParaRPr lang="ru-RU"/>
        </a:p>
      </dgm:t>
    </dgm:pt>
    <dgm:pt modelId="{95443BFF-DDD5-403E-B33C-006312019AE4}">
      <dgm:prSet custT="1"/>
      <dgm:spPr/>
      <dgm:t>
        <a:bodyPr/>
        <a:lstStyle/>
        <a:p>
          <a:r>
            <a:rPr lang="ru-RU" sz="1400" b="1" dirty="0" smtClean="0"/>
            <a:t>Ключевые проекты</a:t>
          </a:r>
          <a:endParaRPr lang="ru-RU" sz="1400" b="1" dirty="0"/>
        </a:p>
      </dgm:t>
    </dgm:pt>
    <dgm:pt modelId="{A627F1F1-5CC2-4BEA-A7E1-497F11638343}" type="parTrans" cxnId="{1746EA88-A77B-47B0-B5E4-6B423A410CE2}">
      <dgm:prSet/>
      <dgm:spPr/>
      <dgm:t>
        <a:bodyPr/>
        <a:lstStyle/>
        <a:p>
          <a:endParaRPr lang="ru-RU"/>
        </a:p>
      </dgm:t>
    </dgm:pt>
    <dgm:pt modelId="{B73B2013-FCD4-43FA-B028-264B47BD3B53}" type="sibTrans" cxnId="{1746EA88-A77B-47B0-B5E4-6B423A410CE2}">
      <dgm:prSet/>
      <dgm:spPr/>
      <dgm:t>
        <a:bodyPr/>
        <a:lstStyle/>
        <a:p>
          <a:endParaRPr lang="ru-RU"/>
        </a:p>
      </dgm:t>
    </dgm:pt>
    <dgm:pt modelId="{7E0E0262-3D0F-4DA3-9E97-C8E222B1A758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программы инновационного развития ОАО «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Роскосмос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» и ОАО «</a:t>
          </a:r>
          <a:r>
            <a:rPr lang="ru-RU" sz="1400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Росатом</a:t>
          </a:r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»</a:t>
          </a:r>
          <a:endParaRPr lang="ru-RU" sz="1400" dirty="0"/>
        </a:p>
      </dgm:t>
    </dgm:pt>
    <dgm:pt modelId="{F2759BB2-6052-4BD0-AE60-4629785C28CC}" type="parTrans" cxnId="{F93D1DEE-93F7-4D11-9F05-CADE98630AA3}">
      <dgm:prSet/>
      <dgm:spPr/>
      <dgm:t>
        <a:bodyPr/>
        <a:lstStyle/>
        <a:p>
          <a:endParaRPr lang="ru-RU"/>
        </a:p>
      </dgm:t>
    </dgm:pt>
    <dgm:pt modelId="{B3A78122-1BB6-4F33-AACD-775D6F99E5CA}" type="sibTrans" cxnId="{F93D1DEE-93F7-4D11-9F05-CADE98630AA3}">
      <dgm:prSet/>
      <dgm:spPr/>
      <dgm:t>
        <a:bodyPr/>
        <a:lstStyle/>
        <a:p>
          <a:endParaRPr lang="ru-RU"/>
        </a:p>
      </dgm:t>
    </dgm:pt>
    <dgm:pt modelId="{9B85D65C-1D03-47EB-BCED-19232760F83E}">
      <dgm:prSet custT="1"/>
      <dgm:spPr/>
      <dgm:t>
        <a:bodyPr/>
        <a:lstStyle/>
        <a:p>
          <a:r>
            <a:rPr lang="ru-RU" sz="1400" b="1" dirty="0" smtClean="0"/>
            <a:t>Проекты </a:t>
          </a:r>
          <a:r>
            <a:rPr lang="ru-RU" sz="1400" b="1" dirty="0" err="1" smtClean="0"/>
            <a:t>ФТИ</a:t>
          </a:r>
          <a:endParaRPr lang="ru-RU" sz="1400" b="1" dirty="0"/>
        </a:p>
      </dgm:t>
    </dgm:pt>
    <dgm:pt modelId="{6D039D19-11D2-4AA0-9610-10EC6123DA71}" type="parTrans" cxnId="{04050DF9-7AE0-4BD0-B738-70800DFAB1AF}">
      <dgm:prSet/>
      <dgm:spPr/>
      <dgm:t>
        <a:bodyPr/>
        <a:lstStyle/>
        <a:p>
          <a:endParaRPr lang="ru-RU"/>
        </a:p>
      </dgm:t>
    </dgm:pt>
    <dgm:pt modelId="{3BE9E5F8-BAB9-4C70-B1B3-39BDA8F0C99F}" type="sibTrans" cxnId="{04050DF9-7AE0-4BD0-B738-70800DFAB1AF}">
      <dgm:prSet/>
      <dgm:spPr/>
      <dgm:t>
        <a:bodyPr/>
        <a:lstStyle/>
        <a:p>
          <a:endParaRPr lang="ru-RU"/>
        </a:p>
      </dgm:t>
    </dgm:pt>
    <dgm:pt modelId="{E8BDDDBA-08FE-4188-BB51-12597E613AF5}">
      <dgm:prSet custT="1"/>
      <dgm:spPr/>
      <dgm:t>
        <a:bodyPr/>
        <a:lstStyle/>
        <a:p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</a:rPr>
            <a:t> вошли в технологические платформы «Замкнутый ядерно-топливный цикл с реакторами на быстрых нейтронах», «Радиационные технологии», «Медицина будущего» </a:t>
          </a:r>
          <a:endParaRPr lang="ru-RU" sz="1400" dirty="0"/>
        </a:p>
      </dgm:t>
    </dgm:pt>
    <dgm:pt modelId="{0F42ED6A-04E5-4568-AF82-D19106E274A3}" type="parTrans" cxnId="{8E46E55C-1398-4F44-9A61-4FABB7890C80}">
      <dgm:prSet/>
      <dgm:spPr/>
      <dgm:t>
        <a:bodyPr/>
        <a:lstStyle/>
        <a:p>
          <a:endParaRPr lang="ru-RU"/>
        </a:p>
      </dgm:t>
    </dgm:pt>
    <dgm:pt modelId="{CCE8147E-7260-4E6A-97FA-44FCF852A121}" type="sibTrans" cxnId="{8E46E55C-1398-4F44-9A61-4FABB7890C80}">
      <dgm:prSet/>
      <dgm:spPr/>
      <dgm:t>
        <a:bodyPr/>
        <a:lstStyle/>
        <a:p>
          <a:endParaRPr lang="ru-RU"/>
        </a:p>
      </dgm:t>
    </dgm:pt>
    <dgm:pt modelId="{C3495696-4CEE-484B-BDB0-40A7FD170C7F}" type="pres">
      <dgm:prSet presAssocID="{ED11E1FD-01D6-4ADB-B69C-D88C2FC26B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F340-E443-4FD8-9A3C-C074A21F5E4D}" type="pres">
      <dgm:prSet presAssocID="{E8D2497F-4158-433C-AF79-CFBECE6A20A3}" presName="parentLin" presStyleCnt="0"/>
      <dgm:spPr/>
    </dgm:pt>
    <dgm:pt modelId="{18CCAC0B-2106-45EF-83DE-3C1157D6E8C5}" type="pres">
      <dgm:prSet presAssocID="{E8D2497F-4158-433C-AF79-CFBECE6A20A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DA9F3AE-77AD-42DD-8661-93B47AAC634A}" type="pres">
      <dgm:prSet presAssocID="{E8D2497F-4158-433C-AF79-CFBECE6A20A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2901D-AC96-43A1-875D-A37CC7BA158E}" type="pres">
      <dgm:prSet presAssocID="{E8D2497F-4158-433C-AF79-CFBECE6A20A3}" presName="negativeSpace" presStyleCnt="0"/>
      <dgm:spPr/>
    </dgm:pt>
    <dgm:pt modelId="{594111E8-9BBD-419B-8F4C-B192B52CB0B9}" type="pres">
      <dgm:prSet presAssocID="{E8D2497F-4158-433C-AF79-CFBECE6A20A3}" presName="childText" presStyleLbl="conFgAcc1" presStyleIdx="0" presStyleCnt="5" custLinFactY="-1367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13921-4BAD-467B-85AF-7D74DF0C239D}" type="pres">
      <dgm:prSet presAssocID="{823B4405-8AF8-4E56-885D-A5BCABB01F30}" presName="spaceBetweenRectangles" presStyleCnt="0"/>
      <dgm:spPr/>
    </dgm:pt>
    <dgm:pt modelId="{75D84788-F0E3-4CD9-83C8-4AAFB041BDD1}" type="pres">
      <dgm:prSet presAssocID="{D00AB459-0515-47E7-919C-ECC68A473E98}" presName="parentLin" presStyleCnt="0"/>
      <dgm:spPr/>
    </dgm:pt>
    <dgm:pt modelId="{50184502-FC95-44C2-A4C3-A7C7E5B4E140}" type="pres">
      <dgm:prSet presAssocID="{D00AB459-0515-47E7-919C-ECC68A473E9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3986923-A061-448B-9680-625155E5248C}" type="pres">
      <dgm:prSet presAssocID="{D00AB459-0515-47E7-919C-ECC68A473E98}" presName="parentText" presStyleLbl="node1" presStyleIdx="1" presStyleCnt="5" custScaleY="174139" custLinFactNeighborY="-57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60340-6F67-4A84-BC68-7CC5F9797D03}" type="pres">
      <dgm:prSet presAssocID="{D00AB459-0515-47E7-919C-ECC68A473E98}" presName="negativeSpace" presStyleCnt="0"/>
      <dgm:spPr/>
    </dgm:pt>
    <dgm:pt modelId="{0D2C986B-A1E3-4F3C-A24B-4CF1810E2DF1}" type="pres">
      <dgm:prSet presAssocID="{D00AB459-0515-47E7-919C-ECC68A473E98}" presName="childText" presStyleLbl="conFgAcc1" presStyleIdx="1" presStyleCnt="5" custLinFactY="-122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F1426-A88A-41DD-B035-9C0F384B21FF}" type="pres">
      <dgm:prSet presAssocID="{80C47EE0-E3B4-4356-8DCD-0F2BD3C852A2}" presName="spaceBetweenRectangles" presStyleCnt="0"/>
      <dgm:spPr/>
    </dgm:pt>
    <dgm:pt modelId="{464CA2CB-6DAA-40ED-89E4-CE73B8E2BEAC}" type="pres">
      <dgm:prSet presAssocID="{5F99F9B3-E7DE-4A35-BDE6-B723C301982B}" presName="parentLin" presStyleCnt="0"/>
      <dgm:spPr/>
    </dgm:pt>
    <dgm:pt modelId="{70371FA7-18FE-4B7C-A279-944914355A6E}" type="pres">
      <dgm:prSet presAssocID="{5F99F9B3-E7DE-4A35-BDE6-B723C301982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2C18FEF-30AC-4223-9A93-A73F97915F72}" type="pres">
      <dgm:prSet presAssocID="{5F99F9B3-E7DE-4A35-BDE6-B723C301982B}" presName="parentText" presStyleLbl="node1" presStyleIdx="2" presStyleCnt="5" custScaleY="153125" custLinFactNeighborY="-403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31C4E-9728-4F23-B9AC-87BF9FBEA56F}" type="pres">
      <dgm:prSet presAssocID="{5F99F9B3-E7DE-4A35-BDE6-B723C301982B}" presName="negativeSpace" presStyleCnt="0"/>
      <dgm:spPr/>
    </dgm:pt>
    <dgm:pt modelId="{4AE60B7E-1575-41CA-84D8-10627CE1FE0A}" type="pres">
      <dgm:prSet presAssocID="{5F99F9B3-E7DE-4A35-BDE6-B723C301982B}" presName="childText" presStyleLbl="conFgAcc1" presStyleIdx="2" presStyleCnt="5" custLinFactY="-11554" custLinFactNeighborX="126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AEACA-2284-42D5-9996-5CAC034CA347}" type="pres">
      <dgm:prSet presAssocID="{651AD011-F08A-44E1-9DC3-65F70057DBDD}" presName="spaceBetweenRectangles" presStyleCnt="0"/>
      <dgm:spPr/>
    </dgm:pt>
    <dgm:pt modelId="{FA34ADDA-826C-4526-889A-01E08FDEC6CC}" type="pres">
      <dgm:prSet presAssocID="{95443BFF-DDD5-403E-B33C-006312019AE4}" presName="parentLin" presStyleCnt="0"/>
      <dgm:spPr/>
    </dgm:pt>
    <dgm:pt modelId="{00DB06C2-157B-428E-B99B-AD746F34C142}" type="pres">
      <dgm:prSet presAssocID="{95443BFF-DDD5-403E-B33C-006312019AE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311D4F8-AD97-4EC6-9AF3-DDD9C88CFB2B}" type="pres">
      <dgm:prSet presAssocID="{95443BFF-DDD5-403E-B33C-006312019AE4}" presName="parentText" presStyleLbl="node1" presStyleIdx="3" presStyleCnt="5" custLinFactNeighborX="-826" custLinFactNeighborY="-454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0CB-9614-4748-90DC-0EE6AC89E0F1}" type="pres">
      <dgm:prSet presAssocID="{95443BFF-DDD5-403E-B33C-006312019AE4}" presName="negativeSpace" presStyleCnt="0"/>
      <dgm:spPr/>
    </dgm:pt>
    <dgm:pt modelId="{90DC5BA8-E485-458F-874A-56E8DF0A530E}" type="pres">
      <dgm:prSet presAssocID="{95443BFF-DDD5-403E-B33C-006312019AE4}" presName="childText" presStyleLbl="conFgAcc1" presStyleIdx="3" presStyleCnt="5" custLinFactY="-38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49C73-A7D8-434E-9263-439DDA69281A}" type="pres">
      <dgm:prSet presAssocID="{B73B2013-FCD4-43FA-B028-264B47BD3B53}" presName="spaceBetweenRectangles" presStyleCnt="0"/>
      <dgm:spPr/>
    </dgm:pt>
    <dgm:pt modelId="{B9A88D66-EC68-4939-89D7-C7D35F2BB3F3}" type="pres">
      <dgm:prSet presAssocID="{9B85D65C-1D03-47EB-BCED-19232760F83E}" presName="parentLin" presStyleCnt="0"/>
      <dgm:spPr/>
    </dgm:pt>
    <dgm:pt modelId="{69B3B9C2-2279-49A1-93EE-93253E3DEF6A}" type="pres">
      <dgm:prSet presAssocID="{9B85D65C-1D03-47EB-BCED-19232760F83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A7A1F3A-9135-452B-835C-4E91331B7434}" type="pres">
      <dgm:prSet presAssocID="{9B85D65C-1D03-47EB-BCED-19232760F83E}" presName="parentText" presStyleLbl="node1" presStyleIdx="4" presStyleCnt="5" custLinFactNeighborY="-322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1B6C1-EF7C-4B32-A1FE-ACBC31A5AF25}" type="pres">
      <dgm:prSet presAssocID="{9B85D65C-1D03-47EB-BCED-19232760F83E}" presName="negativeSpace" presStyleCnt="0"/>
      <dgm:spPr/>
    </dgm:pt>
    <dgm:pt modelId="{75EF1241-C50A-4CBE-BBD9-E4DC149B64A0}" type="pres">
      <dgm:prSet presAssocID="{9B85D65C-1D03-47EB-BCED-19232760F83E}" presName="childText" presStyleLbl="conFgAcc1" presStyleIdx="4" presStyleCnt="5" custLinFactNeighborY="-18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30F25F-5DD3-47CB-9008-5555CEBFF188}" srcId="{D00AB459-0515-47E7-919C-ECC68A473E98}" destId="{C0944BB0-3F3D-40ED-9F95-47C6C6A726D0}" srcOrd="0" destOrd="0" parTransId="{CE53DDFA-07AB-4090-9174-2CE9FD57E307}" sibTransId="{0196B764-8DD3-43BD-81EE-E431DCA51CED}"/>
    <dgm:cxn modelId="{F995449E-6E3A-4919-B0C7-325B097BE407}" type="presOf" srcId="{95443BFF-DDD5-403E-B33C-006312019AE4}" destId="{00DB06C2-157B-428E-B99B-AD746F34C142}" srcOrd="0" destOrd="0" presId="urn:microsoft.com/office/officeart/2005/8/layout/list1"/>
    <dgm:cxn modelId="{D373C454-1453-461A-88C1-28F0BC757DEA}" type="presOf" srcId="{5F99F9B3-E7DE-4A35-BDE6-B723C301982B}" destId="{70371FA7-18FE-4B7C-A279-944914355A6E}" srcOrd="0" destOrd="0" presId="urn:microsoft.com/office/officeart/2005/8/layout/list1"/>
    <dgm:cxn modelId="{8F13A90C-6934-4306-A904-F0EC26EE1168}" type="presOf" srcId="{ED11E1FD-01D6-4ADB-B69C-D88C2FC26BD7}" destId="{C3495696-4CEE-484B-BDB0-40A7FD170C7F}" srcOrd="0" destOrd="0" presId="urn:microsoft.com/office/officeart/2005/8/layout/list1"/>
    <dgm:cxn modelId="{35E9450F-76B6-4D03-B67E-9A61447778E3}" type="presOf" srcId="{E8BDDDBA-08FE-4188-BB51-12597E613AF5}" destId="{75EF1241-C50A-4CBE-BBD9-E4DC149B64A0}" srcOrd="0" destOrd="0" presId="urn:microsoft.com/office/officeart/2005/8/layout/list1"/>
    <dgm:cxn modelId="{DE5F9836-BF75-47C6-964B-CCE6C54205A3}" type="presOf" srcId="{3A809911-BBFB-41B2-A605-C8AF46A370FC}" destId="{594111E8-9BBD-419B-8F4C-B192B52CB0B9}" srcOrd="0" destOrd="0" presId="urn:microsoft.com/office/officeart/2005/8/layout/list1"/>
    <dgm:cxn modelId="{382C8CC6-9940-4082-94D2-E95A80AF7C0D}" type="presOf" srcId="{C0944BB0-3F3D-40ED-9F95-47C6C6A726D0}" destId="{0D2C986B-A1E3-4F3C-A24B-4CF1810E2DF1}" srcOrd="0" destOrd="0" presId="urn:microsoft.com/office/officeart/2005/8/layout/list1"/>
    <dgm:cxn modelId="{36F4708B-CB0A-46E2-8E18-9F9F3E37272B}" type="presOf" srcId="{9B85D65C-1D03-47EB-BCED-19232760F83E}" destId="{0A7A1F3A-9135-452B-835C-4E91331B7434}" srcOrd="1" destOrd="0" presId="urn:microsoft.com/office/officeart/2005/8/layout/list1"/>
    <dgm:cxn modelId="{3FA3F0FA-BDAC-42CC-B0D2-5641BB48D57A}" type="presOf" srcId="{5F99F9B3-E7DE-4A35-BDE6-B723C301982B}" destId="{B2C18FEF-30AC-4223-9A93-A73F97915F72}" srcOrd="1" destOrd="0" presId="urn:microsoft.com/office/officeart/2005/8/layout/list1"/>
    <dgm:cxn modelId="{EC7D793E-4904-4926-B6B1-BAC96D1E088B}" srcId="{5F99F9B3-E7DE-4A35-BDE6-B723C301982B}" destId="{F6DB867C-AC0A-4C44-BF2B-5E8B027425A7}" srcOrd="0" destOrd="0" parTransId="{EAD4CF64-00F1-4CA0-8413-FCCA98958F74}" sibTransId="{0049DFD2-24E3-4B9F-AA1F-D665C96CB7D5}"/>
    <dgm:cxn modelId="{BACB1620-7226-4E59-BB72-5E92D40B1EF7}" type="presOf" srcId="{7E0E0262-3D0F-4DA3-9E97-C8E222B1A758}" destId="{90DC5BA8-E485-458F-874A-56E8DF0A530E}" srcOrd="0" destOrd="0" presId="urn:microsoft.com/office/officeart/2005/8/layout/list1"/>
    <dgm:cxn modelId="{8965C801-4103-4C62-8874-7DEB9AE46B2A}" type="presOf" srcId="{D00AB459-0515-47E7-919C-ECC68A473E98}" destId="{50184502-FC95-44C2-A4C3-A7C7E5B4E140}" srcOrd="0" destOrd="0" presId="urn:microsoft.com/office/officeart/2005/8/layout/list1"/>
    <dgm:cxn modelId="{12670321-E9FD-485E-93CF-07809ABD4C98}" srcId="{E8D2497F-4158-433C-AF79-CFBECE6A20A3}" destId="{3A809911-BBFB-41B2-A605-C8AF46A370FC}" srcOrd="0" destOrd="0" parTransId="{7639BC64-9314-4BEB-B17D-69C236FD40B8}" sibTransId="{E929AFF5-4637-4C97-B05B-F75BF65E529E}"/>
    <dgm:cxn modelId="{1746EA88-A77B-47B0-B5E4-6B423A410CE2}" srcId="{ED11E1FD-01D6-4ADB-B69C-D88C2FC26BD7}" destId="{95443BFF-DDD5-403E-B33C-006312019AE4}" srcOrd="3" destOrd="0" parTransId="{A627F1F1-5CC2-4BEA-A7E1-497F11638343}" sibTransId="{B73B2013-FCD4-43FA-B028-264B47BD3B53}"/>
    <dgm:cxn modelId="{32DCBC64-74E7-4EA1-9AC2-0A8ECFC5E454}" srcId="{E8D2497F-4158-433C-AF79-CFBECE6A20A3}" destId="{159BDD70-DA4F-4A46-9262-5CF0DAD60E00}" srcOrd="1" destOrd="0" parTransId="{6F402760-5984-4374-B782-80D866D0ED7A}" sibTransId="{2209B993-E5CC-4148-8A08-CFC8A9327293}"/>
    <dgm:cxn modelId="{567EB0A3-03BA-4FF4-9EB2-A1E888FFAA9C}" type="presOf" srcId="{9B85D65C-1D03-47EB-BCED-19232760F83E}" destId="{69B3B9C2-2279-49A1-93EE-93253E3DEF6A}" srcOrd="0" destOrd="0" presId="urn:microsoft.com/office/officeart/2005/8/layout/list1"/>
    <dgm:cxn modelId="{65A44A9E-6F3D-457C-9EF8-E5D2D4343650}" type="presOf" srcId="{95443BFF-DDD5-403E-B33C-006312019AE4}" destId="{0311D4F8-AD97-4EC6-9AF3-DDD9C88CFB2B}" srcOrd="1" destOrd="0" presId="urn:microsoft.com/office/officeart/2005/8/layout/list1"/>
    <dgm:cxn modelId="{43F129C2-812B-4456-AF5A-8E1186B0B04F}" srcId="{ED11E1FD-01D6-4ADB-B69C-D88C2FC26BD7}" destId="{D00AB459-0515-47E7-919C-ECC68A473E98}" srcOrd="1" destOrd="0" parTransId="{7D8C2F48-EAC3-4B9E-9339-29070CF8AD3A}" sibTransId="{80C47EE0-E3B4-4356-8DCD-0F2BD3C852A2}"/>
    <dgm:cxn modelId="{62D7756E-D8CE-45F9-A5B5-59DBA66A54E2}" srcId="{ED11E1FD-01D6-4ADB-B69C-D88C2FC26BD7}" destId="{E8D2497F-4158-433C-AF79-CFBECE6A20A3}" srcOrd="0" destOrd="0" parTransId="{28010DFD-BE8E-4C95-93F7-0A9F859ABD8E}" sibTransId="{823B4405-8AF8-4E56-885D-A5BCABB01F30}"/>
    <dgm:cxn modelId="{D72625CF-5B11-4D51-83B3-D596074C437C}" srcId="{ED11E1FD-01D6-4ADB-B69C-D88C2FC26BD7}" destId="{5F99F9B3-E7DE-4A35-BDE6-B723C301982B}" srcOrd="2" destOrd="0" parTransId="{EC152DEC-4618-42C1-B9DF-1DDD2B2C67CF}" sibTransId="{651AD011-F08A-44E1-9DC3-65F70057DBDD}"/>
    <dgm:cxn modelId="{3348735B-6327-478F-8CF9-E67202EC3ED5}" type="presOf" srcId="{F6DB867C-AC0A-4C44-BF2B-5E8B027425A7}" destId="{4AE60B7E-1575-41CA-84D8-10627CE1FE0A}" srcOrd="0" destOrd="0" presId="urn:microsoft.com/office/officeart/2005/8/layout/list1"/>
    <dgm:cxn modelId="{75C998B3-7AD9-4D70-9328-4A4888961B60}" type="presOf" srcId="{159BDD70-DA4F-4A46-9262-5CF0DAD60E00}" destId="{594111E8-9BBD-419B-8F4C-B192B52CB0B9}" srcOrd="0" destOrd="1" presId="urn:microsoft.com/office/officeart/2005/8/layout/list1"/>
    <dgm:cxn modelId="{F7989DF2-0AF1-47D4-9B38-23A63913C030}" type="presOf" srcId="{E8D2497F-4158-433C-AF79-CFBECE6A20A3}" destId="{18CCAC0B-2106-45EF-83DE-3C1157D6E8C5}" srcOrd="0" destOrd="0" presId="urn:microsoft.com/office/officeart/2005/8/layout/list1"/>
    <dgm:cxn modelId="{D5B7972E-C1AF-4E2A-BEEA-0E02820D4964}" type="presOf" srcId="{E8D2497F-4158-433C-AF79-CFBECE6A20A3}" destId="{ADA9F3AE-77AD-42DD-8661-93B47AAC634A}" srcOrd="1" destOrd="0" presId="urn:microsoft.com/office/officeart/2005/8/layout/list1"/>
    <dgm:cxn modelId="{04050DF9-7AE0-4BD0-B738-70800DFAB1AF}" srcId="{ED11E1FD-01D6-4ADB-B69C-D88C2FC26BD7}" destId="{9B85D65C-1D03-47EB-BCED-19232760F83E}" srcOrd="4" destOrd="0" parTransId="{6D039D19-11D2-4AA0-9610-10EC6123DA71}" sibTransId="{3BE9E5F8-BAB9-4C70-B1B3-39BDA8F0C99F}"/>
    <dgm:cxn modelId="{F93D1DEE-93F7-4D11-9F05-CADE98630AA3}" srcId="{95443BFF-DDD5-403E-B33C-006312019AE4}" destId="{7E0E0262-3D0F-4DA3-9E97-C8E222B1A758}" srcOrd="0" destOrd="0" parTransId="{F2759BB2-6052-4BD0-AE60-4629785C28CC}" sibTransId="{B3A78122-1BB6-4F33-AACD-775D6F99E5CA}"/>
    <dgm:cxn modelId="{B18AEA7E-5712-4DEB-8BDD-1BB18AAACC77}" type="presOf" srcId="{D00AB459-0515-47E7-919C-ECC68A473E98}" destId="{C3986923-A061-448B-9680-625155E5248C}" srcOrd="1" destOrd="0" presId="urn:microsoft.com/office/officeart/2005/8/layout/list1"/>
    <dgm:cxn modelId="{8E46E55C-1398-4F44-9A61-4FABB7890C80}" srcId="{9B85D65C-1D03-47EB-BCED-19232760F83E}" destId="{E8BDDDBA-08FE-4188-BB51-12597E613AF5}" srcOrd="0" destOrd="0" parTransId="{0F42ED6A-04E5-4568-AF82-D19106E274A3}" sibTransId="{CCE8147E-7260-4E6A-97FA-44FCF852A121}"/>
    <dgm:cxn modelId="{67EAF53C-4C21-4994-92A2-61D3FAA9B8C3}" type="presParOf" srcId="{C3495696-4CEE-484B-BDB0-40A7FD170C7F}" destId="{856BF340-E443-4FD8-9A3C-C074A21F5E4D}" srcOrd="0" destOrd="0" presId="urn:microsoft.com/office/officeart/2005/8/layout/list1"/>
    <dgm:cxn modelId="{377554D8-2ADD-4DC4-ABE3-480490414117}" type="presParOf" srcId="{856BF340-E443-4FD8-9A3C-C074A21F5E4D}" destId="{18CCAC0B-2106-45EF-83DE-3C1157D6E8C5}" srcOrd="0" destOrd="0" presId="urn:microsoft.com/office/officeart/2005/8/layout/list1"/>
    <dgm:cxn modelId="{605FF67B-51F7-4609-95D7-84976BFBBEBB}" type="presParOf" srcId="{856BF340-E443-4FD8-9A3C-C074A21F5E4D}" destId="{ADA9F3AE-77AD-42DD-8661-93B47AAC634A}" srcOrd="1" destOrd="0" presId="urn:microsoft.com/office/officeart/2005/8/layout/list1"/>
    <dgm:cxn modelId="{000384D5-0F19-4CD4-BDA0-E0A2E7D0DC06}" type="presParOf" srcId="{C3495696-4CEE-484B-BDB0-40A7FD170C7F}" destId="{89E2901D-AC96-43A1-875D-A37CC7BA158E}" srcOrd="1" destOrd="0" presId="urn:microsoft.com/office/officeart/2005/8/layout/list1"/>
    <dgm:cxn modelId="{CE08C619-8FFC-4D85-A48A-D34B9F421601}" type="presParOf" srcId="{C3495696-4CEE-484B-BDB0-40A7FD170C7F}" destId="{594111E8-9BBD-419B-8F4C-B192B52CB0B9}" srcOrd="2" destOrd="0" presId="urn:microsoft.com/office/officeart/2005/8/layout/list1"/>
    <dgm:cxn modelId="{87911931-6B9C-470B-9F71-B2ACFBF0E217}" type="presParOf" srcId="{C3495696-4CEE-484B-BDB0-40A7FD170C7F}" destId="{F5D13921-4BAD-467B-85AF-7D74DF0C239D}" srcOrd="3" destOrd="0" presId="urn:microsoft.com/office/officeart/2005/8/layout/list1"/>
    <dgm:cxn modelId="{BEA105AD-E251-4035-A211-5DFA0DE90CEB}" type="presParOf" srcId="{C3495696-4CEE-484B-BDB0-40A7FD170C7F}" destId="{75D84788-F0E3-4CD9-83C8-4AAFB041BDD1}" srcOrd="4" destOrd="0" presId="urn:microsoft.com/office/officeart/2005/8/layout/list1"/>
    <dgm:cxn modelId="{B96D453C-FDF4-485D-9342-8E320F50B985}" type="presParOf" srcId="{75D84788-F0E3-4CD9-83C8-4AAFB041BDD1}" destId="{50184502-FC95-44C2-A4C3-A7C7E5B4E140}" srcOrd="0" destOrd="0" presId="urn:microsoft.com/office/officeart/2005/8/layout/list1"/>
    <dgm:cxn modelId="{F093E164-17BF-4A21-811C-B008293FF116}" type="presParOf" srcId="{75D84788-F0E3-4CD9-83C8-4AAFB041BDD1}" destId="{C3986923-A061-448B-9680-625155E5248C}" srcOrd="1" destOrd="0" presId="urn:microsoft.com/office/officeart/2005/8/layout/list1"/>
    <dgm:cxn modelId="{74BA2886-DCF5-420C-BE1B-895EF2CC5605}" type="presParOf" srcId="{C3495696-4CEE-484B-BDB0-40A7FD170C7F}" destId="{4CD60340-6F67-4A84-BC68-7CC5F9797D03}" srcOrd="5" destOrd="0" presId="urn:microsoft.com/office/officeart/2005/8/layout/list1"/>
    <dgm:cxn modelId="{F775499E-EA0D-4CFE-B18E-CFFD71BF303F}" type="presParOf" srcId="{C3495696-4CEE-484B-BDB0-40A7FD170C7F}" destId="{0D2C986B-A1E3-4F3C-A24B-4CF1810E2DF1}" srcOrd="6" destOrd="0" presId="urn:microsoft.com/office/officeart/2005/8/layout/list1"/>
    <dgm:cxn modelId="{3E5837BE-C8F8-4E58-8507-F12982307E6F}" type="presParOf" srcId="{C3495696-4CEE-484B-BDB0-40A7FD170C7F}" destId="{472F1426-A88A-41DD-B035-9C0F384B21FF}" srcOrd="7" destOrd="0" presId="urn:microsoft.com/office/officeart/2005/8/layout/list1"/>
    <dgm:cxn modelId="{7A7D4888-0312-4E04-8827-D5F783E7B004}" type="presParOf" srcId="{C3495696-4CEE-484B-BDB0-40A7FD170C7F}" destId="{464CA2CB-6DAA-40ED-89E4-CE73B8E2BEAC}" srcOrd="8" destOrd="0" presId="urn:microsoft.com/office/officeart/2005/8/layout/list1"/>
    <dgm:cxn modelId="{9DD5C080-816A-4BD0-88BC-0041BE258F2A}" type="presParOf" srcId="{464CA2CB-6DAA-40ED-89E4-CE73B8E2BEAC}" destId="{70371FA7-18FE-4B7C-A279-944914355A6E}" srcOrd="0" destOrd="0" presId="urn:microsoft.com/office/officeart/2005/8/layout/list1"/>
    <dgm:cxn modelId="{E34BABEB-C0BF-489A-9E2F-E88C8FD6274E}" type="presParOf" srcId="{464CA2CB-6DAA-40ED-89E4-CE73B8E2BEAC}" destId="{B2C18FEF-30AC-4223-9A93-A73F97915F72}" srcOrd="1" destOrd="0" presId="urn:microsoft.com/office/officeart/2005/8/layout/list1"/>
    <dgm:cxn modelId="{F3B2DCF0-11E2-48AC-9258-64C4FA16D8FC}" type="presParOf" srcId="{C3495696-4CEE-484B-BDB0-40A7FD170C7F}" destId="{D0B31C4E-9728-4F23-B9AC-87BF9FBEA56F}" srcOrd="9" destOrd="0" presId="urn:microsoft.com/office/officeart/2005/8/layout/list1"/>
    <dgm:cxn modelId="{5397715E-1DAC-4818-8612-8DD5620B3330}" type="presParOf" srcId="{C3495696-4CEE-484B-BDB0-40A7FD170C7F}" destId="{4AE60B7E-1575-41CA-84D8-10627CE1FE0A}" srcOrd="10" destOrd="0" presId="urn:microsoft.com/office/officeart/2005/8/layout/list1"/>
    <dgm:cxn modelId="{C918A2A1-440A-4705-B757-CA67B1D9A9D1}" type="presParOf" srcId="{C3495696-4CEE-484B-BDB0-40A7FD170C7F}" destId="{5DDAEACA-2284-42D5-9996-5CAC034CA347}" srcOrd="11" destOrd="0" presId="urn:microsoft.com/office/officeart/2005/8/layout/list1"/>
    <dgm:cxn modelId="{5B2BBB24-47E6-44A6-A9D9-0CE59CC966BD}" type="presParOf" srcId="{C3495696-4CEE-484B-BDB0-40A7FD170C7F}" destId="{FA34ADDA-826C-4526-889A-01E08FDEC6CC}" srcOrd="12" destOrd="0" presId="urn:microsoft.com/office/officeart/2005/8/layout/list1"/>
    <dgm:cxn modelId="{7C21238E-4A62-40B6-9A36-5F875521DDEC}" type="presParOf" srcId="{FA34ADDA-826C-4526-889A-01E08FDEC6CC}" destId="{00DB06C2-157B-428E-B99B-AD746F34C142}" srcOrd="0" destOrd="0" presId="urn:microsoft.com/office/officeart/2005/8/layout/list1"/>
    <dgm:cxn modelId="{58173642-BB9C-4813-A8C4-367EE97F430E}" type="presParOf" srcId="{FA34ADDA-826C-4526-889A-01E08FDEC6CC}" destId="{0311D4F8-AD97-4EC6-9AF3-DDD9C88CFB2B}" srcOrd="1" destOrd="0" presId="urn:microsoft.com/office/officeart/2005/8/layout/list1"/>
    <dgm:cxn modelId="{03325BD6-CB2F-4286-8B3F-880F5D8A337D}" type="presParOf" srcId="{C3495696-4CEE-484B-BDB0-40A7FD170C7F}" destId="{50B210CB-9614-4748-90DC-0EE6AC89E0F1}" srcOrd="13" destOrd="0" presId="urn:microsoft.com/office/officeart/2005/8/layout/list1"/>
    <dgm:cxn modelId="{F50D3B72-E8FE-42F7-A63B-AF579D3D08EB}" type="presParOf" srcId="{C3495696-4CEE-484B-BDB0-40A7FD170C7F}" destId="{90DC5BA8-E485-458F-874A-56E8DF0A530E}" srcOrd="14" destOrd="0" presId="urn:microsoft.com/office/officeart/2005/8/layout/list1"/>
    <dgm:cxn modelId="{5FBB0495-D98C-460A-9F5C-08A0F5F5D3F4}" type="presParOf" srcId="{C3495696-4CEE-484B-BDB0-40A7FD170C7F}" destId="{8AD49C73-A7D8-434E-9263-439DDA69281A}" srcOrd="15" destOrd="0" presId="urn:microsoft.com/office/officeart/2005/8/layout/list1"/>
    <dgm:cxn modelId="{6AA02FC1-00BB-4A42-AD30-0EBA60810620}" type="presParOf" srcId="{C3495696-4CEE-484B-BDB0-40A7FD170C7F}" destId="{B9A88D66-EC68-4939-89D7-C7D35F2BB3F3}" srcOrd="16" destOrd="0" presId="urn:microsoft.com/office/officeart/2005/8/layout/list1"/>
    <dgm:cxn modelId="{E491028B-1509-4B9E-99DF-61B3FADB683E}" type="presParOf" srcId="{B9A88D66-EC68-4939-89D7-C7D35F2BB3F3}" destId="{69B3B9C2-2279-49A1-93EE-93253E3DEF6A}" srcOrd="0" destOrd="0" presId="urn:microsoft.com/office/officeart/2005/8/layout/list1"/>
    <dgm:cxn modelId="{FBBD8F11-174A-46C0-A07F-F72F972BD685}" type="presParOf" srcId="{B9A88D66-EC68-4939-89D7-C7D35F2BB3F3}" destId="{0A7A1F3A-9135-452B-835C-4E91331B7434}" srcOrd="1" destOrd="0" presId="urn:microsoft.com/office/officeart/2005/8/layout/list1"/>
    <dgm:cxn modelId="{A2458061-A65D-4A7E-8188-EE5863FB6673}" type="presParOf" srcId="{C3495696-4CEE-484B-BDB0-40A7FD170C7F}" destId="{8101B6C1-EF7C-4B32-A1FE-ACBC31A5AF25}" srcOrd="17" destOrd="0" presId="urn:microsoft.com/office/officeart/2005/8/layout/list1"/>
    <dgm:cxn modelId="{57384F41-2ADE-4B1B-BD50-B0488BAD9FB1}" type="presParOf" srcId="{C3495696-4CEE-484B-BDB0-40A7FD170C7F}" destId="{75EF1241-C50A-4CBE-BBD9-E4DC149B64A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06A57A-3441-4914-9762-9B5C3D694F6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B8341D1-F854-4383-B608-4C5C2E7CD526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Совместные </a:t>
          </a:r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DD </a:t>
          </a:r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магистерские программы </a:t>
          </a:r>
          <a:endParaRPr lang="ru-RU" dirty="0"/>
        </a:p>
      </dgm:t>
    </dgm:pt>
    <dgm:pt modelId="{DC01DFAC-C038-4560-9A41-93C0B250FB04}" type="parTrans" cxnId="{6EAC0F1F-546A-46DF-AE8B-EE3E0B73EAE4}">
      <dgm:prSet/>
      <dgm:spPr/>
      <dgm:t>
        <a:bodyPr/>
        <a:lstStyle/>
        <a:p>
          <a:endParaRPr lang="ru-RU"/>
        </a:p>
      </dgm:t>
    </dgm:pt>
    <dgm:pt modelId="{E7010C78-BE18-4F28-9DCF-12F82C2AF3E1}" type="sibTrans" cxnId="{6EAC0F1F-546A-46DF-AE8B-EE3E0B73EAE4}">
      <dgm:prSet/>
      <dgm:spPr/>
      <dgm:t>
        <a:bodyPr/>
        <a:lstStyle/>
        <a:p>
          <a:endParaRPr lang="ru-RU"/>
        </a:p>
      </dgm:t>
    </dgm:pt>
    <dgm:pt modelId="{85FE55D5-C45B-43E9-A689-1A4D046BE1A1}">
      <dgm:prSet phldrT="[Текст]"/>
      <dgm:spPr/>
      <dgm:t>
        <a:bodyPr/>
        <a:lstStyle/>
        <a:p>
          <a:r>
            <a:rPr lang="ru-RU" b="1" dirty="0" smtClean="0"/>
            <a:t>Ключевые проекты</a:t>
          </a:r>
          <a:endParaRPr lang="ru-RU" dirty="0"/>
        </a:p>
      </dgm:t>
    </dgm:pt>
    <dgm:pt modelId="{EE61D319-BE06-4967-B40B-B1980AFE835B}" type="parTrans" cxnId="{DAEFF373-D211-4367-A506-17F299ADB7BD}">
      <dgm:prSet/>
      <dgm:spPr/>
      <dgm:t>
        <a:bodyPr/>
        <a:lstStyle/>
        <a:p>
          <a:endParaRPr lang="ru-RU"/>
        </a:p>
      </dgm:t>
    </dgm:pt>
    <dgm:pt modelId="{345CB78E-C0FE-4E11-9CEB-B8E13EEAB444}" type="sibTrans" cxnId="{DAEFF373-D211-4367-A506-17F299ADB7BD}">
      <dgm:prSet/>
      <dgm:spPr/>
      <dgm:t>
        <a:bodyPr/>
        <a:lstStyle/>
        <a:p>
          <a:endParaRPr lang="ru-RU"/>
        </a:p>
      </dgm:t>
    </dgm:pt>
    <dgm:pt modelId="{92E3C8BA-5B66-4A42-8DFB-3547338C5055}">
      <dgm:prSet phldrT="[Текст]"/>
      <dgm:spPr/>
      <dgm:t>
        <a:bodyPr/>
        <a:lstStyle/>
        <a:p>
          <a:r>
            <a:rPr lang="ru-RU" b="1" dirty="0" smtClean="0"/>
            <a:t>Проекты </a:t>
          </a:r>
          <a:r>
            <a:rPr lang="ru-RU" b="1" dirty="0" err="1" smtClean="0"/>
            <a:t>ИФВТ</a:t>
          </a:r>
          <a:endParaRPr lang="ru-RU" dirty="0"/>
        </a:p>
      </dgm:t>
    </dgm:pt>
    <dgm:pt modelId="{096659F3-8512-40EF-8F0F-3226661A7273}" type="parTrans" cxnId="{1BEE8E5F-679C-4521-8CDA-73ECE23A1828}">
      <dgm:prSet/>
      <dgm:spPr/>
      <dgm:t>
        <a:bodyPr/>
        <a:lstStyle/>
        <a:p>
          <a:endParaRPr lang="ru-RU"/>
        </a:p>
      </dgm:t>
    </dgm:pt>
    <dgm:pt modelId="{91F161F3-93D4-4126-B72A-2FADADD8A529}" type="sibTrans" cxnId="{1BEE8E5F-679C-4521-8CDA-73ECE23A1828}">
      <dgm:prSet/>
      <dgm:spPr/>
      <dgm:t>
        <a:bodyPr/>
        <a:lstStyle/>
        <a:p>
          <a:endParaRPr lang="ru-RU"/>
        </a:p>
      </dgm:t>
    </dgm:pt>
    <dgm:pt modelId="{A9181ADA-3E6F-49BD-95E8-82C53EE9397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 с Карагандинским техническим  университетом (Казахстан)</a:t>
          </a:r>
          <a:endParaRPr lang="ru-RU" dirty="0"/>
        </a:p>
      </dgm:t>
    </dgm:pt>
    <dgm:pt modelId="{ED1AF68A-D66B-4F2C-94FA-49A1EB70D4E7}" type="parTrans" cxnId="{148D7A87-EA31-474A-A15E-6A387990B4D9}">
      <dgm:prSet/>
      <dgm:spPr/>
      <dgm:t>
        <a:bodyPr/>
        <a:lstStyle/>
        <a:p>
          <a:endParaRPr lang="ru-RU"/>
        </a:p>
      </dgm:t>
    </dgm:pt>
    <dgm:pt modelId="{D3986ACF-D391-4964-9034-0B1AEAB08004}" type="sibTrans" cxnId="{148D7A87-EA31-474A-A15E-6A387990B4D9}">
      <dgm:prSet/>
      <dgm:spPr/>
      <dgm:t>
        <a:bodyPr/>
        <a:lstStyle/>
        <a:p>
          <a:endParaRPr lang="ru-RU"/>
        </a:p>
      </dgm:t>
    </dgm:pt>
    <dgm:pt modelId="{97E1E3BD-FB44-4004-B5A0-3A0E8229CCC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 с Техническим университетом  Берлина (Германия)</a:t>
          </a:r>
          <a:endParaRPr lang="ru-RU" dirty="0"/>
        </a:p>
      </dgm:t>
    </dgm:pt>
    <dgm:pt modelId="{40BE754F-1809-4CD3-8E03-EDB2F395CE25}" type="parTrans" cxnId="{51C7670B-0B89-409C-8840-53D85C7E5625}">
      <dgm:prSet/>
      <dgm:spPr/>
      <dgm:t>
        <a:bodyPr/>
        <a:lstStyle/>
        <a:p>
          <a:endParaRPr lang="ru-RU"/>
        </a:p>
      </dgm:t>
    </dgm:pt>
    <dgm:pt modelId="{FD59566A-3E2A-44BB-89A7-500F0ED2D1F8}" type="sibTrans" cxnId="{51C7670B-0B89-409C-8840-53D85C7E5625}">
      <dgm:prSet/>
      <dgm:spPr/>
      <dgm:t>
        <a:bodyPr/>
        <a:lstStyle/>
        <a:p>
          <a:endParaRPr lang="ru-RU"/>
        </a:p>
      </dgm:t>
    </dgm:pt>
    <dgm:pt modelId="{55D1879A-B116-46AC-83B4-DC76CE8B9B13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 с Университетом прикладных наук </a:t>
          </a:r>
          <a:r>
            <a:rPr lang="ru-RU" dirty="0" err="1" smtClean="0"/>
            <a:t>Аахена</a:t>
          </a:r>
          <a:r>
            <a:rPr lang="ru-RU" dirty="0" smtClean="0"/>
            <a:t> (Германия)</a:t>
          </a:r>
          <a:endParaRPr lang="ru-RU" dirty="0"/>
        </a:p>
      </dgm:t>
    </dgm:pt>
    <dgm:pt modelId="{42A593A1-C1C6-4845-986F-BAC5E60A6550}" type="parTrans" cxnId="{B7CBB9F7-F1D7-4AAA-9750-295DA1182766}">
      <dgm:prSet/>
      <dgm:spPr/>
      <dgm:t>
        <a:bodyPr/>
        <a:lstStyle/>
        <a:p>
          <a:endParaRPr lang="ru-RU"/>
        </a:p>
      </dgm:t>
    </dgm:pt>
    <dgm:pt modelId="{A744DADC-FFC9-4BAE-A98B-446CCDB11D3D}" type="sibTrans" cxnId="{B7CBB9F7-F1D7-4AAA-9750-295DA1182766}">
      <dgm:prSet/>
      <dgm:spPr/>
      <dgm:t>
        <a:bodyPr/>
        <a:lstStyle/>
        <a:p>
          <a:endParaRPr lang="ru-RU"/>
        </a:p>
      </dgm:t>
    </dgm:pt>
    <dgm:pt modelId="{84181766-E226-430C-B122-90A16285C3E3}">
      <dgm:prSet/>
      <dgm:spPr/>
      <dgm:t>
        <a:bodyPr/>
        <a:lstStyle/>
        <a:p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программы </a:t>
          </a:r>
          <a:r>
            <a:rPr lang="ru-RU" dirty="0" err="1" smtClean="0">
              <a:solidFill>
                <a:schemeClr val="tx1">
                  <a:lumMod val="85000"/>
                  <a:lumOff val="15000"/>
                </a:schemeClr>
              </a:solidFill>
            </a:rPr>
            <a:t>иновационного</a:t>
          </a:r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</a:rPr>
            <a:t> развития </a:t>
          </a:r>
          <a:r>
            <a:rPr lang="ru-RU" dirty="0" smtClean="0"/>
            <a:t>ОАО «</a:t>
          </a:r>
          <a:r>
            <a:rPr lang="ru-RU" dirty="0" err="1" smtClean="0"/>
            <a:t>Росатом</a:t>
          </a:r>
          <a:r>
            <a:rPr lang="ru-RU" dirty="0" smtClean="0"/>
            <a:t>»,                  ОАО «Газпром», ОАО «</a:t>
          </a:r>
          <a:r>
            <a:rPr lang="ru-RU" dirty="0" err="1" smtClean="0"/>
            <a:t>Транснефть</a:t>
          </a:r>
          <a:r>
            <a:rPr lang="ru-RU" dirty="0" smtClean="0"/>
            <a:t>»</a:t>
          </a:r>
          <a:endParaRPr lang="ru-RU" dirty="0"/>
        </a:p>
      </dgm:t>
    </dgm:pt>
    <dgm:pt modelId="{8570ACF9-06AA-4CAD-A387-CFA35672DD98}" type="parTrans" cxnId="{8A9EB972-AA2B-4E21-A54E-3A269AD5317F}">
      <dgm:prSet/>
      <dgm:spPr/>
      <dgm:t>
        <a:bodyPr/>
        <a:lstStyle/>
        <a:p>
          <a:endParaRPr lang="ru-RU"/>
        </a:p>
      </dgm:t>
    </dgm:pt>
    <dgm:pt modelId="{1B6C928F-8923-4EF9-AC4F-9390DA5C3C97}" type="sibTrans" cxnId="{8A9EB972-AA2B-4E21-A54E-3A269AD5317F}">
      <dgm:prSet/>
      <dgm:spPr/>
      <dgm:t>
        <a:bodyPr/>
        <a:lstStyle/>
        <a:p>
          <a:endParaRPr lang="ru-RU"/>
        </a:p>
      </dgm:t>
    </dgm:pt>
    <dgm:pt modelId="{1E112F54-3A86-4D6C-9BB2-A96085B81A23}">
      <dgm:prSet/>
      <dgm:spPr/>
      <dgm:t>
        <a:bodyPr/>
        <a:lstStyle/>
        <a:p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</a:rPr>
            <a:t>вошли в 6 технологических платформ:  «Медицина будущего» , «</a:t>
          </a:r>
          <a:r>
            <a:rPr lang="ru-RU" dirty="0" err="1" smtClean="0"/>
            <a:t>Биоиндустрия</a:t>
          </a:r>
          <a:r>
            <a:rPr lang="ru-RU" dirty="0" smtClean="0"/>
            <a:t> и биоресурсы», «Инновационные лазерные, оптические и оптоэлектронные технологии - </a:t>
          </a:r>
          <a:r>
            <a:rPr lang="ru-RU" dirty="0" err="1" smtClean="0"/>
            <a:t>фотоника</a:t>
          </a:r>
          <a:r>
            <a:rPr lang="ru-RU" dirty="0" smtClean="0"/>
            <a:t>»,  «Развитие российских светодиодных технологий», «Радиационные технологии», «Новые полимерные композиционные материалы и технологии»</a:t>
          </a:r>
          <a:endParaRPr lang="ru-RU" dirty="0"/>
        </a:p>
      </dgm:t>
    </dgm:pt>
    <dgm:pt modelId="{3B64462C-B9CE-457F-8A44-E66C4F41ACD7}" type="parTrans" cxnId="{24F367E3-619F-4834-AD21-B80A07F5BAAD}">
      <dgm:prSet/>
      <dgm:spPr/>
      <dgm:t>
        <a:bodyPr/>
        <a:lstStyle/>
        <a:p>
          <a:endParaRPr lang="ru-RU"/>
        </a:p>
      </dgm:t>
    </dgm:pt>
    <dgm:pt modelId="{6EB8FFFD-10B0-4511-B94B-9B86229F0B44}" type="sibTrans" cxnId="{24F367E3-619F-4834-AD21-B80A07F5BAAD}">
      <dgm:prSet/>
      <dgm:spPr/>
      <dgm:t>
        <a:bodyPr/>
        <a:lstStyle/>
        <a:p>
          <a:endParaRPr lang="ru-RU"/>
        </a:p>
      </dgm:t>
    </dgm:pt>
    <dgm:pt modelId="{A72EC7F1-64CF-46F0-A256-36A5CB0427DF}" type="pres">
      <dgm:prSet presAssocID="{8106A57A-3441-4914-9762-9B5C3D694F6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F44F08-62B6-496A-84DE-A58021A4F6CF}" type="pres">
      <dgm:prSet presAssocID="{6B8341D1-F854-4383-B608-4C5C2E7CD526}" presName="parentLin" presStyleCnt="0"/>
      <dgm:spPr/>
    </dgm:pt>
    <dgm:pt modelId="{13BA2A50-B382-4EF3-9E2B-CE3C13F922A6}" type="pres">
      <dgm:prSet presAssocID="{6B8341D1-F854-4383-B608-4C5C2E7CD52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7E81EB9-AA5E-4CCC-8BC6-E08F84F39F73}" type="pres">
      <dgm:prSet presAssocID="{6B8341D1-F854-4383-B608-4C5C2E7CD5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D2C3A-3D88-4FE4-9529-E4D796158D03}" type="pres">
      <dgm:prSet presAssocID="{6B8341D1-F854-4383-B608-4C5C2E7CD526}" presName="negativeSpace" presStyleCnt="0"/>
      <dgm:spPr/>
    </dgm:pt>
    <dgm:pt modelId="{68D056EB-F81C-48C6-B437-95EFD479A0DE}" type="pres">
      <dgm:prSet presAssocID="{6B8341D1-F854-4383-B608-4C5C2E7CD52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7CB20-46EB-4DE9-BB8D-560AF5FC00F5}" type="pres">
      <dgm:prSet presAssocID="{E7010C78-BE18-4F28-9DCF-12F82C2AF3E1}" presName="spaceBetweenRectangles" presStyleCnt="0"/>
      <dgm:spPr/>
    </dgm:pt>
    <dgm:pt modelId="{AB3C7E3B-47E6-4C15-8C3D-5A1223D125FA}" type="pres">
      <dgm:prSet presAssocID="{85FE55D5-C45B-43E9-A689-1A4D046BE1A1}" presName="parentLin" presStyleCnt="0"/>
      <dgm:spPr/>
    </dgm:pt>
    <dgm:pt modelId="{56E28ED5-953C-40BC-9AB8-5A2F7BF91834}" type="pres">
      <dgm:prSet presAssocID="{85FE55D5-C45B-43E9-A689-1A4D046BE1A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49B585-CA27-4C5A-A573-783808519284}" type="pres">
      <dgm:prSet presAssocID="{85FE55D5-C45B-43E9-A689-1A4D046BE1A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E5ACC-93E0-4CFB-9846-9AED5DDC2E48}" type="pres">
      <dgm:prSet presAssocID="{85FE55D5-C45B-43E9-A689-1A4D046BE1A1}" presName="negativeSpace" presStyleCnt="0"/>
      <dgm:spPr/>
    </dgm:pt>
    <dgm:pt modelId="{FC77E97C-3C51-4819-A67E-F9912E724D8C}" type="pres">
      <dgm:prSet presAssocID="{85FE55D5-C45B-43E9-A689-1A4D046BE1A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B3584-8A3F-46AA-8AE6-45612541219F}" type="pres">
      <dgm:prSet presAssocID="{345CB78E-C0FE-4E11-9CEB-B8E13EEAB444}" presName="spaceBetweenRectangles" presStyleCnt="0"/>
      <dgm:spPr/>
    </dgm:pt>
    <dgm:pt modelId="{F683A01C-C872-4560-BA03-ABAF17AC3A89}" type="pres">
      <dgm:prSet presAssocID="{92E3C8BA-5B66-4A42-8DFB-3547338C5055}" presName="parentLin" presStyleCnt="0"/>
      <dgm:spPr/>
    </dgm:pt>
    <dgm:pt modelId="{72DC0D8F-B48F-4579-B844-861B5581A6AE}" type="pres">
      <dgm:prSet presAssocID="{92E3C8BA-5B66-4A42-8DFB-3547338C505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37FAE32-381E-4B77-9FC3-A652992E1C23}" type="pres">
      <dgm:prSet presAssocID="{92E3C8BA-5B66-4A42-8DFB-3547338C505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D3CB0-84FD-456C-B9E2-8B1B6534E41B}" type="pres">
      <dgm:prSet presAssocID="{92E3C8BA-5B66-4A42-8DFB-3547338C5055}" presName="negativeSpace" presStyleCnt="0"/>
      <dgm:spPr/>
    </dgm:pt>
    <dgm:pt modelId="{DADF89BA-0B63-4015-929B-723FC82D32D3}" type="pres">
      <dgm:prSet presAssocID="{92E3C8BA-5B66-4A42-8DFB-3547338C5055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EFF373-D211-4367-A506-17F299ADB7BD}" srcId="{8106A57A-3441-4914-9762-9B5C3D694F62}" destId="{85FE55D5-C45B-43E9-A689-1A4D046BE1A1}" srcOrd="1" destOrd="0" parTransId="{EE61D319-BE06-4967-B40B-B1980AFE835B}" sibTransId="{345CB78E-C0FE-4E11-9CEB-B8E13EEAB444}"/>
    <dgm:cxn modelId="{595BD9E2-C9B8-476E-968F-7427A2745FC6}" type="presOf" srcId="{97E1E3BD-FB44-4004-B5A0-3A0E8229CCC1}" destId="{68D056EB-F81C-48C6-B437-95EFD479A0DE}" srcOrd="0" destOrd="1" presId="urn:microsoft.com/office/officeart/2005/8/layout/list1"/>
    <dgm:cxn modelId="{8A9EB972-AA2B-4E21-A54E-3A269AD5317F}" srcId="{85FE55D5-C45B-43E9-A689-1A4D046BE1A1}" destId="{84181766-E226-430C-B122-90A16285C3E3}" srcOrd="0" destOrd="0" parTransId="{8570ACF9-06AA-4CAD-A387-CFA35672DD98}" sibTransId="{1B6C928F-8923-4EF9-AC4F-9390DA5C3C97}"/>
    <dgm:cxn modelId="{BBC5156D-1896-4A38-B38E-9A44BCA169A3}" type="presOf" srcId="{6B8341D1-F854-4383-B608-4C5C2E7CD526}" destId="{13BA2A50-B382-4EF3-9E2B-CE3C13F922A6}" srcOrd="0" destOrd="0" presId="urn:microsoft.com/office/officeart/2005/8/layout/list1"/>
    <dgm:cxn modelId="{75597604-031F-404A-8490-532BB2D5C22C}" type="presOf" srcId="{1E112F54-3A86-4D6C-9BB2-A96085B81A23}" destId="{DADF89BA-0B63-4015-929B-723FC82D32D3}" srcOrd="0" destOrd="0" presId="urn:microsoft.com/office/officeart/2005/8/layout/list1"/>
    <dgm:cxn modelId="{81FA490F-E854-4C34-A471-046E61D18C51}" type="presOf" srcId="{84181766-E226-430C-B122-90A16285C3E3}" destId="{FC77E97C-3C51-4819-A67E-F9912E724D8C}" srcOrd="0" destOrd="0" presId="urn:microsoft.com/office/officeart/2005/8/layout/list1"/>
    <dgm:cxn modelId="{9A861741-9A3A-4C99-A434-EB4FA97A23B7}" type="presOf" srcId="{55D1879A-B116-46AC-83B4-DC76CE8B9B13}" destId="{68D056EB-F81C-48C6-B437-95EFD479A0DE}" srcOrd="0" destOrd="2" presId="urn:microsoft.com/office/officeart/2005/8/layout/list1"/>
    <dgm:cxn modelId="{224BDAA2-F57E-46D7-BF07-8E57648FDD88}" type="presOf" srcId="{92E3C8BA-5B66-4A42-8DFB-3547338C5055}" destId="{837FAE32-381E-4B77-9FC3-A652992E1C23}" srcOrd="1" destOrd="0" presId="urn:microsoft.com/office/officeart/2005/8/layout/list1"/>
    <dgm:cxn modelId="{24F367E3-619F-4834-AD21-B80A07F5BAAD}" srcId="{92E3C8BA-5B66-4A42-8DFB-3547338C5055}" destId="{1E112F54-3A86-4D6C-9BB2-A96085B81A23}" srcOrd="0" destOrd="0" parTransId="{3B64462C-B9CE-457F-8A44-E66C4F41ACD7}" sibTransId="{6EB8FFFD-10B0-4511-B94B-9B86229F0B44}"/>
    <dgm:cxn modelId="{9B513284-8E50-4EDA-B5AF-A14F298AD2D7}" type="presOf" srcId="{8106A57A-3441-4914-9762-9B5C3D694F62}" destId="{A72EC7F1-64CF-46F0-A256-36A5CB0427DF}" srcOrd="0" destOrd="0" presId="urn:microsoft.com/office/officeart/2005/8/layout/list1"/>
    <dgm:cxn modelId="{E8B4E497-65EF-4608-933A-49E149AC7483}" type="presOf" srcId="{6B8341D1-F854-4383-B608-4C5C2E7CD526}" destId="{27E81EB9-AA5E-4CCC-8BC6-E08F84F39F73}" srcOrd="1" destOrd="0" presId="urn:microsoft.com/office/officeart/2005/8/layout/list1"/>
    <dgm:cxn modelId="{6EAC0F1F-546A-46DF-AE8B-EE3E0B73EAE4}" srcId="{8106A57A-3441-4914-9762-9B5C3D694F62}" destId="{6B8341D1-F854-4383-B608-4C5C2E7CD526}" srcOrd="0" destOrd="0" parTransId="{DC01DFAC-C038-4560-9A41-93C0B250FB04}" sibTransId="{E7010C78-BE18-4F28-9DCF-12F82C2AF3E1}"/>
    <dgm:cxn modelId="{468CC5F8-EE0B-49C1-9E6D-72E77A3BFA32}" type="presOf" srcId="{85FE55D5-C45B-43E9-A689-1A4D046BE1A1}" destId="{2849B585-CA27-4C5A-A573-783808519284}" srcOrd="1" destOrd="0" presId="urn:microsoft.com/office/officeart/2005/8/layout/list1"/>
    <dgm:cxn modelId="{1BEE8E5F-679C-4521-8CDA-73ECE23A1828}" srcId="{8106A57A-3441-4914-9762-9B5C3D694F62}" destId="{92E3C8BA-5B66-4A42-8DFB-3547338C5055}" srcOrd="2" destOrd="0" parTransId="{096659F3-8512-40EF-8F0F-3226661A7273}" sibTransId="{91F161F3-93D4-4126-B72A-2FADADD8A529}"/>
    <dgm:cxn modelId="{BE287F10-CD88-41BC-B245-7451C9F5007B}" type="presOf" srcId="{92E3C8BA-5B66-4A42-8DFB-3547338C5055}" destId="{72DC0D8F-B48F-4579-B844-861B5581A6AE}" srcOrd="0" destOrd="0" presId="urn:microsoft.com/office/officeart/2005/8/layout/list1"/>
    <dgm:cxn modelId="{891AAC7E-FBB9-4270-A95C-9A8829E7DC7A}" type="presOf" srcId="{A9181ADA-3E6F-49BD-95E8-82C53EE93977}" destId="{68D056EB-F81C-48C6-B437-95EFD479A0DE}" srcOrd="0" destOrd="0" presId="urn:microsoft.com/office/officeart/2005/8/layout/list1"/>
    <dgm:cxn modelId="{148D7A87-EA31-474A-A15E-6A387990B4D9}" srcId="{6B8341D1-F854-4383-B608-4C5C2E7CD526}" destId="{A9181ADA-3E6F-49BD-95E8-82C53EE93977}" srcOrd="0" destOrd="0" parTransId="{ED1AF68A-D66B-4F2C-94FA-49A1EB70D4E7}" sibTransId="{D3986ACF-D391-4964-9034-0B1AEAB08004}"/>
    <dgm:cxn modelId="{51C7670B-0B89-409C-8840-53D85C7E5625}" srcId="{6B8341D1-F854-4383-B608-4C5C2E7CD526}" destId="{97E1E3BD-FB44-4004-B5A0-3A0E8229CCC1}" srcOrd="1" destOrd="0" parTransId="{40BE754F-1809-4CD3-8E03-EDB2F395CE25}" sibTransId="{FD59566A-3E2A-44BB-89A7-500F0ED2D1F8}"/>
    <dgm:cxn modelId="{D09F7F77-74CE-4CC3-A870-B0525F379E3C}" type="presOf" srcId="{85FE55D5-C45B-43E9-A689-1A4D046BE1A1}" destId="{56E28ED5-953C-40BC-9AB8-5A2F7BF91834}" srcOrd="0" destOrd="0" presId="urn:microsoft.com/office/officeart/2005/8/layout/list1"/>
    <dgm:cxn modelId="{B7CBB9F7-F1D7-4AAA-9750-295DA1182766}" srcId="{6B8341D1-F854-4383-B608-4C5C2E7CD526}" destId="{55D1879A-B116-46AC-83B4-DC76CE8B9B13}" srcOrd="2" destOrd="0" parTransId="{42A593A1-C1C6-4845-986F-BAC5E60A6550}" sibTransId="{A744DADC-FFC9-4BAE-A98B-446CCDB11D3D}"/>
    <dgm:cxn modelId="{A3C1CE70-D306-4B4D-AB83-15FC9977F518}" type="presParOf" srcId="{A72EC7F1-64CF-46F0-A256-36A5CB0427DF}" destId="{5DF44F08-62B6-496A-84DE-A58021A4F6CF}" srcOrd="0" destOrd="0" presId="urn:microsoft.com/office/officeart/2005/8/layout/list1"/>
    <dgm:cxn modelId="{A0C207AC-6B1C-4F84-9E34-A7DE637D228A}" type="presParOf" srcId="{5DF44F08-62B6-496A-84DE-A58021A4F6CF}" destId="{13BA2A50-B382-4EF3-9E2B-CE3C13F922A6}" srcOrd="0" destOrd="0" presId="urn:microsoft.com/office/officeart/2005/8/layout/list1"/>
    <dgm:cxn modelId="{013232B2-8B56-4434-B0BB-F230151000B9}" type="presParOf" srcId="{5DF44F08-62B6-496A-84DE-A58021A4F6CF}" destId="{27E81EB9-AA5E-4CCC-8BC6-E08F84F39F73}" srcOrd="1" destOrd="0" presId="urn:microsoft.com/office/officeart/2005/8/layout/list1"/>
    <dgm:cxn modelId="{40832E5B-CC42-4D2F-81AE-2874DD321DB4}" type="presParOf" srcId="{A72EC7F1-64CF-46F0-A256-36A5CB0427DF}" destId="{AD1D2C3A-3D88-4FE4-9529-E4D796158D03}" srcOrd="1" destOrd="0" presId="urn:microsoft.com/office/officeart/2005/8/layout/list1"/>
    <dgm:cxn modelId="{32F0397A-A449-49D0-AE84-ACA618DD6F19}" type="presParOf" srcId="{A72EC7F1-64CF-46F0-A256-36A5CB0427DF}" destId="{68D056EB-F81C-48C6-B437-95EFD479A0DE}" srcOrd="2" destOrd="0" presId="urn:microsoft.com/office/officeart/2005/8/layout/list1"/>
    <dgm:cxn modelId="{2D09620E-702B-4C63-876B-B5FAEBA8CBF7}" type="presParOf" srcId="{A72EC7F1-64CF-46F0-A256-36A5CB0427DF}" destId="{0D47CB20-46EB-4DE9-BB8D-560AF5FC00F5}" srcOrd="3" destOrd="0" presId="urn:microsoft.com/office/officeart/2005/8/layout/list1"/>
    <dgm:cxn modelId="{9F5F69E0-C3C0-486C-B7A8-3324CF3AE38B}" type="presParOf" srcId="{A72EC7F1-64CF-46F0-A256-36A5CB0427DF}" destId="{AB3C7E3B-47E6-4C15-8C3D-5A1223D125FA}" srcOrd="4" destOrd="0" presId="urn:microsoft.com/office/officeart/2005/8/layout/list1"/>
    <dgm:cxn modelId="{C1A97FCE-CD5E-4968-8211-7E377E1B8D26}" type="presParOf" srcId="{AB3C7E3B-47E6-4C15-8C3D-5A1223D125FA}" destId="{56E28ED5-953C-40BC-9AB8-5A2F7BF91834}" srcOrd="0" destOrd="0" presId="urn:microsoft.com/office/officeart/2005/8/layout/list1"/>
    <dgm:cxn modelId="{66BCF71B-1F58-4EAF-8FAE-5E296129668A}" type="presParOf" srcId="{AB3C7E3B-47E6-4C15-8C3D-5A1223D125FA}" destId="{2849B585-CA27-4C5A-A573-783808519284}" srcOrd="1" destOrd="0" presId="urn:microsoft.com/office/officeart/2005/8/layout/list1"/>
    <dgm:cxn modelId="{0063DA1B-F513-4502-9DD4-0E149571F28C}" type="presParOf" srcId="{A72EC7F1-64CF-46F0-A256-36A5CB0427DF}" destId="{430E5ACC-93E0-4CFB-9846-9AED5DDC2E48}" srcOrd="5" destOrd="0" presId="urn:microsoft.com/office/officeart/2005/8/layout/list1"/>
    <dgm:cxn modelId="{CA8C442D-4E67-4003-8A81-C21A8C6C5CCE}" type="presParOf" srcId="{A72EC7F1-64CF-46F0-A256-36A5CB0427DF}" destId="{FC77E97C-3C51-4819-A67E-F9912E724D8C}" srcOrd="6" destOrd="0" presId="urn:microsoft.com/office/officeart/2005/8/layout/list1"/>
    <dgm:cxn modelId="{A8D97C90-C747-4ED8-BA73-F2B368A48AF1}" type="presParOf" srcId="{A72EC7F1-64CF-46F0-A256-36A5CB0427DF}" destId="{EEDB3584-8A3F-46AA-8AE6-45612541219F}" srcOrd="7" destOrd="0" presId="urn:microsoft.com/office/officeart/2005/8/layout/list1"/>
    <dgm:cxn modelId="{81D9DD13-F936-475A-901D-9FBA6C956E2C}" type="presParOf" srcId="{A72EC7F1-64CF-46F0-A256-36A5CB0427DF}" destId="{F683A01C-C872-4560-BA03-ABAF17AC3A89}" srcOrd="8" destOrd="0" presId="urn:microsoft.com/office/officeart/2005/8/layout/list1"/>
    <dgm:cxn modelId="{EE09713F-2B51-4639-A7D7-7813086DC125}" type="presParOf" srcId="{F683A01C-C872-4560-BA03-ABAF17AC3A89}" destId="{72DC0D8F-B48F-4579-B844-861B5581A6AE}" srcOrd="0" destOrd="0" presId="urn:microsoft.com/office/officeart/2005/8/layout/list1"/>
    <dgm:cxn modelId="{42E8B669-11AA-4004-AB63-6CA175FDF361}" type="presParOf" srcId="{F683A01C-C872-4560-BA03-ABAF17AC3A89}" destId="{837FAE32-381E-4B77-9FC3-A652992E1C23}" srcOrd="1" destOrd="0" presId="urn:microsoft.com/office/officeart/2005/8/layout/list1"/>
    <dgm:cxn modelId="{98AB6878-7B56-49B1-BB94-B87DD136D644}" type="presParOf" srcId="{A72EC7F1-64CF-46F0-A256-36A5CB0427DF}" destId="{87DD3CB0-84FD-456C-B9E2-8B1B6534E41B}" srcOrd="9" destOrd="0" presId="urn:microsoft.com/office/officeart/2005/8/layout/list1"/>
    <dgm:cxn modelId="{4FE402AA-4A28-4BED-A531-283095FF6CA6}" type="presParOf" srcId="{A72EC7F1-64CF-46F0-A256-36A5CB0427DF}" destId="{DADF89BA-0B63-4015-929B-723FC82D32D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FF70-1199-47D2-B815-B4DFA76D017C}">
      <dsp:nvSpPr>
        <dsp:cNvPr id="0" name=""/>
        <dsp:cNvSpPr/>
      </dsp:nvSpPr>
      <dsp:spPr>
        <a:xfrm>
          <a:off x="0" y="370438"/>
          <a:ext cx="8426834" cy="7796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016" tIns="229108" rIns="6540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+mn-lt"/>
            </a:rPr>
            <a:t>Позиционирование ТПУ среди мировых лидеров образования в сфере генерации  профессиональной элиты по ресурсоэффективным технологиям</a:t>
          </a:r>
          <a:endParaRPr lang="ru-RU" sz="1600" b="0" kern="1200" dirty="0">
            <a:latin typeface="+mn-lt"/>
          </a:endParaRPr>
        </a:p>
      </dsp:txBody>
      <dsp:txXfrm>
        <a:off x="0" y="370438"/>
        <a:ext cx="8426834" cy="779625"/>
      </dsp:txXfrm>
    </dsp:sp>
    <dsp:sp modelId="{253B3E45-60A5-4763-B5FE-24C4B550FA4A}">
      <dsp:nvSpPr>
        <dsp:cNvPr id="0" name=""/>
        <dsp:cNvSpPr/>
      </dsp:nvSpPr>
      <dsp:spPr>
        <a:xfrm>
          <a:off x="418461" y="38493"/>
          <a:ext cx="8003945" cy="4943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60" tIns="0" rIns="22296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/>
            </a:rPr>
            <a:t>Блок 1.</a:t>
          </a:r>
          <a:r>
            <a:rPr lang="ru-RU" sz="1400" kern="1200" dirty="0" smtClean="0">
              <a:effectLst/>
            </a:rPr>
            <a:t> </a:t>
          </a:r>
          <a:r>
            <a:rPr lang="ru-RU" sz="1400" b="0" kern="1200" dirty="0" smtClean="0">
              <a:effectLst/>
              <a:latin typeface="+mn-lt"/>
            </a:rPr>
            <a:t>Создание глобально конкурентоспособной системы подготовки кадров для разработки и реализации инновационных </a:t>
          </a:r>
          <a:r>
            <a:rPr lang="ru-RU" sz="1400" b="0" kern="1200" dirty="0" err="1" smtClean="0">
              <a:effectLst/>
              <a:latin typeface="+mn-lt"/>
            </a:rPr>
            <a:t>ресурсоэффективных</a:t>
          </a:r>
          <a:r>
            <a:rPr lang="ru-RU" sz="1400" b="0" kern="1200" dirty="0" smtClean="0">
              <a:effectLst/>
              <a:latin typeface="+mn-lt"/>
            </a:rPr>
            <a:t> технологий</a:t>
          </a:r>
          <a:endParaRPr lang="ru-RU" sz="1400" b="0" kern="1200" dirty="0">
            <a:effectLst/>
            <a:latin typeface="+mn-lt"/>
          </a:endParaRPr>
        </a:p>
      </dsp:txBody>
      <dsp:txXfrm>
        <a:off x="442591" y="62623"/>
        <a:ext cx="7955685" cy="446045"/>
      </dsp:txXfrm>
    </dsp:sp>
    <dsp:sp modelId="{5F05A7E5-6B31-4D71-9721-98A658D21C53}">
      <dsp:nvSpPr>
        <dsp:cNvPr id="0" name=""/>
        <dsp:cNvSpPr/>
      </dsp:nvSpPr>
      <dsp:spPr>
        <a:xfrm>
          <a:off x="0" y="1371823"/>
          <a:ext cx="8426834" cy="9875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016" tIns="229108" rIns="6540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+mn-lt"/>
            </a:rPr>
            <a:t>Создание на базе ТПУ </a:t>
          </a:r>
          <a:r>
            <a:rPr lang="ru-RU" sz="1600" b="0" kern="1200" dirty="0" err="1" smtClean="0">
              <a:latin typeface="+mn-lt"/>
            </a:rPr>
            <a:t>международно</a:t>
          </a:r>
          <a:r>
            <a:rPr lang="ru-RU" sz="1600" b="0" kern="1200" dirty="0" smtClean="0">
              <a:latin typeface="+mn-lt"/>
            </a:rPr>
            <a:t> признанного центра исследований, разработки и реализации технологий в области ресурсоэффективных технологий</a:t>
          </a:r>
          <a:endParaRPr lang="ru-RU" sz="1600" b="0" kern="1200" dirty="0">
            <a:latin typeface="+mn-lt"/>
          </a:endParaRPr>
        </a:p>
      </dsp:txBody>
      <dsp:txXfrm>
        <a:off x="0" y="1371823"/>
        <a:ext cx="8426834" cy="987525"/>
      </dsp:txXfrm>
    </dsp:sp>
    <dsp:sp modelId="{10A8CFF3-2221-476C-9998-91D1AA74315C}">
      <dsp:nvSpPr>
        <dsp:cNvPr id="0" name=""/>
        <dsp:cNvSpPr/>
      </dsp:nvSpPr>
      <dsp:spPr>
        <a:xfrm>
          <a:off x="421341" y="1209463"/>
          <a:ext cx="6508010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60" tIns="0" rIns="22296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Блок 2.</a:t>
          </a:r>
          <a:r>
            <a:rPr lang="ru-RU" sz="1600" kern="1200" dirty="0" smtClean="0">
              <a:latin typeface="+mn-lt"/>
            </a:rPr>
            <a:t> </a:t>
          </a:r>
          <a:r>
            <a:rPr lang="ru-RU" sz="1400" b="0" kern="1200" dirty="0" smtClean="0">
              <a:latin typeface="+mn-lt"/>
            </a:rPr>
            <a:t>Развитие фундаментальных и прикладных исследований  по ПНР</a:t>
          </a:r>
          <a:endParaRPr lang="ru-RU" sz="1400" b="0" kern="1200" dirty="0">
            <a:latin typeface="+mn-lt"/>
          </a:endParaRPr>
        </a:p>
      </dsp:txBody>
      <dsp:txXfrm>
        <a:off x="437193" y="1225315"/>
        <a:ext cx="6476306" cy="293016"/>
      </dsp:txXfrm>
    </dsp:sp>
    <dsp:sp modelId="{A71AA2E2-904E-451B-810C-B59DA8BEA8C9}">
      <dsp:nvSpPr>
        <dsp:cNvPr id="0" name=""/>
        <dsp:cNvSpPr/>
      </dsp:nvSpPr>
      <dsp:spPr>
        <a:xfrm>
          <a:off x="0" y="2581108"/>
          <a:ext cx="8426834" cy="9875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016" tIns="229108" rIns="6540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+mn-lt"/>
            </a:rPr>
            <a:t>Становление ТПУ как крупнейшего в стране центра профессиональной переподготовки и повышения квалификации кадров для разработки и реализации инновационных </a:t>
          </a:r>
          <a:r>
            <a:rPr lang="ru-RU" sz="1600" b="0" kern="1200" dirty="0" err="1" smtClean="0">
              <a:latin typeface="+mn-lt"/>
            </a:rPr>
            <a:t>ресурсоэффективных</a:t>
          </a:r>
          <a:r>
            <a:rPr lang="ru-RU" sz="1600" b="0" kern="1200" dirty="0" smtClean="0">
              <a:latin typeface="+mn-lt"/>
            </a:rPr>
            <a:t> технологий </a:t>
          </a:r>
          <a:endParaRPr lang="ru-RU" sz="1600" b="0" kern="1200" dirty="0">
            <a:latin typeface="+mn-lt"/>
          </a:endParaRPr>
        </a:p>
      </dsp:txBody>
      <dsp:txXfrm>
        <a:off x="0" y="2581108"/>
        <a:ext cx="8426834" cy="987525"/>
      </dsp:txXfrm>
    </dsp:sp>
    <dsp:sp modelId="{2D1ED92D-D6E5-4FA3-AEA4-270EB9721680}">
      <dsp:nvSpPr>
        <dsp:cNvPr id="0" name=""/>
        <dsp:cNvSpPr/>
      </dsp:nvSpPr>
      <dsp:spPr>
        <a:xfrm>
          <a:off x="421341" y="2418748"/>
          <a:ext cx="647485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60" tIns="0" rIns="22296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latin typeface="+mn-lt"/>
            </a:rPr>
            <a:t>Блок 3. </a:t>
          </a:r>
          <a:r>
            <a:rPr lang="ru-RU" sz="1400" b="0" kern="1200" smtClean="0">
              <a:latin typeface="+mn-lt"/>
            </a:rPr>
            <a:t>Развитие кадрового потенциала</a:t>
          </a:r>
          <a:endParaRPr lang="ru-RU" sz="1400" b="0" kern="1200" dirty="0">
            <a:latin typeface="+mn-lt"/>
          </a:endParaRPr>
        </a:p>
      </dsp:txBody>
      <dsp:txXfrm>
        <a:off x="437193" y="2434600"/>
        <a:ext cx="6443155" cy="293016"/>
      </dsp:txXfrm>
    </dsp:sp>
    <dsp:sp modelId="{BCD5B62A-CC56-4D28-99FA-33452AD2C676}">
      <dsp:nvSpPr>
        <dsp:cNvPr id="0" name=""/>
        <dsp:cNvSpPr/>
      </dsp:nvSpPr>
      <dsp:spPr>
        <a:xfrm>
          <a:off x="0" y="3790393"/>
          <a:ext cx="8426834" cy="7796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4016" tIns="229108" rIns="65401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+mn-lt"/>
            </a:rPr>
            <a:t>Полномасштабная трансформация ТПУ в НИУ по приоритетным направлениям развития и критическим технологиям в области ресурсоэффективности </a:t>
          </a:r>
          <a:endParaRPr lang="ru-RU" sz="1600" b="0" kern="1200" dirty="0">
            <a:latin typeface="+mn-lt"/>
          </a:endParaRPr>
        </a:p>
      </dsp:txBody>
      <dsp:txXfrm>
        <a:off x="0" y="3790393"/>
        <a:ext cx="8426834" cy="779625"/>
      </dsp:txXfrm>
    </dsp:sp>
    <dsp:sp modelId="{30AD9577-D300-4169-9A40-40039AAF8E46}">
      <dsp:nvSpPr>
        <dsp:cNvPr id="0" name=""/>
        <dsp:cNvSpPr/>
      </dsp:nvSpPr>
      <dsp:spPr>
        <a:xfrm>
          <a:off x="421341" y="3628033"/>
          <a:ext cx="6474859" cy="324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60" tIns="0" rIns="22296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+mn-lt"/>
            </a:rPr>
            <a:t>Блок 4. </a:t>
          </a:r>
          <a:r>
            <a:rPr lang="ru-RU" sz="1400" b="0" kern="1200" dirty="0" smtClean="0">
              <a:latin typeface="+mn-lt"/>
            </a:rPr>
            <a:t>Совершенствование системы управления университетом</a:t>
          </a:r>
          <a:endParaRPr lang="ru-RU" sz="1400" b="0" kern="1200" dirty="0">
            <a:latin typeface="+mn-lt"/>
          </a:endParaRPr>
        </a:p>
      </dsp:txBody>
      <dsp:txXfrm>
        <a:off x="437193" y="3643885"/>
        <a:ext cx="6443155" cy="2930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FFC0A-3D9F-4CD0-A701-45913FFF4C95}">
      <dsp:nvSpPr>
        <dsp:cNvPr id="0" name=""/>
        <dsp:cNvSpPr/>
      </dsp:nvSpPr>
      <dsp:spPr>
        <a:xfrm>
          <a:off x="0" y="366571"/>
          <a:ext cx="8496944" cy="14883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312420" rIns="65945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cs typeface="Arial" charset="0"/>
            </a:rPr>
            <a:t>персональные страницы преподавателей с учебно-методическими материалами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cs typeface="Arial" charset="0"/>
            </a:rPr>
            <a:t>программный комплекс «Личный кабинет абитуриента»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ea typeface="Calibri" pitchFamily="34" charset="0"/>
              <a:cs typeface="Times New Roman" pitchFamily="18" charset="0"/>
            </a:rPr>
            <a:t>информационно-программные комплексы по управлению и администрированию учебного процесса («Электронный деканат», «Планирование и организация учебного процесса», «Фонд образовательных программ»)</a:t>
          </a:r>
          <a:endParaRPr lang="ru-RU" sz="1500" kern="1200" dirty="0">
            <a:cs typeface="Arial" charset="0"/>
          </a:endParaRPr>
        </a:p>
      </dsp:txBody>
      <dsp:txXfrm>
        <a:off x="0" y="366571"/>
        <a:ext cx="8496944" cy="1488375"/>
      </dsp:txXfrm>
    </dsp:sp>
    <dsp:sp modelId="{F60E5608-6381-497B-8BD9-B46E72F04738}">
      <dsp:nvSpPr>
        <dsp:cNvPr id="0" name=""/>
        <dsp:cNvSpPr/>
      </dsp:nvSpPr>
      <dsp:spPr>
        <a:xfrm>
          <a:off x="424847" y="145171"/>
          <a:ext cx="5947860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cs typeface="Arial" charset="0"/>
            </a:rPr>
            <a:t>Система «Электронный университет»</a:t>
          </a:r>
          <a:endParaRPr lang="ru-RU" sz="1500" kern="1200" dirty="0"/>
        </a:p>
      </dsp:txBody>
      <dsp:txXfrm>
        <a:off x="446463" y="166787"/>
        <a:ext cx="5904628" cy="399568"/>
      </dsp:txXfrm>
    </dsp:sp>
    <dsp:sp modelId="{C7E3FA38-11EA-44E5-AFCF-3764F4C4CE6A}">
      <dsp:nvSpPr>
        <dsp:cNvPr id="0" name=""/>
        <dsp:cNvSpPr/>
      </dsp:nvSpPr>
      <dsp:spPr>
        <a:xfrm>
          <a:off x="0" y="2157347"/>
          <a:ext cx="8496944" cy="122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312420" rIns="65945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cs typeface="Arial" charset="0"/>
            </a:rPr>
            <a:t>массовый переход с 2010 г. (</a:t>
          </a:r>
          <a:r>
            <a:rPr lang="ru-RU" sz="1500" b="1" kern="1200" dirty="0" smtClean="0">
              <a:cs typeface="Arial" charset="0"/>
            </a:rPr>
            <a:t>первым в России)</a:t>
          </a:r>
          <a:r>
            <a:rPr lang="ru-RU" sz="1500" b="0" kern="1200" dirty="0" smtClean="0">
              <a:cs typeface="Arial" charset="0"/>
            </a:rPr>
            <a:t>;</a:t>
          </a:r>
          <a:r>
            <a:rPr lang="ru-RU" sz="1500" b="1" kern="1200" dirty="0" smtClean="0">
              <a:cs typeface="Arial" charset="0"/>
            </a:rPr>
            <a:t> </a:t>
          </a:r>
          <a:r>
            <a:rPr lang="ru-RU" sz="1500" kern="1200" dirty="0" smtClean="0">
              <a:cs typeface="Arial" charset="0"/>
            </a:rPr>
            <a:t>новые основные образовательные программы (ООП), соответствующие Федеральным государственным образовательным стандартам третьего поколения и требованиям международных стандартов</a:t>
          </a:r>
          <a:endParaRPr lang="ru-RU" sz="1500" kern="1200" dirty="0"/>
        </a:p>
      </dsp:txBody>
      <dsp:txXfrm>
        <a:off x="0" y="2157347"/>
        <a:ext cx="8496944" cy="1228500"/>
      </dsp:txXfrm>
    </dsp:sp>
    <dsp:sp modelId="{481FA542-99B4-44F5-B648-4AE53E006C3E}">
      <dsp:nvSpPr>
        <dsp:cNvPr id="0" name=""/>
        <dsp:cNvSpPr/>
      </dsp:nvSpPr>
      <dsp:spPr>
        <a:xfrm>
          <a:off x="424847" y="1935947"/>
          <a:ext cx="5947860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cs typeface="Arial" charset="0"/>
            </a:rPr>
            <a:t>Двухуровневая система подготовки </a:t>
          </a:r>
          <a:endParaRPr lang="ru-RU" sz="1500" b="1" kern="1200" dirty="0"/>
        </a:p>
      </dsp:txBody>
      <dsp:txXfrm>
        <a:off x="446463" y="1957563"/>
        <a:ext cx="5904628" cy="399568"/>
      </dsp:txXfrm>
    </dsp:sp>
    <dsp:sp modelId="{F804577C-40E1-4BF9-9C8C-865DBE42330B}">
      <dsp:nvSpPr>
        <dsp:cNvPr id="0" name=""/>
        <dsp:cNvSpPr/>
      </dsp:nvSpPr>
      <dsp:spPr>
        <a:xfrm>
          <a:off x="0" y="3688247"/>
          <a:ext cx="8496944" cy="10631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9457" tIns="312420" rIns="65945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cs typeface="Arial" charset="0"/>
            </a:rPr>
            <a:t>разработка  и введение в действие </a:t>
          </a:r>
          <a:r>
            <a:rPr lang="ru-RU" sz="1500" kern="1200" dirty="0" smtClean="0"/>
            <a:t>Стандарта ООП ТПУ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разработка и модернизация 83 ООП, нормативно-организационное обеспечение образовательных программ в личностно-ориентированной образовательной среде</a:t>
          </a:r>
        </a:p>
      </dsp:txBody>
      <dsp:txXfrm>
        <a:off x="0" y="3688247"/>
        <a:ext cx="8496944" cy="1063125"/>
      </dsp:txXfrm>
    </dsp:sp>
    <dsp:sp modelId="{5274FD36-F34B-46D6-ABD7-34D52A2A64BD}">
      <dsp:nvSpPr>
        <dsp:cNvPr id="0" name=""/>
        <dsp:cNvSpPr/>
      </dsp:nvSpPr>
      <dsp:spPr>
        <a:xfrm>
          <a:off x="424847" y="3466847"/>
          <a:ext cx="5947860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815" tIns="0" rIns="224815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cs typeface="Arial" charset="0"/>
            </a:rPr>
            <a:t>Нормативно-организационное обеспечение учебного процесса</a:t>
          </a:r>
          <a:endParaRPr lang="ru-RU" sz="1500" kern="1200" dirty="0"/>
        </a:p>
      </dsp:txBody>
      <dsp:txXfrm>
        <a:off x="446463" y="3488463"/>
        <a:ext cx="5904628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D86C8-2966-410F-9322-6875F5C2E6D5}">
      <dsp:nvSpPr>
        <dsp:cNvPr id="0" name=""/>
        <dsp:cNvSpPr/>
      </dsp:nvSpPr>
      <dsp:spPr>
        <a:xfrm>
          <a:off x="0" y="342602"/>
          <a:ext cx="7848872" cy="2356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учебно-методические материалы на английском языке для ООП по ПНР ТПУ (по 70 дисциплинам)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учебно-методические комплексы дисциплин «</a:t>
          </a:r>
          <a:r>
            <a:rPr lang="ru-RU" sz="1700" i="1" kern="1200" dirty="0" smtClean="0"/>
            <a:t>Инженерное предпринимательство», «Управление компанией на основе бережливого производства»</a:t>
          </a:r>
          <a:r>
            <a:rPr lang="en-US" sz="1700" i="1" kern="1200" dirty="0" smtClean="0"/>
            <a:t> </a:t>
          </a:r>
          <a:r>
            <a:rPr lang="ru-RU" sz="1700" i="1" kern="1200" dirty="0" smtClean="0"/>
            <a:t>и др.</a:t>
          </a:r>
          <a:endParaRPr lang="ru-RU" sz="170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учебно-методические комплексы факультативных и унифицированных дисциплин </a:t>
          </a:r>
          <a:r>
            <a:rPr lang="ru-RU" sz="1700" i="1" kern="1200" dirty="0" smtClean="0"/>
            <a:t>«Введение в теорию и практику толерантности», «Деловая коммуникация» и др.</a:t>
          </a:r>
          <a:endParaRPr lang="ru-RU" sz="1700" i="1" kern="1200" dirty="0"/>
        </a:p>
      </dsp:txBody>
      <dsp:txXfrm>
        <a:off x="0" y="342602"/>
        <a:ext cx="7848872" cy="2356200"/>
      </dsp:txXfrm>
    </dsp:sp>
    <dsp:sp modelId="{D9E43983-B833-43DA-AA41-C28E519BBDC9}">
      <dsp:nvSpPr>
        <dsp:cNvPr id="0" name=""/>
        <dsp:cNvSpPr/>
      </dsp:nvSpPr>
      <dsp:spPr>
        <a:xfrm>
          <a:off x="392443" y="91682"/>
          <a:ext cx="591330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Учебно-методические ресурсы </a:t>
          </a:r>
          <a:r>
            <a:rPr lang="ru-RU" sz="1700" b="1" kern="1200" dirty="0" err="1" smtClean="0"/>
            <a:t>ООП</a:t>
          </a:r>
          <a:endParaRPr lang="ru-RU" sz="1700" b="1" kern="1200" dirty="0"/>
        </a:p>
      </dsp:txBody>
      <dsp:txXfrm>
        <a:off x="416941" y="116180"/>
        <a:ext cx="5864312" cy="452844"/>
      </dsp:txXfrm>
    </dsp:sp>
    <dsp:sp modelId="{53F4B23C-95F7-4617-B532-A46DA11F4CD4}">
      <dsp:nvSpPr>
        <dsp:cNvPr id="0" name=""/>
        <dsp:cNvSpPr/>
      </dsp:nvSpPr>
      <dsp:spPr>
        <a:xfrm>
          <a:off x="0" y="3041522"/>
          <a:ext cx="7848872" cy="14190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6 договоров по разработке и реализации СОП с российскими (томскими) университетами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11 СОП с зарубежными, российскими и томскими университетами (обучаются 60 студентов ТПУ)</a:t>
          </a:r>
          <a:endParaRPr lang="ru-RU" sz="1700" kern="1200" dirty="0"/>
        </a:p>
      </dsp:txBody>
      <dsp:txXfrm>
        <a:off x="0" y="3041522"/>
        <a:ext cx="7848872" cy="1419075"/>
      </dsp:txXfrm>
    </dsp:sp>
    <dsp:sp modelId="{7528744D-BC3E-49B4-8F11-A2D2CAEAE2C0}">
      <dsp:nvSpPr>
        <dsp:cNvPr id="0" name=""/>
        <dsp:cNvSpPr/>
      </dsp:nvSpPr>
      <dsp:spPr>
        <a:xfrm>
          <a:off x="392443" y="2790602"/>
          <a:ext cx="591330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Совместные образовательные программы (СОП)</a:t>
          </a:r>
          <a:endParaRPr lang="ru-RU" sz="1700" b="1" kern="1200" dirty="0"/>
        </a:p>
      </dsp:txBody>
      <dsp:txXfrm>
        <a:off x="416941" y="2815100"/>
        <a:ext cx="5864312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0.01131</cdr:x>
      <cdr:y>0</cdr:y>
    </cdr:from>
    <cdr:to>
      <cdr:x>0.15683</cdr:x>
      <cdr:y>0.20412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0"/>
          <a:ext cx="926279" cy="637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млн.</a:t>
          </a:r>
          <a:r>
            <a:rPr lang="ru-RU" sz="1200" b="1" baseline="0" dirty="0"/>
            <a:t> </a:t>
          </a:r>
          <a:r>
            <a:rPr lang="ru-RU" sz="1200" b="1" baseline="0" dirty="0" smtClean="0"/>
            <a:t>руб.</a:t>
          </a:r>
          <a:endParaRPr lang="ru-RU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B9DF8-00AF-43B2-B4AB-34669FE5752D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98AA0-01E5-4BBA-AC36-9D254D0818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2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36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36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36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19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БД</a:t>
            </a:r>
            <a:r>
              <a:rPr lang="ru-RU" sz="1400" baseline="0" dirty="0" smtClean="0"/>
              <a:t> закупаются на 1 год. Стоимость БД растет, поэтому в 2010 закуплено 8 баз на 10 млн. руб., а в 2011 – 6 баз на 9,7 млн. руб.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200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Я избран Председателем</a:t>
            </a:r>
            <a:r>
              <a:rPr lang="ru-RU" sz="1400" baseline="0" dirty="0" smtClean="0"/>
              <a:t> Совета Ассоциации «Томский консорциум».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42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42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3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4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/>
              <a:t>Формально</a:t>
            </a:r>
            <a:r>
              <a:rPr lang="ru-RU" sz="1400" baseline="0" dirty="0" smtClean="0"/>
              <a:t> Программа реализуется 3 года. Фактически -  2 года, так как  она была утверждена приказом </a:t>
            </a:r>
            <a:r>
              <a:rPr lang="ru-RU" sz="1400" baseline="0" dirty="0" err="1" smtClean="0"/>
              <a:t>Минобрнауки</a:t>
            </a:r>
            <a:r>
              <a:rPr lang="ru-RU" sz="1400" baseline="0" dirty="0" smtClean="0"/>
              <a:t> 17 ноября  2009 г.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43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Закупленное оборудование позволило повысить эффективность и результативность научных исследований: количество и качество защит диссертаций, статей в высоко рейтинговых журналах, объемы НИОКР</a:t>
            </a:r>
          </a:p>
          <a:p>
            <a:endParaRPr lang="ru-RU" sz="1400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95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1"/>
                </a:solidFill>
                <a:cs typeface="Arial" charset="0"/>
              </a:rPr>
              <a:t>Годовой объем </a:t>
            </a:r>
            <a:r>
              <a:rPr lang="ru-RU" sz="1400" b="0" dirty="0" smtClean="0">
                <a:solidFill>
                  <a:schemeClr val="tx1"/>
                </a:solidFill>
                <a:cs typeface="Arial" charset="0"/>
              </a:rPr>
              <a:t>научных исследований</a:t>
            </a:r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cs typeface="Arial" charset="0"/>
              </a:rPr>
              <a:t>превысил 1 млрд. р. и составил за последние 3 года 3,1 млрд.руб. (в 2009 – 684,7 млн.</a:t>
            </a:r>
            <a:r>
              <a:rPr lang="ru-RU" sz="1400" baseline="0" dirty="0" smtClean="0">
                <a:solidFill>
                  <a:schemeClr val="tx1"/>
                </a:solidFill>
                <a:cs typeface="Arial" charset="0"/>
              </a:rPr>
              <a:t> руб., в 2010 – 1 126,1 млн. руб., в 2011 – 1 289 млн. руб.)</a:t>
            </a:r>
            <a:endParaRPr lang="ru-RU" sz="1400" dirty="0" smtClean="0">
              <a:solidFill>
                <a:schemeClr val="tx1"/>
              </a:solidFill>
              <a:cs typeface="Arial" charset="0"/>
            </a:endParaRP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95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"/>
              </a:spcBef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86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91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Шварцев 2006-2009 </a:t>
            </a:r>
          </a:p>
          <a:p>
            <a:r>
              <a:rPr lang="ru-RU" dirty="0" smtClean="0"/>
              <a:t>Панин 2010-2011</a:t>
            </a:r>
          </a:p>
          <a:p>
            <a:r>
              <a:rPr lang="ru-RU" dirty="0" smtClean="0"/>
              <a:t>Конторович 2010-2011</a:t>
            </a:r>
          </a:p>
          <a:p>
            <a:r>
              <a:rPr lang="ru-RU" dirty="0" smtClean="0"/>
              <a:t>В настоящее время поданы</a:t>
            </a:r>
            <a:r>
              <a:rPr lang="ru-RU" baseline="0" dirty="0" smtClean="0"/>
              <a:t> заявки на все эти школы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58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+mn-lt"/>
              </a:rPr>
              <a:t>По защитам </a:t>
            </a:r>
            <a:r>
              <a:rPr lang="ru-RU" sz="1400" b="0" dirty="0" smtClean="0">
                <a:latin typeface="+mn-lt"/>
              </a:rPr>
              <a:t>докторских диссертаций </a:t>
            </a:r>
            <a:r>
              <a:rPr lang="ru-RU" sz="1400" dirty="0" smtClean="0">
                <a:latin typeface="+mn-lt"/>
              </a:rPr>
              <a:t>ТПУ занимает 2-е место среди всех вузов </a:t>
            </a:r>
            <a:r>
              <a:rPr lang="ru-RU" sz="1400" dirty="0" err="1" smtClean="0">
                <a:latin typeface="+mn-lt"/>
              </a:rPr>
              <a:t>Минобрнауки</a:t>
            </a:r>
            <a:r>
              <a:rPr lang="ru-RU" sz="1400" dirty="0" smtClean="0">
                <a:latin typeface="+mn-lt"/>
              </a:rPr>
              <a:t> РФ, по кандидатским – 1-е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61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50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 smtClean="0"/>
              <a:t>2009 - 33 чел. прошли повышение  квалификации за рубежом, 2010 – 62, 2011 - 107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2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 smtClean="0"/>
              <a:t>Позже, в 2010 г., идея </a:t>
            </a:r>
            <a:r>
              <a:rPr lang="ru-RU" sz="1400" baseline="0" dirty="0" err="1" smtClean="0"/>
              <a:t>ресурсоэффективности</a:t>
            </a:r>
            <a:r>
              <a:rPr lang="ru-RU" sz="1400" baseline="0" dirty="0" smtClean="0"/>
              <a:t> стала приоритетной для стран ЕС.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См. Коммюнике Европейского Совета, документ Стратегия развития Европы «Европа 2020. A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strategy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smart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inclusive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Какие цели ставит перед собой Европа?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«Европа 2020» устанавливает три основных фактора укрепления экономики: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разумный рост: развитие экономики, основанное на знаниях и инновациях;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устойчивый рост: </a:t>
            </a:r>
            <a:r>
              <a:rPr lang="ru-RU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экономики, основанной на целесообразном использовании ресурсов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экологии и конкуренции;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всеобъемлющий рост: способствование повышению уровня занятости населения, достижение социального и территориального согласия.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10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876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Сформирован управленческий резерв (40 молодых сотрудников ТПУ) и разработаны уникальные программы повышения квалификации для подготовки резерва кадров.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Организован ежегодный Межвузовский конкурс исследовательских проектов, призванный привлечь к работе в ТПУ талантливых ученых педагогов и менеджеров</a:t>
            </a:r>
            <a:r>
              <a:rPr lang="ru-RU" sz="1400" baseline="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из внешних организаций. За период проведения Межвузовского конкурса в нем приняли участие 223 ученых, из них 90 ученых из внешних организации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93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550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7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52</a:t>
            </a:fld>
            <a:endParaRPr lang="ru-RU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2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10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20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4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60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60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42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Матричная</a:t>
            </a:r>
            <a:r>
              <a:rPr lang="ru-RU" sz="1400" baseline="0" dirty="0" smtClean="0"/>
              <a:t> схема управления Программой: по горизонтали – управление по блокам; по вертикали – управление по ПНР (по научно-образовательным институтам).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330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109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/>
              <a:t>2  из 11 специальностей занимают первое место в рейтинге Министерства образования и науки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201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-RU" sz="1400" i="0" dirty="0" smtClean="0">
                <a:solidFill>
                  <a:schemeClr val="tx1"/>
                </a:solidFill>
                <a:latin typeface="+mn-lt"/>
              </a:rPr>
              <a:t>Разработаны предварительные проекты и технологические регламенты технологий производства изделий из </a:t>
            </a:r>
            <a:r>
              <a:rPr lang="ru-RU" sz="1400" i="0" dirty="0" err="1" smtClean="0">
                <a:solidFill>
                  <a:schemeClr val="tx1"/>
                </a:solidFill>
                <a:latin typeface="+mn-lt"/>
              </a:rPr>
              <a:t>наноструктурированной</a:t>
            </a:r>
            <a:r>
              <a:rPr lang="ru-RU" sz="1400" i="0" dirty="0" smtClean="0">
                <a:solidFill>
                  <a:schemeClr val="tx1"/>
                </a:solidFill>
                <a:latin typeface="+mn-lt"/>
              </a:rPr>
              <a:t> керамики. Созданы опытные образцы керамических </a:t>
            </a:r>
            <a:r>
              <a:rPr lang="ru-RU" sz="1400" i="0" dirty="0" err="1" smtClean="0">
                <a:solidFill>
                  <a:schemeClr val="tx1"/>
                </a:solidFill>
                <a:latin typeface="+mn-lt"/>
              </a:rPr>
              <a:t>бронеплиток</a:t>
            </a:r>
            <a:r>
              <a:rPr lang="ru-RU" sz="1400" i="0" dirty="0" smtClean="0">
                <a:solidFill>
                  <a:schemeClr val="tx1"/>
                </a:solidFill>
                <a:latin typeface="+mn-lt"/>
              </a:rPr>
              <a:t>, диэлектрических подложек.</a:t>
            </a:r>
          </a:p>
          <a:p>
            <a:endParaRPr lang="ru-RU" sz="1400" i="0" baseline="0" dirty="0" smtClean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Разработаны опытные образцы высокоэффективных полупроводниковых светильников. Проведены их светотехнические, теплотехнические и климатические испытания. 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201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42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из 11 специальностей Института кибернетики занимают первое место в рейтинге Министерства образования и науки РФ.</a:t>
            </a:r>
          </a:p>
          <a:p>
            <a:pPr marL="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Координатор европейского гранта по программе ТЕМПУС-IV на сумму 52 млн. руб.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201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719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Разработано математическое и программное обеспечение интеллектуальных систем аэрокосмического мониторинга (предназначено для повышения оперативности и точности обработки данных дистанционного зондирования Земли) </a:t>
            </a:r>
          </a:p>
          <a:p>
            <a:pPr marL="0" lvl="0" indent="0"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Руководителю проекта Замятину А.В. присуждена медаль РАН в номинации «Молодой ученый».</a:t>
            </a:r>
          </a:p>
          <a:p>
            <a:pPr marL="0" lvl="0" indent="0">
              <a:buNone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Малое инновационное предприятие «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Киберцентр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» </a:t>
            </a:r>
            <a:r>
              <a:rPr lang="ru-RU" sz="1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разработало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и внедрило в г.Томске систему мониторинга пассажирского транспорта с использование технологий ГЛОНАСС/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GPS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, разработало аналогичную систему для машин скорой помощи города, которая работает в режиме опытной эксплуатации.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Vsat</a:t>
            </a:r>
            <a:r>
              <a:rPr lang="en-US" baseline="0" dirty="0" smtClean="0"/>
              <a:t> – </a:t>
            </a:r>
            <a:r>
              <a:rPr lang="ru-RU" baseline="0" dirty="0" smtClean="0"/>
              <a:t>читать «</a:t>
            </a:r>
            <a:r>
              <a:rPr lang="ru-RU" baseline="0" dirty="0" err="1" smtClean="0"/>
              <a:t>висат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42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DBA61-E9F1-4341-835D-ED5C67F2A55E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9B0068-0565-43F3-A462-2CDEBC53F174}" type="slidenum">
              <a:rPr lang="ru-RU" smtClean="0"/>
              <a:pPr eaLnBrk="1" hangingPunct="1"/>
              <a:t>82</a:t>
            </a:fld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Начата подготовка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Degree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магистерской программе с Карагандинским техническим университетом. Разрабатываются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Degree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программы с Венским техническим университетом, Чешским техническим университетом, Университетом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Саарланда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совместные программы с СГМУ, МИРЭА.</a:t>
            </a:r>
          </a:p>
          <a:p>
            <a:pPr marL="0" indent="0" algn="just">
              <a:lnSpc>
                <a:spcPct val="90000"/>
              </a:lnSpc>
              <a:buFont typeface="Wingdings 2" pitchFamily="18" charset="2"/>
              <a:buNone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из 5 специальностей и 1 из 6 направлений ИНК занимают первое место в рейтинге Министерства образования и науки РФ.   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9B0068-0565-43F3-A462-2CDEBC53F174}" type="slidenum">
              <a:rPr lang="ru-RU" smtClean="0"/>
              <a:pPr eaLnBrk="1" hangingPunct="1"/>
              <a:t>83</a:t>
            </a:fld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Деньги на 2012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719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279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981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111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99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aseline="0" dirty="0" smtClean="0"/>
              <a:t>В подтексте нужно обыграть цифру 6: 6 проректоров, 6 самостоятельных управлений, 6 НОИ (с чего бы это?)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36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98AA0-01E5-4BBA-AC36-9D254D08189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3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Ti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800600"/>
            <a:ext cx="7772400" cy="685800"/>
          </a:xfrm>
        </p:spPr>
        <p:txBody>
          <a:bodyPr/>
          <a:lstStyle>
            <a:lvl1pPr algn="r">
              <a:defRPr b="0">
                <a:solidFill>
                  <a:schemeClr val="bg1"/>
                </a:solidFill>
                <a:latin typeface="Sylfaen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562600"/>
            <a:ext cx="6400800" cy="5334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505368"/>
                </a:solidFill>
                <a:latin typeface="Sylfae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55D9-ECAD-4D76-9A0C-C7498E90F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D559-E75E-46D2-A6CC-05DF39B8068A}" type="datetime1">
              <a:rPr lang="ru-RU" smtClean="0"/>
              <a:pPr>
                <a:defRPr/>
              </a:pPr>
              <a:t>06.03.2012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168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0536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>
          <a:gsLst>
            <a:gs pos="52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55D9-ECAD-4D76-9A0C-C7498E90F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D559-E75E-46D2-A6CC-05DF39B8068A}" type="datetime1">
              <a:rPr lang="ru-RU" smtClean="0"/>
              <a:pPr>
                <a:defRPr/>
              </a:pPr>
              <a:t>06.03.2012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1680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slide1.jpg"/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rgbClr val="C75F09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rslide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82562-91BF-4820-9E8E-6DC0F06D721A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2BCD9-F9D1-4A03-91EF-AD445DDDE5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505368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5F2DD53-6001-4679-B8E8-FBDA2D6E4D53}" type="datetimeFigureOut">
              <a:rPr lang="ru-RU" smtClean="0"/>
              <a:pPr/>
              <a:t>06.03.2012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06E1C4E-E21E-4231-AC39-DE33E0F023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med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6.xml"/><Relationship Id="rId9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59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996952"/>
            <a:ext cx="8064896" cy="2036168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Итоги выполнения Программы развития ТПУ </a:t>
            </a:r>
            <a:r>
              <a:rPr lang="ru-RU" sz="3200" dirty="0" smtClean="0"/>
              <a:t>как Национального исследовательского университета за 2009 </a:t>
            </a:r>
            <a:r>
              <a:rPr lang="ru-RU" sz="3200" dirty="0"/>
              <a:t>– 2011 гг.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5301208"/>
            <a:ext cx="2800400" cy="57606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Чубик П.С., ректор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480" y="622668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Собрание Ассамблеи Национального исследовательского Томского политехнического университета</a:t>
            </a:r>
          </a:p>
          <a:p>
            <a:pPr algn="ctr"/>
            <a:r>
              <a:rPr lang="ru-RU" sz="1400" dirty="0" smtClean="0"/>
              <a:t>9 декабря 2011 г.</a:t>
            </a:r>
            <a:endParaRPr lang="ru-RU" sz="1400" dirty="0"/>
          </a:p>
        </p:txBody>
      </p:sp>
      <p:pic>
        <p:nvPicPr>
          <p:cNvPr id="6" name="Рисунок 5" descr="TPU_черно-белый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620688"/>
            <a:ext cx="1920240" cy="14630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618312" cy="79898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блок 1 • образование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Содержимое 4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4176464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1.1  Создание образовательной среды мирового уровня и генерация профессиональной элиты 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>
                <a:solidFill>
                  <a:schemeClr val="tx1"/>
                </a:solidFill>
              </a:rPr>
              <a:t>	</a:t>
            </a:r>
            <a:r>
              <a:rPr lang="ru-RU" sz="1800" i="1" dirty="0" smtClean="0">
                <a:solidFill>
                  <a:schemeClr val="tx1"/>
                </a:solidFill>
              </a:rPr>
              <a:t>(ФС - 36,7 млн. руб., СФ - 94,9 млн. руб.)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ru-RU" sz="1800" i="1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1.2  Развитие материально-технической, учебно-методической и информационной базы учебного процесса 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>
                <a:solidFill>
                  <a:schemeClr val="tx1"/>
                </a:solidFill>
              </a:rPr>
              <a:t>	</a:t>
            </a:r>
            <a:r>
              <a:rPr lang="ru-RU" sz="1800" i="1" dirty="0" smtClean="0">
                <a:solidFill>
                  <a:schemeClr val="tx1"/>
                </a:solidFill>
              </a:rPr>
              <a:t>(ФС - 236,1 млн. руб., СФ - 31,1 млн. руб.)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ru-RU" sz="1800" i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1.3 Расширение международного сотрудничества в образовательной сфере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>
                <a:solidFill>
                  <a:schemeClr val="tx1"/>
                </a:solidFill>
              </a:rPr>
              <a:t>	</a:t>
            </a:r>
            <a:r>
              <a:rPr lang="ru-RU" sz="1800" i="1" dirty="0" smtClean="0">
                <a:solidFill>
                  <a:schemeClr val="tx1"/>
                </a:solidFill>
              </a:rPr>
              <a:t>(ФС - 17,2 млн. руб., СФ - 14,3 млн. руб.)</a:t>
            </a:r>
            <a:endParaRPr lang="ru-RU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53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5682208" cy="79898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блок 1 • образование</a:t>
            </a:r>
            <a:endParaRPr lang="ru-RU" sz="44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11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86720"/>
              </p:ext>
            </p:extLst>
          </p:nvPr>
        </p:nvGraphicFramePr>
        <p:xfrm>
          <a:off x="395536" y="908720"/>
          <a:ext cx="8352928" cy="410013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048"/>
                <a:gridCol w="4189775"/>
                <a:gridCol w="551859"/>
                <a:gridCol w="551859"/>
                <a:gridCol w="551859"/>
                <a:gridCol w="482877"/>
                <a:gridCol w="482877"/>
                <a:gridCol w="482878"/>
                <a:gridCol w="626896"/>
              </a:tblGrid>
              <a:tr h="288032"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>
                          <a:latin typeface="+mn-lt"/>
                        </a:rPr>
                        <a:t>Мероприятие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i="0" u="none" strike="noStrike" kern="1200" dirty="0" smtClean="0"/>
                        <a:t>Объемы выделенных средств, млн. руб. </a:t>
                      </a: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i="0" u="none" strike="noStrike" kern="1200" dirty="0" smtClean="0"/>
                        <a:t>Всего, млн. руб.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</a:tr>
              <a:tr h="449498">
                <a:tc v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СФ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436">
                <a:tc rowSpan="5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1.1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</a:t>
                      </a:r>
                      <a:r>
                        <a:rPr lang="ru-RU" sz="1400" u="none" strike="noStrike" dirty="0" smtClean="0"/>
                        <a:t>нормативного</a:t>
                      </a:r>
                      <a:r>
                        <a:rPr lang="ru-RU" sz="1400" u="none" strike="noStrike" baseline="0" dirty="0" smtClean="0"/>
                        <a:t> </a:t>
                      </a:r>
                      <a:r>
                        <a:rPr lang="ru-RU" sz="1400" u="none" strike="noStrike" dirty="0" smtClean="0"/>
                        <a:t>обеспечения</a:t>
                      </a:r>
                      <a:r>
                        <a:rPr lang="ru-RU" sz="1400" u="none" strike="noStrike" dirty="0"/>
                        <a:t>, закупка информационно-программных </a:t>
                      </a:r>
                      <a:r>
                        <a:rPr lang="ru-RU" sz="1400" u="none" strike="noStrike" dirty="0" smtClean="0"/>
                        <a:t>комплексов </a:t>
                      </a:r>
                      <a:r>
                        <a:rPr lang="ru-RU" sz="1400" u="none" strike="noStrike" dirty="0"/>
                        <a:t>для планирования и организации учебного процесса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1,128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8,142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6,233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4,740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24,243</a:t>
                      </a:r>
                    </a:p>
                  </a:txBody>
                  <a:tcPr marL="0" marR="0" marT="0" marB="0" anchor="ctr"/>
                </a:tc>
              </a:tr>
              <a:tr h="491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электронных образовательных ресурсов, учебно-методического и программного обеспечения по образовательным программам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1,466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12,652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7,813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57,051</a:t>
                      </a:r>
                    </a:p>
                  </a:txBody>
                  <a:tcPr marL="0" marR="0" marT="0" marB="0" anchor="ctr"/>
                </a:tc>
              </a:tr>
              <a:tr h="327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Разработка, совершенствование и  обеспечение системы привлечения талантливой молодежи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 smtClean="0"/>
                        <a:t>2,650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3,764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8,414</a:t>
                      </a:r>
                    </a:p>
                  </a:txBody>
                  <a:tcPr marL="0" marR="0" marT="0" marB="0" anchor="ctr"/>
                </a:tc>
              </a:tr>
              <a:tr h="770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Создание системы взаимодействия с ведущими университетами и промышленными предприятиями, совместных образовательных программ с ведущими зарубежными </a:t>
                      </a:r>
                      <a:r>
                        <a:rPr lang="ru-RU" sz="1400" u="none" strike="noStrike" dirty="0" smtClean="0"/>
                        <a:t>университетами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9,896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14,907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40,803</a:t>
                      </a:r>
                    </a:p>
                  </a:txBody>
                  <a:tcPr marL="0" marR="0" marT="0" marB="0" anchor="ctr"/>
                </a:tc>
              </a:tr>
              <a:tr h="327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Повышение квалификации преподавателей по образовательным программам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1,086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1,086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36096" y="616530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финансы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019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618312" cy="79898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блок 1 • образование</a:t>
            </a:r>
            <a:endParaRPr lang="ru-RU" sz="44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12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59512"/>
              </p:ext>
            </p:extLst>
          </p:nvPr>
        </p:nvGraphicFramePr>
        <p:xfrm>
          <a:off x="251520" y="980728"/>
          <a:ext cx="8640958" cy="426554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048"/>
                <a:gridCol w="4032448"/>
                <a:gridCol w="576064"/>
                <a:gridCol w="576064"/>
                <a:gridCol w="576064"/>
                <a:gridCol w="561562"/>
                <a:gridCol w="641824"/>
                <a:gridCol w="585828"/>
                <a:gridCol w="659056"/>
              </a:tblGrid>
              <a:tr h="360040"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kern="1200" dirty="0" smtClean="0"/>
                        <a:t>Объемы выделенных средств, млн. руб. </a:t>
                      </a: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kern="1200" dirty="0" smtClean="0"/>
                        <a:t>Всего, млн. руб.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</a:tr>
              <a:tr h="449498">
                <a:tc v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СФ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98">
                <a:tc rowSpan="4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1.2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Закупка / разработка учебно-лабораторного оборудования по ПНР НИУ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88,913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3,490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42,646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13,187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203,236</a:t>
                      </a:r>
                    </a:p>
                  </a:txBody>
                  <a:tcPr marL="0" marR="0" marT="0" marB="0" anchor="ctr"/>
                </a:tc>
              </a:tr>
              <a:tr h="6180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Закупка мультимедийной техники, телекоммуникационного  и компьютерного оборудования </a:t>
                      </a:r>
                      <a:r>
                        <a:rPr lang="ru-RU" sz="1400" u="none" strike="noStrike" dirty="0" smtClean="0"/>
                        <a:t> </a:t>
                      </a:r>
                      <a:r>
                        <a:rPr lang="ru-RU" sz="1400" u="none" strike="noStrike" dirty="0"/>
                        <a:t>для обеспечения образовательной деятельности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12,472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0,924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32,396</a:t>
                      </a:r>
                    </a:p>
                  </a:txBody>
                  <a:tcPr marL="0" marR="0" marT="0" marB="0" anchor="ctr"/>
                </a:tc>
              </a:tr>
              <a:tr h="327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Обеспечение доступа к мировым образовательным ресурсам (базам данных)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8,000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1,000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19,000</a:t>
                      </a:r>
                    </a:p>
                  </a:txBody>
                  <a:tcPr marL="0" marR="0" marT="0" marB="0" anchor="ctr"/>
                </a:tc>
              </a:tr>
              <a:tr h="327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Закупка информационно-программных </a:t>
                      </a:r>
                      <a:r>
                        <a:rPr lang="ru-RU" sz="1400" u="none" strike="noStrike" dirty="0" smtClean="0"/>
                        <a:t>комплексов </a:t>
                      </a:r>
                      <a:r>
                        <a:rPr lang="ru-RU" sz="1400" u="none" strike="noStrike" dirty="0"/>
                        <a:t>для обеспечения учебного процесса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6,085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0,479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12,564</a:t>
                      </a:r>
                    </a:p>
                  </a:txBody>
                  <a:tcPr marL="0" marR="0" marT="0" marB="0" anchor="ctr"/>
                </a:tc>
              </a:tr>
              <a:tr h="496498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1.3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Разработка и реализация  программ академической мобильности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2,286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4,237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7,032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5,740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24,295</a:t>
                      </a:r>
                    </a:p>
                  </a:txBody>
                  <a:tcPr marL="0" marR="0" marT="0" marB="0" anchor="ctr"/>
                </a:tc>
              </a:tr>
              <a:tr h="163812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Возврат НДС по блоку 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1,854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7,254</a:t>
                      </a:r>
                    </a:p>
                  </a:txBody>
                  <a:tcPr marL="0" marR="0" marT="0" marB="0" anchor="ctr"/>
                </a:tc>
              </a:tr>
              <a:tr h="313098"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ИТОГО: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94,998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22,481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90,003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54,86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105,0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63,0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430,34</a:t>
                      </a:r>
                      <a:r>
                        <a:rPr lang="en-US" sz="1400" b="1" u="none" strike="noStrik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u="none" strike="noStrike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436096" y="616530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финансы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304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79912" y="6223918"/>
            <a:ext cx="4546848" cy="4454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основные результаты 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13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0867138"/>
              </p:ext>
            </p:extLst>
          </p:nvPr>
        </p:nvGraphicFramePr>
        <p:xfrm>
          <a:off x="323528" y="548680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14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467544" y="1744654"/>
            <a:ext cx="496855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73600" indent="27360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dirty="0">
                <a:ea typeface="Calibri" pitchFamily="34" charset="0"/>
                <a:cs typeface="Times New Roman" pitchFamily="18" charset="0"/>
              </a:rPr>
              <a:t>Разработаны и введены в действие «СТАНДАРТЫ и РУКОВОДСТВА по обеспечению качества основных образовательных программ подготовки бакалавров, магистров и специалистов по приоритетным направлениям развития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Национального исследовательского Томского политехнического университета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»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        (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Стандарт ООП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ТПУ)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764704"/>
            <a:ext cx="3168352" cy="4757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15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88207274"/>
              </p:ext>
            </p:extLst>
          </p:nvPr>
        </p:nvGraphicFramePr>
        <p:xfrm>
          <a:off x="683568" y="692696"/>
          <a:ext cx="7848872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16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817345"/>
            <a:ext cx="8712968" cy="43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  <a:defRPr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Пакет нормативно-организационного 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обеспечения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образовательных программ в личностно-ориентированной образовательной среде</a:t>
            </a:r>
            <a:endParaRPr lang="ru-RU" dirty="0">
              <a:ea typeface="Calibri" pitchFamily="34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Руководящие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материалы по текущему контролю успеваемости, промежуточной и итоговой аттестации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студентов</a:t>
            </a: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Сборник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методических рекомендаций для руководителей основных образовательных программ: разработка рекламно-информационных материалов; формирование базового учебного плана; введение новых образовательных программ (профилей/специализаций); организация практик студентов; содержание и требования к ВКР; организация работы кураторов по академическому консультированию студентов; регламент работы учебных отделов; проведение экспертизы ООП и др. 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Программа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академической и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социокультурной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адаптации студентов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университета</a:t>
            </a: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Руководство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для эксперта при оценке компетенций ППС в соответствии с «Паспортом преподавателя 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ТПУ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Положение о системе подготовки по иностранным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языкам</a:t>
            </a:r>
          </a:p>
          <a:p>
            <a:pPr marL="457200" indent="-457200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Положение об организации </a:t>
            </a:r>
            <a:r>
              <a:rPr lang="ru-RU" dirty="0" err="1">
                <a:ea typeface="Calibri" pitchFamily="34" charset="0"/>
                <a:cs typeface="Times New Roman" pitchFamily="18" charset="0"/>
              </a:rPr>
              <a:t>конференц-недель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 в ТПУ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17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83989" y="764704"/>
            <a:ext cx="8254667" cy="4104456"/>
            <a:chOff x="583989" y="764704"/>
            <a:chExt cx="8254667" cy="4104456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t="2724"/>
            <a:stretch>
              <a:fillRect/>
            </a:stretch>
          </p:blipFill>
          <p:spPr bwMode="auto">
            <a:xfrm>
              <a:off x="3419872" y="764704"/>
              <a:ext cx="5418784" cy="28803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583989" y="1259756"/>
              <a:ext cx="5256583" cy="3609404"/>
              <a:chOff x="583989" y="1259756"/>
              <a:chExt cx="5256583" cy="3609404"/>
            </a:xfrm>
          </p:grpSpPr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583989" y="1259756"/>
                <a:ext cx="2808312" cy="2385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eaLnBrk="0" hangingPunct="0">
                  <a:spcAft>
                    <a:spcPts val="300"/>
                  </a:spcAft>
                </a:pPr>
                <a:r>
                  <a:rPr lang="ru-RU" dirty="0" smtClean="0">
                    <a:ea typeface="Calibri" pitchFamily="34" charset="0"/>
                    <a:cs typeface="Times New Roman" pitchFamily="18" charset="0"/>
                  </a:rPr>
                  <a:t>Доступ к </a:t>
                </a:r>
                <a:r>
                  <a:rPr lang="ru-RU" dirty="0">
                    <a:ea typeface="Calibri" pitchFamily="34" charset="0"/>
                    <a:cs typeface="Times New Roman" pitchFamily="18" charset="0"/>
                  </a:rPr>
                  <a:t>мировым научно-образовательным ресурсам (6 </a:t>
                </a:r>
                <a:r>
                  <a:rPr lang="ru-RU" dirty="0" smtClean="0">
                    <a:ea typeface="Calibri" pitchFamily="34" charset="0"/>
                    <a:cs typeface="Times New Roman" pitchFamily="18" charset="0"/>
                  </a:rPr>
                  <a:t>БД в 2011):</a:t>
                </a:r>
                <a:endParaRPr lang="ru-RU" dirty="0">
                  <a:ea typeface="Calibri" pitchFamily="34" charset="0"/>
                  <a:cs typeface="Times New Roman" pitchFamily="18" charset="0"/>
                </a:endParaRPr>
              </a:p>
              <a:p>
                <a:pPr eaLnBrk="0" hangingPunct="0"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журналы </a:t>
                </a:r>
                <a:r>
                  <a:rPr lang="ru-RU" dirty="0"/>
                  <a:t>издательства «</a:t>
                </a:r>
                <a:r>
                  <a:rPr lang="en-US" dirty="0"/>
                  <a:t>Elsevier</a:t>
                </a:r>
                <a:r>
                  <a:rPr lang="ru-RU" dirty="0" smtClean="0"/>
                  <a:t>»</a:t>
                </a:r>
              </a:p>
              <a:p>
                <a:pPr eaLnBrk="0" hangingPunct="0"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журналы</a:t>
                </a:r>
                <a:r>
                  <a:rPr lang="en-US" dirty="0" smtClean="0"/>
                  <a:t> </a:t>
                </a:r>
                <a:r>
                  <a:rPr lang="en-US" dirty="0"/>
                  <a:t>«All </a:t>
                </a:r>
                <a:r>
                  <a:rPr lang="ru-RU" dirty="0" smtClean="0"/>
                  <a:t>-</a:t>
                </a:r>
                <a:r>
                  <a:rPr lang="en-US" dirty="0" smtClean="0"/>
                  <a:t> </a:t>
                </a:r>
                <a:r>
                  <a:rPr lang="en-US" dirty="0"/>
                  <a:t>Society Periodicals Package Online» (IEEE</a:t>
                </a:r>
                <a:r>
                  <a:rPr lang="en-US" dirty="0" smtClean="0"/>
                  <a:t>)</a:t>
                </a:r>
                <a:endParaRPr lang="ru-RU" dirty="0" smtClean="0"/>
              </a:p>
            </p:txBody>
          </p:sp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583989" y="3553415"/>
                <a:ext cx="5256583" cy="1315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диссертации</a:t>
                </a:r>
                <a:r>
                  <a:rPr lang="en-US" dirty="0" smtClean="0"/>
                  <a:t> </a:t>
                </a:r>
                <a:r>
                  <a:rPr lang="en-US" dirty="0"/>
                  <a:t>«</a:t>
                </a:r>
                <a:r>
                  <a:rPr lang="en-US" dirty="0" err="1"/>
                  <a:t>ProQuest</a:t>
                </a:r>
                <a:r>
                  <a:rPr lang="en-US" dirty="0"/>
                  <a:t> Dissertations and Theses</a:t>
                </a:r>
                <a:r>
                  <a:rPr lang="en-US" dirty="0" smtClean="0"/>
                  <a:t>»</a:t>
                </a:r>
                <a:endParaRPr lang="ru-RU" dirty="0" smtClean="0"/>
              </a:p>
              <a:p>
                <a:pPr eaLnBrk="0" hangingPunct="0"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</a:t>
                </a:r>
                <a:r>
                  <a:rPr lang="ru-RU" dirty="0" err="1" smtClean="0"/>
                  <a:t>ИПС</a:t>
                </a:r>
                <a:r>
                  <a:rPr lang="en-US" dirty="0" smtClean="0"/>
                  <a:t> </a:t>
                </a:r>
                <a:r>
                  <a:rPr lang="ru-RU" dirty="0"/>
                  <a:t>«Кодекс</a:t>
                </a:r>
                <a:r>
                  <a:rPr lang="ru-RU" dirty="0" smtClean="0"/>
                  <a:t>»</a:t>
                </a:r>
              </a:p>
              <a:p>
                <a:pPr eaLnBrk="0" hangingPunct="0"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«</a:t>
                </a:r>
                <a:r>
                  <a:rPr lang="ru-RU" dirty="0"/>
                  <a:t>Электронная библиотека диссертаций </a:t>
                </a:r>
                <a:r>
                  <a:rPr lang="ru-RU" dirty="0" err="1"/>
                  <a:t>РГБ</a:t>
                </a:r>
                <a:r>
                  <a:rPr lang="ru-RU" dirty="0" smtClean="0"/>
                  <a:t>»</a:t>
                </a:r>
              </a:p>
              <a:p>
                <a:pPr eaLnBrk="0" hangingPunct="0">
                  <a:spcAft>
                    <a:spcPts val="300"/>
                  </a:spcAft>
                  <a:buClr>
                    <a:srgbClr val="C00000"/>
                  </a:buClr>
                  <a:buSzPct val="120000"/>
                  <a:buFont typeface="Arial" pitchFamily="34" charset="0"/>
                  <a:buChar char="•"/>
                </a:pPr>
                <a:r>
                  <a:rPr lang="ru-RU" dirty="0" smtClean="0"/>
                  <a:t> книги</a:t>
                </a:r>
                <a:r>
                  <a:rPr lang="en-US" dirty="0" smtClean="0"/>
                  <a:t> «</a:t>
                </a:r>
                <a:r>
                  <a:rPr lang="en-US" dirty="0"/>
                  <a:t>Safari Books Online</a:t>
                </a:r>
                <a:r>
                  <a:rPr lang="en-US" dirty="0" smtClean="0"/>
                  <a:t>»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18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476672"/>
            <a:ext cx="8528849" cy="4966523"/>
            <a:chOff x="395536" y="476672"/>
            <a:chExt cx="8528849" cy="4966523"/>
          </a:xfrm>
        </p:grpSpPr>
        <p:sp>
          <p:nvSpPr>
            <p:cNvPr id="12" name="Прямоугольник 7"/>
            <p:cNvSpPr>
              <a:spLocks noChangeArrowheads="1"/>
            </p:cNvSpPr>
            <p:nvPr/>
          </p:nvSpPr>
          <p:spPr bwMode="auto">
            <a:xfrm>
              <a:off x="395536" y="932586"/>
              <a:ext cx="4896544" cy="840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73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сетевых электронных учебно-методических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комплекса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для обеспечения/поддержки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занятий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в среде электронного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обучения</a:t>
              </a:r>
              <a:endParaRPr lang="ru-RU" dirty="0">
                <a:ea typeface="Calibri" pitchFamily="34" charset="0"/>
                <a:cs typeface="Times New Roman" pitchFamily="18" charset="0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88" t="1740" r="9905" b="795"/>
            <a:stretch>
              <a:fillRect/>
            </a:stretch>
          </p:blipFill>
          <p:spPr bwMode="auto">
            <a:xfrm>
              <a:off x="395536" y="1916832"/>
              <a:ext cx="3314940" cy="32567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Прямоугольник 7"/>
            <p:cNvSpPr>
              <a:spLocks noChangeArrowheads="1"/>
            </p:cNvSpPr>
            <p:nvPr/>
          </p:nvSpPr>
          <p:spPr bwMode="auto">
            <a:xfrm>
              <a:off x="3923928" y="2780928"/>
              <a:ext cx="4968552" cy="2662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8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лабораторных практикумов по аналоговой и цифровой электронике для организации удаленного проведения лабораторно-практических работ,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в том числе на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реальном физическом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оборудовании.</a:t>
              </a:r>
            </a:p>
            <a:p>
              <a:pPr>
                <a:lnSpc>
                  <a:spcPct val="90000"/>
                </a:lnSpc>
                <a:spcAft>
                  <a:spcPts val="300"/>
                </a:spcAft>
              </a:pPr>
              <a:endParaRPr lang="ru-RU" dirty="0">
                <a:ea typeface="Calibri" pitchFamily="34" charset="0"/>
                <a:cs typeface="Times New Roman" pitchFamily="18" charset="0"/>
              </a:endParaRPr>
            </a:p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ru-RU" dirty="0">
                  <a:ea typeface="Calibri" pitchFamily="34" charset="0"/>
                  <a:cs typeface="Times New Roman" pitchFamily="18" charset="0"/>
                </a:rPr>
                <a:t>Программный комплекс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Интернет-обучения на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базе интеграции системы </a:t>
              </a:r>
              <a:r>
                <a:rPr lang="en-US" dirty="0" err="1">
                  <a:ea typeface="Calibri" pitchFamily="34" charset="0"/>
                  <a:cs typeface="Times New Roman" pitchFamily="18" charset="0"/>
                </a:rPr>
                <a:t>MOODLE</a:t>
              </a:r>
              <a:r>
                <a:rPr lang="en-US" dirty="0"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и 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профессиональной промышленной </a:t>
              </a:r>
              <a:r>
                <a:rPr lang="ru-RU" dirty="0">
                  <a:ea typeface="Calibri" pitchFamily="34" charset="0"/>
                  <a:cs typeface="Times New Roman" pitchFamily="18" charset="0"/>
                </a:rPr>
                <a:t>среды разработки инженерных приложений </a:t>
              </a:r>
              <a:r>
                <a:rPr lang="en-US" dirty="0" err="1" smtClean="0">
                  <a:ea typeface="Calibri" pitchFamily="34" charset="0"/>
                  <a:cs typeface="Times New Roman" pitchFamily="18" charset="0"/>
                </a:rPr>
                <a:t>LabVIEW</a:t>
              </a:r>
              <a:r>
                <a:rPr lang="ru-RU" dirty="0" smtClean="0">
                  <a:ea typeface="Calibri" pitchFamily="34" charset="0"/>
                  <a:cs typeface="Times New Roman" pitchFamily="18" charset="0"/>
                </a:rPr>
                <a:t>.</a:t>
              </a:r>
              <a:endParaRPr lang="ru-RU" dirty="0">
                <a:ea typeface="Calibri" pitchFamily="34" charset="0"/>
                <a:cs typeface="Times New Roman" pitchFamily="18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468" t="6466" b="9592"/>
            <a:stretch>
              <a:fillRect/>
            </a:stretch>
          </p:blipFill>
          <p:spPr bwMode="auto">
            <a:xfrm>
              <a:off x="5364088" y="476672"/>
              <a:ext cx="3560297" cy="23762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19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Прямоугольник 7"/>
          <p:cNvSpPr>
            <a:spLocks noChangeArrowheads="1"/>
          </p:cNvSpPr>
          <p:nvPr/>
        </p:nvSpPr>
        <p:spPr bwMode="auto">
          <a:xfrm>
            <a:off x="294454" y="468046"/>
            <a:ext cx="8670034" cy="19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Информационно-программные комплексы:</a:t>
            </a:r>
          </a:p>
          <a:p>
            <a:pPr marL="0" lvl="1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Электронный деканат»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(заполнение текущей и сессионной успеваемости в централизованную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БД;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конструктор отчетов; формирование проектов приказов по студентам; сервисы «Личный кабинет студента» и «Личный кабинет сотрудника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»)</a:t>
            </a:r>
          </a:p>
          <a:p>
            <a:pPr marL="0" lvl="1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«Планирование и организация учебного процесса»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(формирование индивидуальных учебных планов для асинхронной модели обучения; подсистема «Контрольные цифры приема»)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424609" y="2204864"/>
            <a:ext cx="8029803" cy="2221755"/>
            <a:chOff x="467544" y="2022606"/>
            <a:chExt cx="8029803" cy="222175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2545" t="4255" r="2090" b="4255"/>
            <a:stretch>
              <a:fillRect/>
            </a:stretch>
          </p:blipFill>
          <p:spPr bwMode="auto">
            <a:xfrm>
              <a:off x="4441770" y="2022606"/>
              <a:ext cx="4055577" cy="22108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43" t="2219" r="3480" b="15556"/>
            <a:stretch>
              <a:fillRect/>
            </a:stretch>
          </p:blipFill>
          <p:spPr bwMode="auto">
            <a:xfrm>
              <a:off x="467544" y="2132856"/>
              <a:ext cx="3816424" cy="21115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Прямоугольник 7"/>
          <p:cNvSpPr>
            <a:spLocks noChangeArrowheads="1"/>
          </p:cNvSpPr>
          <p:nvPr/>
        </p:nvSpPr>
        <p:spPr bwMode="auto">
          <a:xfrm>
            <a:off x="323528" y="4437112"/>
            <a:ext cx="842493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0" hangingPunct="0">
              <a:lnSpc>
                <a:spcPct val="90000"/>
              </a:lnSpc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«Фонд образовательных программ»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(заполнение фонда методическими материалами; проведение экспертизы материалов; формирование статистических отчетов; компоненты для отображения материалов </a:t>
            </a:r>
            <a:r>
              <a:rPr lang="ru-RU" dirty="0" err="1" smtClean="0">
                <a:ea typeface="Calibri" pitchFamily="34" charset="0"/>
                <a:cs typeface="Times New Roman" pitchFamily="18" charset="0"/>
              </a:rPr>
              <a:t>НТБ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 и фонда в среде электронного обучения; комплекс для полнотекстового поиска учебных материалов)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5301208"/>
            <a:ext cx="6781800" cy="870992"/>
          </a:xfrm>
        </p:spPr>
        <p:txBody>
          <a:bodyPr>
            <a:normAutofit/>
          </a:bodyPr>
          <a:lstStyle/>
          <a:p>
            <a:r>
              <a:rPr lang="ru-RU" sz="4400" dirty="0" smtClean="0">
                <a:ea typeface="ＭＳ Ｐゴシック" pitchFamily="34" charset="-128"/>
              </a:rPr>
              <a:t>знаменательное событие</a:t>
            </a:r>
          </a:p>
        </p:txBody>
      </p:sp>
      <p:sp>
        <p:nvSpPr>
          <p:cNvPr id="307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2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764704"/>
            <a:ext cx="504056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900" b="1" i="1" dirty="0" smtClean="0">
                <a:solidFill>
                  <a:srgbClr val="C00000"/>
                </a:solidFill>
              </a:rPr>
              <a:t>7 </a:t>
            </a:r>
            <a:r>
              <a:rPr lang="ru-RU" sz="1900" b="1" i="1" dirty="0">
                <a:solidFill>
                  <a:srgbClr val="C00000"/>
                </a:solidFill>
              </a:rPr>
              <a:t>октября 2009 г. </a:t>
            </a:r>
            <a:r>
              <a:rPr lang="ru-RU" sz="1900" dirty="0"/>
              <a:t>ТПУ победил в конкурсном отборе программ развития университетов, </a:t>
            </a:r>
            <a:r>
              <a:rPr lang="ru-RU" sz="1900" dirty="0" smtClean="0"/>
              <a:t>          в </a:t>
            </a:r>
            <a:r>
              <a:rPr lang="ru-RU" sz="1900" dirty="0"/>
              <a:t>отношении которых устанавливается категория «</a:t>
            </a:r>
            <a:r>
              <a:rPr lang="ru-RU" sz="1900" dirty="0">
                <a:solidFill>
                  <a:srgbClr val="C00000"/>
                </a:solidFill>
              </a:rPr>
              <a:t>национальный исследовательский университет</a:t>
            </a:r>
            <a:r>
              <a:rPr lang="ru-RU" sz="1900" dirty="0"/>
              <a:t>» </a:t>
            </a:r>
            <a:r>
              <a:rPr lang="ru-RU" sz="1900" dirty="0" smtClean="0"/>
              <a:t>(</a:t>
            </a:r>
            <a:r>
              <a:rPr lang="ru-RU" sz="1900" b="1" dirty="0"/>
              <a:t>Распоряжение Правительства </a:t>
            </a:r>
            <a:r>
              <a:rPr lang="ru-RU" sz="1900" b="1" dirty="0" smtClean="0"/>
              <a:t>Российской Федерации </a:t>
            </a:r>
            <a:r>
              <a:rPr lang="ru-RU" sz="1900" b="1" dirty="0"/>
              <a:t>от 02 ноября 2009 г.  </a:t>
            </a:r>
            <a:r>
              <a:rPr lang="ru-RU" sz="1900" b="1" dirty="0" smtClean="0"/>
              <a:t> № </a:t>
            </a:r>
            <a:r>
              <a:rPr lang="ru-RU" sz="1900" b="1" dirty="0"/>
              <a:t>1613-р</a:t>
            </a:r>
            <a:r>
              <a:rPr lang="ru-RU" sz="1900" dirty="0"/>
              <a:t> «О Перечне университетов, в отношении которых устанавливается категория «национальный исследовательский университет</a:t>
            </a:r>
            <a:r>
              <a:rPr lang="ru-RU" sz="1900" dirty="0" smtClean="0"/>
              <a:t>»)</a:t>
            </a:r>
            <a:endParaRPr lang="ru-RU" sz="1900" dirty="0"/>
          </a:p>
        </p:txBody>
      </p:sp>
      <p:pic>
        <p:nvPicPr>
          <p:cNvPr id="1026" name="Picture 2" descr="\\sinergy\cac\mvv\Подборка\3док.jpg"/>
          <p:cNvPicPr>
            <a:picLocks noChangeAspect="1" noChangeArrowheads="1"/>
          </p:cNvPicPr>
          <p:nvPr/>
        </p:nvPicPr>
        <p:blipFill>
          <a:blip r:embed="rId3" cstate="print"/>
          <a:srcRect l="22324" t="5720" r="8460" b="25092"/>
          <a:stretch>
            <a:fillRect/>
          </a:stretch>
        </p:blipFill>
        <p:spPr bwMode="auto">
          <a:xfrm>
            <a:off x="5436096" y="908720"/>
            <a:ext cx="3384376" cy="225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0475" y="3510848"/>
            <a:ext cx="8712968" cy="193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900" b="1" i="1" dirty="0" smtClean="0"/>
              <a:t>Цель программы: </a:t>
            </a:r>
            <a:r>
              <a:rPr lang="ru-RU" sz="1900" dirty="0"/>
              <a:t>Становление ТПУ как университета мирового уровня, ориентированного на кадровое обеспечение и разработку технологий для </a:t>
            </a:r>
            <a:r>
              <a:rPr lang="ru-RU" sz="1900" dirty="0" err="1"/>
              <a:t>ресурсоэффективной</a:t>
            </a:r>
            <a:r>
              <a:rPr lang="ru-RU" sz="1900" dirty="0"/>
              <a:t> </a:t>
            </a:r>
            <a:r>
              <a:rPr lang="ru-RU" sz="1900" dirty="0" smtClean="0"/>
              <a:t>экономики</a:t>
            </a:r>
            <a:r>
              <a:rPr lang="en-US" sz="1900" dirty="0" smtClean="0"/>
              <a:t> </a:t>
            </a:r>
            <a:r>
              <a:rPr lang="ru-RU" sz="1900" dirty="0" smtClean="0"/>
              <a:t>(</a:t>
            </a:r>
            <a:r>
              <a:rPr lang="ru-RU" sz="1900" b="1" dirty="0"/>
              <a:t>Приказ Министерства образования и науки </a:t>
            </a:r>
            <a:r>
              <a:rPr lang="ru-RU" sz="1900" b="1" dirty="0" smtClean="0"/>
              <a:t>Российской Федерации </a:t>
            </a:r>
            <a:r>
              <a:rPr lang="ru-RU" sz="1900" b="1" dirty="0"/>
              <a:t>от 17 ноября 2009 г.  № 613</a:t>
            </a:r>
            <a:r>
              <a:rPr lang="ru-RU" sz="1900" dirty="0"/>
              <a:t> «Об утверждении программы развития государственного образовательного учреждения высшего профессионального образования «Томский </a:t>
            </a:r>
            <a:r>
              <a:rPr lang="ru-RU" sz="1900" dirty="0" smtClean="0"/>
              <a:t>политехнический университет» </a:t>
            </a:r>
            <a:r>
              <a:rPr lang="ru-RU" sz="1900" dirty="0"/>
              <a:t>на 2009-2018 </a:t>
            </a:r>
            <a:r>
              <a:rPr lang="ru-RU" sz="1900" dirty="0" smtClean="0"/>
              <a:t>годы</a:t>
            </a:r>
            <a:r>
              <a:rPr lang="ru-RU" sz="1900" dirty="0"/>
              <a:t>»)</a:t>
            </a:r>
            <a:endParaRPr lang="en-US" sz="1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7F03DB-0100-4021-B0F1-8D5396FFFDAC}" type="slidenum">
              <a:rPr lang="ru-RU" sz="1200" smtClean="0">
                <a:latin typeface="Calibri" pitchFamily="34" charset="0"/>
              </a:rPr>
              <a:pPr>
                <a:defRPr/>
              </a:pPr>
              <a:t>20</a:t>
            </a:fld>
            <a:endParaRPr lang="ru-RU" sz="1200" dirty="0" smtClean="0">
              <a:latin typeface="Calibri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026677" y="6214699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95536" y="908658"/>
            <a:ext cx="3600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dirty="0" smtClean="0">
                <a:cs typeface="Times New Roman" pitchFamily="18" charset="0"/>
              </a:rPr>
              <a:t>122 комплекта </a:t>
            </a:r>
            <a:r>
              <a:rPr lang="ru-RU" b="1" dirty="0">
                <a:cs typeface="Times New Roman" pitchFamily="18" charset="0"/>
              </a:rPr>
              <a:t>учебно-лабораторного оборудования </a:t>
            </a:r>
            <a:r>
              <a:rPr lang="ru-RU" dirty="0" smtClean="0">
                <a:cs typeface="Times New Roman" pitchFamily="18" charset="0"/>
              </a:rPr>
              <a:t>(177,2 млн. руб.)</a:t>
            </a:r>
          </a:p>
          <a:p>
            <a:pPr eaLnBrk="0" hangingPunct="0"/>
            <a:endParaRPr lang="ru-RU" dirty="0" smtClean="0">
              <a:cs typeface="Times New Roman" pitchFamily="18" charset="0"/>
            </a:endParaRPr>
          </a:p>
          <a:p>
            <a:pPr eaLnBrk="0" hangingPunct="0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Оснащение мультимедийным </a:t>
            </a:r>
            <a:r>
              <a:rPr lang="ru-RU" b="1" dirty="0">
                <a:ea typeface="Calibri" pitchFamily="34" charset="0"/>
                <a:cs typeface="Times New Roman" pitchFamily="18" charset="0"/>
              </a:rPr>
              <a:t>оборудованием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52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учебных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аудиторий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(17 млн. руб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.)</a:t>
            </a:r>
          </a:p>
          <a:p>
            <a:pPr eaLnBrk="0" hangingPunct="0"/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dirty="0">
                <a:cs typeface="Times New Roman" pitchFamily="18" charset="0"/>
              </a:rPr>
              <a:t>Сетевое, телекоммуникационное и компьютерное </a:t>
            </a:r>
            <a:r>
              <a:rPr lang="ru-RU" b="1" dirty="0">
                <a:cs typeface="Times New Roman" pitchFamily="18" charset="0"/>
              </a:rPr>
              <a:t>оборудование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 (</a:t>
            </a:r>
            <a:r>
              <a:rPr lang="ru-RU" dirty="0">
                <a:cs typeface="Times New Roman" pitchFamily="18" charset="0"/>
              </a:rPr>
              <a:t>61,5 млн. руб</a:t>
            </a:r>
            <a:r>
              <a:rPr lang="ru-RU" dirty="0" smtClean="0">
                <a:cs typeface="Times New Roman" pitchFamily="18" charset="0"/>
              </a:rPr>
              <a:t>.)</a:t>
            </a:r>
          </a:p>
          <a:p>
            <a:pPr eaLnBrk="0" hangingPunct="0"/>
            <a:endParaRPr lang="ru-RU" dirty="0">
              <a:cs typeface="Times New Roman" pitchFamily="18" charset="0"/>
            </a:endParaRPr>
          </a:p>
          <a:p>
            <a:pPr eaLnBrk="0" hangingPunct="0"/>
            <a:r>
              <a:rPr lang="ru-RU" dirty="0" smtClean="0">
                <a:cs typeface="Times New Roman" pitchFamily="18" charset="0"/>
              </a:rPr>
              <a:t>Структурированная </a:t>
            </a:r>
            <a:r>
              <a:rPr lang="ru-RU" b="1" dirty="0">
                <a:cs typeface="Times New Roman" pitchFamily="18" charset="0"/>
              </a:rPr>
              <a:t>кабельная сеть</a:t>
            </a:r>
            <a:r>
              <a:rPr lang="ru-RU" dirty="0">
                <a:cs typeface="Times New Roman" pitchFamily="18" charset="0"/>
              </a:rPr>
              <a:t> учебных корпусов №№ 2, 11, 16 А, 18, </a:t>
            </a:r>
            <a:r>
              <a:rPr lang="ru-RU" dirty="0" smtClean="0">
                <a:cs typeface="Times New Roman" pitchFamily="18" charset="0"/>
              </a:rPr>
              <a:t>19</a:t>
            </a:r>
          </a:p>
          <a:p>
            <a:pPr eaLnBrk="0" hangingPunct="0"/>
            <a:endParaRPr lang="en-US" dirty="0">
              <a:cs typeface="Times New Roman" pitchFamily="18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 l="3687" t="18437" r="1843" b="19589"/>
          <a:stretch>
            <a:fillRect/>
          </a:stretch>
        </p:blipFill>
        <p:spPr bwMode="auto">
          <a:xfrm>
            <a:off x="5590725" y="424328"/>
            <a:ext cx="1789587" cy="185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 t="9263" b="7056"/>
          <a:stretch>
            <a:fillRect/>
          </a:stretch>
        </p:blipFill>
        <p:spPr bwMode="auto">
          <a:xfrm>
            <a:off x="7351989" y="770158"/>
            <a:ext cx="1461265" cy="186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15118" t="26524" r="7604"/>
          <a:stretch>
            <a:fillRect/>
          </a:stretch>
        </p:blipFill>
        <p:spPr bwMode="auto">
          <a:xfrm>
            <a:off x="3995936" y="923641"/>
            <a:ext cx="1608109" cy="171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\\sinergy\cac\mvv\Подборка\док_7213.jpg"/>
          <p:cNvPicPr>
            <a:picLocks noChangeAspect="1" noChangeArrowheads="1"/>
          </p:cNvPicPr>
          <p:nvPr/>
        </p:nvPicPr>
        <p:blipFill>
          <a:blip r:embed="rId6" cstate="print"/>
          <a:srcRect l="14018" t="15511"/>
          <a:stretch>
            <a:fillRect/>
          </a:stretch>
        </p:blipFill>
        <p:spPr bwMode="auto">
          <a:xfrm>
            <a:off x="4704578" y="2996952"/>
            <a:ext cx="339581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5536" y="548680"/>
            <a:ext cx="4608512" cy="23042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2009</a:t>
            </a:r>
            <a:r>
              <a:rPr lang="ru-RU" sz="1600" b="1" dirty="0" smtClean="0">
                <a:solidFill>
                  <a:schemeClr val="tx1"/>
                </a:solidFill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Институт </a:t>
            </a:r>
            <a:r>
              <a:rPr lang="ru-RU" sz="1600" dirty="0">
                <a:solidFill>
                  <a:schemeClr val="tx1"/>
                </a:solidFill>
                <a:cs typeface="Arial" charset="0"/>
              </a:rPr>
              <a:t>инженерного 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предпринимательства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C00000"/>
                </a:solidFill>
                <a:cs typeface="Arial" charset="0"/>
              </a:rPr>
              <a:t>2010</a:t>
            </a:r>
            <a:r>
              <a:rPr lang="ru-RU" sz="1600" b="1" dirty="0" smtClean="0">
                <a:solidFill>
                  <a:schemeClr val="tx1"/>
                </a:solidFill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Прохождение процедуры лицензирования и аккредитации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2 проекта-победителя программы </a:t>
            </a:r>
            <a:r>
              <a:rPr lang="en-US" sz="1600" dirty="0">
                <a:solidFill>
                  <a:schemeClr val="tx1"/>
                </a:solidFill>
                <a:cs typeface="Arial" charset="0"/>
              </a:rPr>
              <a:t>TEMPUS </a:t>
            </a:r>
            <a:r>
              <a:rPr lang="ru-RU" sz="1600" dirty="0" err="1">
                <a:solidFill>
                  <a:schemeClr val="tx1"/>
                </a:solidFill>
                <a:cs typeface="Arial" charset="0"/>
              </a:rPr>
              <a:t>IV</a:t>
            </a:r>
            <a:r>
              <a:rPr lang="ru-RU" sz="1600" dirty="0">
                <a:solidFill>
                  <a:schemeClr val="tx1"/>
                </a:solidFill>
                <a:cs typeface="Arial" charset="0"/>
              </a:rPr>
              <a:t> </a:t>
            </a:r>
            <a:endParaRPr lang="ru-RU" sz="1600" dirty="0" smtClean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Меморандум о сотрудничестве между Фондом «</a:t>
            </a:r>
            <a:r>
              <a:rPr lang="ru-RU" sz="1600" dirty="0" err="1" smtClean="0">
                <a:solidFill>
                  <a:schemeClr val="tx1"/>
                </a:solidFill>
                <a:cs typeface="Arial" charset="0"/>
              </a:rPr>
              <a:t>Сколково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» и Томским консорциумом вузов и академических институтов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21</a:t>
            </a:fld>
            <a:endParaRPr lang="ru-RU" sz="1200" dirty="0">
              <a:latin typeface="+mn-lt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771800" y="6214699"/>
            <a:ext cx="5503349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0" name="Picture 2" descr="\\sinergy\cac\mvv\Подборка\10д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3975964" cy="2360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6"/>
          <p:cNvSpPr txBox="1">
            <a:spLocks/>
          </p:cNvSpPr>
          <p:nvPr/>
        </p:nvSpPr>
        <p:spPr>
          <a:xfrm>
            <a:off x="375890" y="2564904"/>
            <a:ext cx="8532114" cy="29523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2011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Ассоциация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«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Томский консорциум научно-образовательных и научных организаций»  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Первое рабочее заседание Ассоциации «Консорциум опорных вузов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госкорпорации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«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Росатом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»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Решение о создании на базе ТПУ Международного центра по подготовке специалистов в интересах ГК «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Росатом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Соглашение о подготовке специалистов для компании «Р-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Фарм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– одного из крупнейших российских производителей и дистрибьюторов лекарственных препаратов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Соглашение о создании Центра подготовки специалистов для Холдинга «СИБУР» 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Форум «Перспективные технологии XXI века – Россия и зарубежье»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/>
              <a:t>Присоединение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ТПУ к Всемирной инициативе CDIO: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Conceive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Operate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22</a:t>
            </a:fld>
            <a:endParaRPr lang="ru-RU" sz="1200" dirty="0">
              <a:latin typeface="+mn-lt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771800" y="6214699"/>
            <a:ext cx="5503349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Содержимое 6"/>
          <p:cNvSpPr>
            <a:spLocks noGrp="1"/>
          </p:cNvSpPr>
          <p:nvPr>
            <p:ph idx="1"/>
          </p:nvPr>
        </p:nvSpPr>
        <p:spPr>
          <a:xfrm>
            <a:off x="251520" y="592088"/>
            <a:ext cx="8651304" cy="4781128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solidFill>
                  <a:schemeClr val="tx1"/>
                </a:solidFill>
              </a:rPr>
              <a:t>Более 20 </a:t>
            </a:r>
            <a:r>
              <a:rPr lang="ru-RU" sz="1600" dirty="0">
                <a:solidFill>
                  <a:schemeClr val="tx1"/>
                </a:solidFill>
              </a:rPr>
              <a:t>престижных российских и международных премий и наград, в том числе </a:t>
            </a:r>
            <a:r>
              <a:rPr lang="ru-RU" sz="1600" b="1" dirty="0">
                <a:solidFill>
                  <a:schemeClr val="tx1"/>
                </a:solidFill>
              </a:rPr>
              <a:t>3</a:t>
            </a:r>
            <a:r>
              <a:rPr lang="ru-RU" sz="1600" dirty="0">
                <a:solidFill>
                  <a:schemeClr val="tx1"/>
                </a:solidFill>
              </a:rPr>
              <a:t> Премии Правительства </a:t>
            </a:r>
            <a:r>
              <a:rPr lang="ru-RU" sz="1600" dirty="0" smtClean="0">
                <a:solidFill>
                  <a:schemeClr val="tx1"/>
                </a:solidFill>
              </a:rPr>
              <a:t>Российской Федерации в </a:t>
            </a:r>
            <a:r>
              <a:rPr lang="ru-RU" sz="1600" dirty="0">
                <a:solidFill>
                  <a:schemeClr val="tx1"/>
                </a:solidFill>
              </a:rPr>
              <a:t>области образования:</a:t>
            </a:r>
          </a:p>
          <a:p>
            <a:pPr lvl="1">
              <a:buClr>
                <a:srgbClr val="C00000"/>
              </a:buClr>
              <a:buSzPct val="80000"/>
            </a:pP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профессор </a:t>
            </a:r>
            <a:r>
              <a:rPr lang="ru-RU" sz="1600" b="1" dirty="0">
                <a:solidFill>
                  <a:schemeClr val="tx1"/>
                </a:solidFill>
              </a:rPr>
              <a:t>С.В. Кирсанов </a:t>
            </a:r>
            <a:r>
              <a:rPr lang="ru-RU" sz="1600" dirty="0">
                <a:solidFill>
                  <a:schemeClr val="tx1"/>
                </a:solidFill>
              </a:rPr>
              <a:t>(2009)</a:t>
            </a:r>
          </a:p>
          <a:p>
            <a:pPr lvl="1">
              <a:buClr>
                <a:srgbClr val="C00000"/>
              </a:buClr>
              <a:buSzPct val="80000"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профессор </a:t>
            </a:r>
            <a:r>
              <a:rPr lang="ru-RU" sz="1600" b="1" dirty="0">
                <a:solidFill>
                  <a:schemeClr val="tx1"/>
                </a:solidFill>
              </a:rPr>
              <a:t>М.Г. Минин </a:t>
            </a:r>
            <a:r>
              <a:rPr lang="ru-RU" sz="1600" dirty="0">
                <a:solidFill>
                  <a:schemeClr val="tx1"/>
                </a:solidFill>
              </a:rPr>
              <a:t>(2009)</a:t>
            </a:r>
          </a:p>
          <a:p>
            <a:pPr lvl="1">
              <a:buClr>
                <a:srgbClr val="C00000"/>
              </a:buClr>
              <a:buSzPct val="80000"/>
            </a:pPr>
            <a:r>
              <a:rPr lang="ru-RU" sz="1600" dirty="0" smtClean="0">
                <a:solidFill>
                  <a:schemeClr val="tx1"/>
                </a:solidFill>
              </a:rPr>
              <a:t> профессора </a:t>
            </a:r>
            <a:r>
              <a:rPr lang="ru-RU" sz="1600" b="1" dirty="0">
                <a:solidFill>
                  <a:schemeClr val="tx1"/>
                </a:solidFill>
              </a:rPr>
              <a:t>П.С. Чубик, Ю.П. </a:t>
            </a:r>
            <a:r>
              <a:rPr lang="ru-RU" sz="1600" b="1" dirty="0" err="1">
                <a:solidFill>
                  <a:schemeClr val="tx1"/>
                </a:solidFill>
              </a:rPr>
              <a:t>Похолков</a:t>
            </a:r>
            <a:r>
              <a:rPr lang="ru-RU" sz="1600" b="1" dirty="0" smtClean="0">
                <a:solidFill>
                  <a:schemeClr val="tx1"/>
                </a:solidFill>
              </a:rPr>
              <a:t>,  </a:t>
            </a:r>
            <a:r>
              <a:rPr lang="ru-RU" sz="1600" b="1" dirty="0">
                <a:solidFill>
                  <a:schemeClr val="tx1"/>
                </a:solidFill>
              </a:rPr>
              <a:t>А.И. </a:t>
            </a:r>
            <a:r>
              <a:rPr lang="ru-RU" sz="1600" b="1" dirty="0" err="1">
                <a:solidFill>
                  <a:schemeClr val="tx1"/>
                </a:solidFill>
              </a:rPr>
              <a:t>Чучалин</a:t>
            </a:r>
            <a:r>
              <a:rPr lang="ru-RU" sz="1600" b="1" dirty="0">
                <a:solidFill>
                  <a:schemeClr val="tx1"/>
                </a:solidFill>
              </a:rPr>
              <a:t>, А.П. Суржиков </a:t>
            </a:r>
            <a:r>
              <a:rPr lang="ru-RU" sz="1600" dirty="0">
                <a:solidFill>
                  <a:schemeClr val="tx1"/>
                </a:solidFill>
              </a:rPr>
              <a:t>(</a:t>
            </a:r>
            <a:r>
              <a:rPr lang="ru-RU" sz="1600" dirty="0" smtClean="0">
                <a:solidFill>
                  <a:schemeClr val="tx1"/>
                </a:solidFill>
              </a:rPr>
              <a:t>2011)</a:t>
            </a:r>
            <a:endParaRPr lang="ru-RU" sz="1600" dirty="0">
              <a:solidFill>
                <a:schemeClr val="tx1"/>
              </a:solidFill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Победа в </a:t>
            </a:r>
            <a:r>
              <a:rPr lang="ru-RU" sz="1600" dirty="0">
                <a:solidFill>
                  <a:schemeClr val="tx1"/>
                </a:solidFill>
              </a:rPr>
              <a:t>конкурсе учебных заведений </a:t>
            </a:r>
            <a:r>
              <a:rPr lang="ru-RU" sz="1600" dirty="0" smtClean="0">
                <a:solidFill>
                  <a:schemeClr val="tx1"/>
                </a:solidFill>
              </a:rPr>
              <a:t>Российской  Федерации на </a:t>
            </a:r>
            <a:r>
              <a:rPr lang="ru-RU" sz="1600" dirty="0">
                <a:solidFill>
                  <a:schemeClr val="tx1"/>
                </a:solidFill>
              </a:rPr>
              <a:t>право стать </a:t>
            </a:r>
            <a:r>
              <a:rPr lang="ru-RU" sz="1600" dirty="0" smtClean="0">
                <a:solidFill>
                  <a:schemeClr val="tx1"/>
                </a:solidFill>
              </a:rPr>
              <a:t>Центром </a:t>
            </a:r>
            <a:r>
              <a:rPr lang="ru-RU" sz="1600" dirty="0">
                <a:solidFill>
                  <a:schemeClr val="tx1"/>
                </a:solidFill>
              </a:rPr>
              <a:t>привлечения волонтеров для участия в организации и проведении </a:t>
            </a:r>
            <a:r>
              <a:rPr lang="en-US" sz="1600" dirty="0">
                <a:solidFill>
                  <a:schemeClr val="tx1"/>
                </a:solidFill>
              </a:rPr>
              <a:t>XXII</a:t>
            </a:r>
            <a:r>
              <a:rPr lang="ru-RU" sz="1600" dirty="0">
                <a:solidFill>
                  <a:schemeClr val="tx1"/>
                </a:solidFill>
              </a:rPr>
              <a:t> Олимпийских зимних игр и </a:t>
            </a:r>
            <a:r>
              <a:rPr lang="en-US" sz="1600" dirty="0">
                <a:solidFill>
                  <a:schemeClr val="tx1"/>
                </a:solidFill>
              </a:rPr>
              <a:t>XI</a:t>
            </a:r>
            <a:r>
              <a:rPr lang="ru-RU" sz="1600" dirty="0">
                <a:solidFill>
                  <a:schemeClr val="tx1"/>
                </a:solidFill>
              </a:rPr>
              <a:t> параолимпийских зимних игр 2014 </a:t>
            </a:r>
            <a:r>
              <a:rPr lang="ru-RU" sz="1600" dirty="0" smtClean="0">
                <a:solidFill>
                  <a:schemeClr val="tx1"/>
                </a:solidFill>
              </a:rPr>
              <a:t>г. </a:t>
            </a:r>
            <a:r>
              <a:rPr lang="ru-RU" sz="1600" dirty="0">
                <a:solidFill>
                  <a:schemeClr val="tx1"/>
                </a:solidFill>
              </a:rPr>
              <a:t>в </a:t>
            </a:r>
            <a:r>
              <a:rPr lang="ru-RU" sz="1600" dirty="0" smtClean="0">
                <a:solidFill>
                  <a:schemeClr val="tx1"/>
                </a:solidFill>
              </a:rPr>
              <a:t>Сочи</a:t>
            </a:r>
            <a:endParaRPr lang="ru-RU" sz="1600" dirty="0">
              <a:solidFill>
                <a:schemeClr val="tx1"/>
              </a:solidFill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Диплом победителя Всероссийского конкурса учреждений высшего профессионального образования «Вуз здорового образа жизни» 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Гран-при 12 Всероссийского форума «Образовательная среда-2010»</a:t>
            </a:r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ВВЦ за проект «Система сертификации и регистрации профессиональных инженеров в Российском регистре инженеров APEC и в международном APEC </a:t>
            </a:r>
            <a:r>
              <a:rPr lang="ru-RU" sz="1600" dirty="0" err="1" smtClean="0">
                <a:solidFill>
                  <a:schemeClr val="tx1"/>
                </a:solidFill>
                <a:cs typeface="Arial" charset="0"/>
              </a:rPr>
              <a:t>Engineer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cs typeface="Arial" charset="0"/>
              </a:rPr>
              <a:t>Register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» и «Система аккредитации учебных дисциплин основных образовательных программ университета»</a:t>
            </a:r>
            <a:endParaRPr lang="ru-RU" sz="1600" dirty="0" smtClean="0">
              <a:solidFill>
                <a:schemeClr val="tx1"/>
              </a:solidFill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</a:rPr>
              <a:t>2 медали в рамках 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13 Всероссийского форума «Образовательная среда-2011»</a:t>
            </a:r>
            <a:r>
              <a:rPr lang="en-US" sz="16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за разработку Стандарта ООП </a:t>
            </a:r>
            <a:r>
              <a:rPr lang="ru-RU" sz="1600" dirty="0" err="1" smtClean="0">
                <a:solidFill>
                  <a:schemeClr val="tx1"/>
                </a:solidFill>
                <a:cs typeface="Arial" charset="0"/>
              </a:rPr>
              <a:t>ТПУ</a:t>
            </a:r>
            <a:r>
              <a:rPr lang="ru-RU" sz="1600" dirty="0" smtClean="0">
                <a:solidFill>
                  <a:schemeClr val="tx1"/>
                </a:solidFill>
                <a:cs typeface="Arial" charset="0"/>
              </a:rPr>
              <a:t> и </a:t>
            </a:r>
            <a:r>
              <a:rPr lang="ru-RU" sz="1600" dirty="0" smtClean="0">
                <a:solidFill>
                  <a:schemeClr val="tx1"/>
                </a:solidFill>
              </a:rPr>
              <a:t>«Электронной образовательной среды технического университета 21 века»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408029"/>
              </p:ext>
            </p:extLst>
          </p:nvPr>
        </p:nvGraphicFramePr>
        <p:xfrm>
          <a:off x="323528" y="1340768"/>
          <a:ext cx="8496945" cy="31324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048673"/>
                <a:gridCol w="648072"/>
                <a:gridCol w="576064"/>
                <a:gridCol w="576064"/>
                <a:gridCol w="648072"/>
              </a:tblGrid>
              <a:tr h="360040"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Показатели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/>
                        <a:t>2008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2009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2010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/>
                        <a:t>2011</a:t>
                      </a:r>
                      <a:endParaRPr lang="ru-RU" sz="1600" b="1" dirty="0"/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/>
                        <a:t>(</a:t>
                      </a:r>
                      <a:r>
                        <a:rPr lang="ru-RU" sz="1100" b="1" dirty="0" smtClean="0"/>
                        <a:t>прогноз)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/>
                        <a:t>ООП</a:t>
                      </a:r>
                      <a:r>
                        <a:rPr lang="ru-RU" sz="1600" dirty="0" smtClean="0"/>
                        <a:t>, </a:t>
                      </a:r>
                      <a:r>
                        <a:rPr lang="ru-RU" sz="1600" dirty="0"/>
                        <a:t>ед.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181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208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220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236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Бакалавры очной </a:t>
                      </a:r>
                      <a:r>
                        <a:rPr lang="ru-RU" sz="1600" dirty="0"/>
                        <a:t>формы обучения, чел.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4993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5 122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5 603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6 813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Магистры очной </a:t>
                      </a:r>
                      <a:r>
                        <a:rPr lang="ru-RU" sz="1600" dirty="0"/>
                        <a:t>формы обучения, чел.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781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994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1 354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1 782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Специалисты очной </a:t>
                      </a:r>
                      <a:r>
                        <a:rPr lang="ru-RU" sz="1600" dirty="0"/>
                        <a:t>формы обучения, чел.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4625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4 579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3 848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4 387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853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Обучавшиеся по </a:t>
                      </a:r>
                      <a:r>
                        <a:rPr lang="ru-RU" sz="1600" dirty="0"/>
                        <a:t>ПНР ТПУ, </a:t>
                      </a:r>
                      <a:r>
                        <a:rPr lang="ru-RU" sz="1600" dirty="0" smtClean="0"/>
                        <a:t>трудоустроенные </a:t>
                      </a:r>
                      <a:r>
                        <a:rPr lang="ru-RU" sz="1600" dirty="0"/>
                        <a:t>по окончании обучения по специальности в данном году, чел</a:t>
                      </a:r>
                      <a:r>
                        <a:rPr lang="ru-RU" sz="1600" dirty="0" smtClean="0"/>
                        <a:t>./%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/>
                        <a:t>1451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1 466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1 494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1 300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16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 smtClean="0"/>
                        <a:t>81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82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83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90,3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185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Иностранные студенты </a:t>
                      </a:r>
                      <a:r>
                        <a:rPr lang="ru-RU" sz="1600" dirty="0"/>
                        <a:t>и </a:t>
                      </a:r>
                      <a:r>
                        <a:rPr lang="ru-RU" sz="1600" dirty="0" smtClean="0"/>
                        <a:t>аспиранты </a:t>
                      </a:r>
                      <a:r>
                        <a:rPr lang="ru-RU" sz="1600" dirty="0"/>
                        <a:t>очной формы обучения из стран СНГ по ПНР ТПУ,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670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757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1 086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1 </a:t>
                      </a:r>
                      <a:r>
                        <a:rPr lang="ru-RU" sz="1600" dirty="0" smtClean="0"/>
                        <a:t>381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932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Иностранные студенты </a:t>
                      </a:r>
                      <a:r>
                        <a:rPr lang="ru-RU" sz="1600" dirty="0"/>
                        <a:t>и </a:t>
                      </a:r>
                      <a:r>
                        <a:rPr lang="ru-RU" sz="1600" dirty="0" smtClean="0"/>
                        <a:t>аспиранты </a:t>
                      </a:r>
                      <a:r>
                        <a:rPr lang="ru-RU" sz="1600" dirty="0"/>
                        <a:t>очной формы обучения (без учета стран СНГ) по ПНР ТПУ,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/>
                        <a:t>100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121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158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240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1 • образование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092901" y="6257224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показатели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23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5536" y="1124744"/>
            <a:ext cx="8568952" cy="3168352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2.1  Развитие инфраструктуры для фундаментальных и прикладных исследований 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 smtClean="0">
                <a:solidFill>
                  <a:schemeClr val="tx1"/>
                </a:solidFill>
              </a:rPr>
              <a:t>	(ФС – 17,4 млн. руб., СФ - 17,1 млн. руб.)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ru-RU" sz="1800" i="1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2.2  Развитие инфраструктуры инновационной деятельности 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 smtClean="0">
                <a:solidFill>
                  <a:schemeClr val="tx1"/>
                </a:solidFill>
              </a:rPr>
              <a:t>	(ФС - 344,8 млн. руб., СФ – 163,3 млн. руб.)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ru-RU" sz="1800" i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Мероприятие 2.3  Расширение международного научного сотрудничества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i="1" dirty="0">
                <a:solidFill>
                  <a:schemeClr val="tx1"/>
                </a:solidFill>
              </a:rPr>
              <a:t>	</a:t>
            </a:r>
            <a:r>
              <a:rPr lang="ru-RU" sz="1800" i="1" dirty="0" smtClean="0">
                <a:solidFill>
                  <a:schemeClr val="tx1"/>
                </a:solidFill>
              </a:rPr>
              <a:t>(ФС - 15,8 млн. руб.,  СФ - 20,9 млн. руб.)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наука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62676"/>
              </p:ext>
            </p:extLst>
          </p:nvPr>
        </p:nvGraphicFramePr>
        <p:xfrm>
          <a:off x="467544" y="548680"/>
          <a:ext cx="8179347" cy="489651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0040"/>
                <a:gridCol w="4392488"/>
                <a:gridCol w="576064"/>
                <a:gridCol w="437925"/>
                <a:gridCol w="468615"/>
                <a:gridCol w="458252"/>
                <a:gridCol w="495321"/>
                <a:gridCol w="495321"/>
                <a:gridCol w="495321"/>
              </a:tblGrid>
              <a:tr h="4320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/>
                        <a:t>Мероприятия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 smtClean="0"/>
                        <a:t>Направления </a:t>
                      </a:r>
                      <a:r>
                        <a:rPr lang="ru-RU" sz="1600" b="1" u="none" strike="noStrike" dirty="0"/>
                        <a:t>расходования </a:t>
                      </a:r>
                      <a:r>
                        <a:rPr lang="ru-RU" sz="1600" b="1" u="none" strike="noStrike" dirty="0" smtClean="0"/>
                        <a:t>средств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kern="1200" dirty="0" smtClean="0"/>
                        <a:t>Объемы выделенных средств, млн. руб. </a:t>
                      </a:r>
                      <a:endParaRPr lang="ru-RU" sz="1200" b="1" i="0" u="none" strike="noStrike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kern="1200" dirty="0" smtClean="0"/>
                        <a:t>Всего, млн. руб.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</a:tr>
              <a:tr h="213191">
                <a:tc vMerge="1">
                  <a:txBody>
                    <a:bodyPr/>
                    <a:lstStyle/>
                    <a:p>
                      <a:pPr algn="ctr" rtl="0" fontAlgn="ctr"/>
                      <a:endParaRPr lang="ru-RU" sz="90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0" i="0" u="none" strike="noStrike" dirty="0">
                        <a:solidFill>
                          <a:srgbClr val="000080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2009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2010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2011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 smtClean="0"/>
                        <a:t>ФС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СФ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 smtClean="0"/>
                        <a:t>ФС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СФ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 smtClean="0"/>
                        <a:t>ФС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СФ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100" b="0" i="0" u="none" strike="noStrike" dirty="0">
                        <a:solidFill>
                          <a:srgbClr val="000080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/>
                        <a:t>2.1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Повышение результативности фундаментальных и прикладных исследований (повышение квалификации)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2,716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6,731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30,747</a:t>
                      </a:r>
                    </a:p>
                  </a:txBody>
                  <a:tcPr marL="0" marR="0" marT="0" marB="0" anchor="ctr"/>
                </a:tc>
              </a:tr>
              <a:tr h="18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Разработка программ образовательных модулей в рамках </a:t>
                      </a:r>
                      <a:r>
                        <a:rPr lang="ru-RU" sz="1400" u="none" strike="noStrike" dirty="0" err="1"/>
                        <a:t>ШМУ</a:t>
                      </a:r>
                      <a:r>
                        <a:rPr lang="ru-RU" sz="1400" u="none" strike="noStrike" dirty="0"/>
                        <a:t>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2,368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2,368</a:t>
                      </a:r>
                    </a:p>
                  </a:txBody>
                  <a:tcPr marL="0" marR="0" marT="0" marB="0" anchor="ctr"/>
                </a:tc>
              </a:tr>
              <a:tr h="203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Оформление прав </a:t>
                      </a:r>
                      <a:r>
                        <a:rPr lang="ru-RU" sz="1400" u="none" strike="noStrike" dirty="0" err="1"/>
                        <a:t>ОИС</a:t>
                      </a:r>
                      <a:r>
                        <a:rPr lang="ru-RU" sz="1400" u="none" strike="noStrike" dirty="0"/>
                        <a:t>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0,315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1,315</a:t>
                      </a:r>
                    </a:p>
                  </a:txBody>
                  <a:tcPr marL="0" marR="0" marT="0" marB="0" anchor="ctr"/>
                </a:tc>
              </a:tr>
              <a:tr h="30019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/>
                        <a:t>2.2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Приобретение лабораторного, научного и технологического оборудования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130,002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7,491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96,263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53,257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442,013</a:t>
                      </a:r>
                    </a:p>
                  </a:txBody>
                  <a:tcPr marL="0" marR="0" marT="0" marB="0" anchor="ctr"/>
                </a:tc>
              </a:tr>
              <a:tr h="279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Приобретение специального программного и методического обеспечения, технологий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5,440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21,194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32,634</a:t>
                      </a:r>
                    </a:p>
                  </a:txBody>
                  <a:tcPr marL="0" marR="0" marT="0" marB="0" anchor="ctr"/>
                </a:tc>
              </a:tr>
              <a:tr h="259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Приобретение и развитие информационных ресурсов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12,686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3,515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0,717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31,918</a:t>
                      </a:r>
                    </a:p>
                  </a:txBody>
                  <a:tcPr marL="0" marR="0" marT="0" marB="0" anchor="ctr"/>
                </a:tc>
              </a:tr>
              <a:tr h="203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Инфраструктура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1,467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1,467</a:t>
                      </a:r>
                    </a:p>
                  </a:txBody>
                  <a:tcPr marL="0" marR="0" marT="0" marB="0" anchor="ctr"/>
                </a:tc>
              </a:tr>
              <a:tr h="44420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/>
                        <a:t>2.3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Участие сотрудников </a:t>
                      </a:r>
                      <a:r>
                        <a:rPr lang="ru-RU" sz="1400" u="none" strike="noStrike" dirty="0" err="1"/>
                        <a:t>ТПУ</a:t>
                      </a:r>
                      <a:r>
                        <a:rPr lang="ru-RU" sz="1400" u="none" strike="noStrike" dirty="0"/>
                        <a:t> в зарубежных конференциях, форумах, семинарах, ярмарках, обмен опытом и развитие международных научных связей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5,320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4,069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5,406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24,895</a:t>
                      </a:r>
                    </a:p>
                  </a:txBody>
                  <a:tcPr marL="0" marR="0" marT="0" marB="0" anchor="ctr"/>
                </a:tc>
              </a:tr>
              <a:tr h="349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Приглашение ведущих зарубежных ученых для проведения исследований в </a:t>
                      </a:r>
                      <a:r>
                        <a:rPr lang="ru-RU" sz="1400" u="none" strike="noStrike" dirty="0" err="1"/>
                        <a:t>МНОЛ</a:t>
                      </a:r>
                      <a:r>
                        <a:rPr lang="ru-RU" sz="1400" u="none" strike="noStrike" dirty="0"/>
                        <a:t>, развитие проектов </a:t>
                      </a:r>
                      <a:r>
                        <a:rPr lang="ru-RU" sz="1400" u="none" strike="noStrike" dirty="0" err="1"/>
                        <a:t>МНОЛ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0,185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0,021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1,706</a:t>
                      </a:r>
                    </a:p>
                  </a:txBody>
                  <a:tcPr marL="0" marR="0" marT="0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Организация и проведение Международных конференций, форумов и семинаров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 dirty="0"/>
                        <a:t>0,182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2,682</a:t>
                      </a:r>
                    </a:p>
                  </a:txBody>
                  <a:tcPr marL="0" marR="0" marT="0" marB="0" anchor="ctr"/>
                </a:tc>
              </a:tr>
              <a:tr h="20386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/>
                        <a:t> 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Возврат НДС по блоку 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u="none" strike="noStrike"/>
                        <a:t>3,886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7,486</a:t>
                      </a:r>
                    </a:p>
                  </a:txBody>
                  <a:tcPr marL="0" marR="0" marT="0" marB="0" anchor="ctr"/>
                </a:tc>
              </a:tr>
              <a:tr h="22818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u="none" strike="noStrike"/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/>
                        <a:t>ИТОГО: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 dirty="0"/>
                        <a:t>130,002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/>
                        <a:t>30,937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100" b="1" u="none" strike="noStrike" dirty="0"/>
                        <a:t>113,002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200" b="1" u="none" strike="noStrike"/>
                        <a:t>89,290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579,231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25</a:t>
            </a:fld>
            <a:endParaRPr lang="ru-RU" sz="12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6" y="6156593"/>
            <a:ext cx="334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финансы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425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548680"/>
            <a:ext cx="8712968" cy="489654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Более 50 % кафедр и лабораторий оснащены новым научно-лабораторным оборудованием общей стоимостью 686,0 млн. руб.: 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установки с резистивно-метрическим методом контроля насыщенности для определения фазовых проницаемостей в системе нефть-вода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комплект оборудования для биотехнологического пилотного производства биополимеров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опытно-промышленный комплекс для обеззараживания хозяйственно-бытовых сточных вод импульсным электронным пучком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комплекс лазерного технологического оборудования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система ультразвукового контроля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передвижная лаборатория каротажа скважин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err="1" smtClean="0">
                <a:solidFill>
                  <a:schemeClr val="tx1"/>
                </a:solidFill>
              </a:rPr>
              <a:t>волнодисперсионный</a:t>
            </a:r>
            <a:r>
              <a:rPr lang="ru-RU" sz="2000" dirty="0" smtClean="0">
                <a:solidFill>
                  <a:schemeClr val="tx1"/>
                </a:solidFill>
              </a:rPr>
              <a:t> рентгеновский спектрометр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вакуумный электронный дилатометр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информационно-телекоммуникационный комплекс мониторинга и управления для стационарной лаборатории и передвижной станции</a:t>
            </a: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4092901" y="6257224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26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5536" y="836712"/>
            <a:ext cx="8496944" cy="3672408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Рост эффективности </a:t>
            </a:r>
            <a:r>
              <a:rPr lang="ru-RU" sz="2000" dirty="0">
                <a:solidFill>
                  <a:schemeClr val="tx1"/>
                </a:solidFill>
              </a:rPr>
              <a:t>аспирантуры </a:t>
            </a:r>
            <a:r>
              <a:rPr lang="ru-RU" sz="2000" dirty="0" smtClean="0">
                <a:solidFill>
                  <a:schemeClr val="tx1"/>
                </a:solidFill>
              </a:rPr>
              <a:t>с 48,5 % (2009) до 50,2 % (2011)</a:t>
            </a:r>
            <a:endParaRPr lang="ru-RU" sz="2000" strike="sngStrike" dirty="0">
              <a:solidFill>
                <a:schemeClr val="tx1"/>
              </a:solidFill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435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охранных документов (</a:t>
            </a:r>
            <a:r>
              <a:rPr lang="ru-RU" sz="2000" dirty="0" smtClean="0">
                <a:solidFill>
                  <a:schemeClr val="tx1"/>
                </a:solidFill>
              </a:rPr>
              <a:t>патентов и свидетельств на полезные модели)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2</a:t>
            </a:r>
            <a:r>
              <a:rPr lang="ru-RU" sz="2000" dirty="0" smtClean="0">
                <a:solidFill>
                  <a:schemeClr val="tx1"/>
                </a:solidFill>
              </a:rPr>
              <a:t>8 </a:t>
            </a:r>
            <a:r>
              <a:rPr lang="ru-RU" sz="2000" dirty="0">
                <a:solidFill>
                  <a:schemeClr val="tx1"/>
                </a:solidFill>
              </a:rPr>
              <a:t>лицензионных договоров с МИП по </a:t>
            </a:r>
            <a:r>
              <a:rPr lang="ru-RU" sz="2000" dirty="0" smtClean="0">
                <a:solidFill>
                  <a:schemeClr val="tx1"/>
                </a:solidFill>
              </a:rPr>
              <a:t>217-ФЗ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Годовой объем </a:t>
            </a:r>
            <a:r>
              <a:rPr lang="ru-RU" sz="2000" dirty="0">
                <a:solidFill>
                  <a:schemeClr val="tx1"/>
                </a:solidFill>
                <a:cs typeface="Arial" charset="0"/>
              </a:rPr>
              <a:t>научных исследований 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более</a:t>
            </a:r>
            <a:r>
              <a:rPr lang="ru-RU" sz="2000" b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1 млрд. руб. (суммарно за последние 3 года - более 3,1 млрд. руб.)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Сеть из 12 Центров коллективного пользования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Центр метрологии</a:t>
            </a: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Поверка и аттестация </a:t>
            </a:r>
            <a:r>
              <a:rPr lang="ru-RU" sz="2000" dirty="0">
                <a:solidFill>
                  <a:schemeClr val="tx1"/>
                </a:solidFill>
                <a:cs typeface="Arial" charset="0"/>
              </a:rPr>
              <a:t>более 400 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ед. </a:t>
            </a:r>
            <a:r>
              <a:rPr lang="ru-RU" sz="2000" dirty="0">
                <a:solidFill>
                  <a:schemeClr val="tx1"/>
                </a:solidFill>
                <a:cs typeface="Arial" charset="0"/>
              </a:rPr>
              <a:t>научного 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оборудования</a:t>
            </a:r>
          </a:p>
          <a:p>
            <a:pPr>
              <a:spcBef>
                <a:spcPts val="0"/>
              </a:spcBef>
              <a:spcAft>
                <a:spcPts val="1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Первая в России  </a:t>
            </a:r>
            <a:r>
              <a:rPr lang="ru-RU" sz="2000" dirty="0" err="1" smtClean="0">
                <a:solidFill>
                  <a:schemeClr val="tx1"/>
                </a:solidFill>
                <a:cs typeface="Arial" charset="0"/>
              </a:rPr>
              <a:t>on-line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 защита диссертации</a:t>
            </a: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4092901" y="6257224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27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977305"/>
            <a:ext cx="5406305" cy="27397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Совместная с холдингом «СИБУР» международная лаборатория «Термореактивные полимеры» под руководством специалиста по химии промышленных полимеров </a:t>
            </a:r>
            <a:r>
              <a:rPr lang="ru-RU" sz="1800" b="1" dirty="0" smtClean="0">
                <a:solidFill>
                  <a:schemeClr val="tx1"/>
                </a:solidFill>
              </a:rPr>
              <a:t>Д. </a:t>
            </a:r>
            <a:r>
              <a:rPr lang="ru-RU" sz="1800" b="1" dirty="0" err="1" smtClean="0">
                <a:solidFill>
                  <a:schemeClr val="tx1"/>
                </a:solidFill>
              </a:rPr>
              <a:t>Верваке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(Бельгия)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Проектно-конструкторский институт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Оснащение опытного производства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Вхождение в Редакционный совет «Известий ТПУ»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академиков РАН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28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092901" y="6257224"/>
            <a:ext cx="424847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\\sinergy\cac\mvv\Подборка\док_4829.jpg"/>
          <p:cNvPicPr>
            <a:picLocks noChangeAspect="1" noChangeArrowheads="1"/>
          </p:cNvPicPr>
          <p:nvPr/>
        </p:nvPicPr>
        <p:blipFill>
          <a:blip r:embed="rId3" cstate="print"/>
          <a:srcRect l="4789" r="9383" b="11373"/>
          <a:stretch>
            <a:fillRect/>
          </a:stretch>
        </p:blipFill>
        <p:spPr bwMode="auto">
          <a:xfrm>
            <a:off x="5215970" y="740058"/>
            <a:ext cx="3892534" cy="2688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9"/>
          <p:cNvSpPr txBox="1">
            <a:spLocks/>
          </p:cNvSpPr>
          <p:nvPr/>
        </p:nvSpPr>
        <p:spPr>
          <a:xfrm>
            <a:off x="251520" y="3140968"/>
            <a:ext cx="8677472" cy="24482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indent="-274320">
              <a:spcAft>
                <a:spcPts val="2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Электронный журнал «Вестник науки Сибири» (свидетельство о регистрации СМИ Эл № ФС 77-47378)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charset="0"/>
              </a:rPr>
              <a:t>Лаборатория технологического прогнозирования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Испытательная светотехническая лаборатория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-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 единственная в азиатской части Российской Федерации (на базе ОАО «НИИПП»)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Новые помещения для СТБИ площадью более 700 кв. м.</a:t>
            </a:r>
          </a:p>
        </p:txBody>
      </p:sp>
    </p:spTree>
    <p:extLst>
      <p:ext uri="{BB962C8B-B14F-4D97-AF65-F5344CB8AC3E}">
        <p14:creationId xmlns:p14="http://schemas.microsoft.com/office/powerpoint/2010/main" val="2925106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46085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b="1" dirty="0">
                <a:solidFill>
                  <a:srgbClr val="C00000"/>
                </a:solidFill>
              </a:rPr>
              <a:t>2010 </a:t>
            </a:r>
            <a:endParaRPr lang="ru-RU" sz="1800" b="1" dirty="0" smtClean="0">
              <a:solidFill>
                <a:srgbClr val="C00000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>
                <a:solidFill>
                  <a:schemeClr val="tx1"/>
                </a:solidFill>
                <a:cs typeface="Arial" charset="0"/>
              </a:rPr>
              <a:t>З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аседание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комиссии по модернизации и технологическому развитию экономики России 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под председательством Президента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Российской Федерации </a:t>
            </a:r>
            <a:r>
              <a:rPr lang="ru-RU" sz="1800" b="1" dirty="0" smtClean="0">
                <a:solidFill>
                  <a:schemeClr val="tx1"/>
                </a:solidFill>
                <a:cs typeface="Arial" charset="0"/>
              </a:rPr>
              <a:t>Д.А</a:t>
            </a:r>
            <a:r>
              <a:rPr lang="ru-RU" sz="1800" b="1" dirty="0">
                <a:solidFill>
                  <a:schemeClr val="tx1"/>
                </a:solidFill>
                <a:cs typeface="Arial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cs typeface="Arial" charset="0"/>
              </a:rPr>
              <a:t>Медведева </a:t>
            </a:r>
            <a:endParaRPr lang="ru-RU" sz="1800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Победы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в </a:t>
            </a:r>
            <a:r>
              <a:rPr lang="ru-RU" sz="1800" dirty="0">
                <a:solidFill>
                  <a:schemeClr val="tx1"/>
                </a:solidFill>
              </a:rPr>
              <a:t>конкурсах, направленных на поддержку ведущих вузов </a:t>
            </a:r>
            <a:r>
              <a:rPr lang="ru-RU" sz="1800" dirty="0" smtClean="0">
                <a:solidFill>
                  <a:schemeClr val="tx1"/>
                </a:solidFill>
              </a:rPr>
              <a:t>по </a:t>
            </a:r>
            <a:r>
              <a:rPr lang="ru-RU" sz="1800" dirty="0">
                <a:solidFill>
                  <a:schemeClr val="tx1"/>
                </a:solidFill>
              </a:rPr>
              <a:t>Постановлениям </a:t>
            </a:r>
            <a:r>
              <a:rPr lang="ru-RU" sz="1800" dirty="0" smtClean="0">
                <a:solidFill>
                  <a:schemeClr val="tx1"/>
                </a:solidFill>
              </a:rPr>
              <a:t>Правительства №№ 218, 219, 220</a:t>
            </a:r>
            <a:endParaRPr lang="ru-RU" sz="1800" strike="sngStrike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Вхождение в некоммерческое партнерство «МПО работодателей Томской области»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2011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ООО </a:t>
            </a:r>
            <a:r>
              <a:rPr lang="ru-RU" sz="1800" dirty="0">
                <a:solidFill>
                  <a:schemeClr val="tx1"/>
                </a:solidFill>
              </a:rPr>
              <a:t>«Центр исследований и разработок «Интеллектуальные энергосистемы» по 217-ФЗ присвоен статус </a:t>
            </a:r>
            <a:r>
              <a:rPr lang="ru-RU" sz="1800" dirty="0" smtClean="0">
                <a:solidFill>
                  <a:schemeClr val="tx1"/>
                </a:solidFill>
              </a:rPr>
              <a:t>резидента Фонда «</a:t>
            </a:r>
            <a:r>
              <a:rPr lang="ru-RU" sz="1800" dirty="0" err="1" smtClean="0">
                <a:solidFill>
                  <a:schemeClr val="tx1"/>
                </a:solidFill>
              </a:rPr>
              <a:t>Сколково</a:t>
            </a:r>
            <a:r>
              <a:rPr lang="ru-RU" sz="1800" dirty="0" smtClean="0">
                <a:solidFill>
                  <a:schemeClr val="tx1"/>
                </a:solidFill>
              </a:rPr>
              <a:t>»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Участие: </a:t>
            </a:r>
            <a:endParaRPr lang="ru-RU" sz="2000" dirty="0">
              <a:solidFill>
                <a:schemeClr val="tx1"/>
              </a:solidFill>
            </a:endParaRPr>
          </a:p>
          <a:p>
            <a:pPr marL="68580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 12 программах </a:t>
            </a:r>
            <a:r>
              <a:rPr lang="ru-RU" sz="1800" dirty="0">
                <a:solidFill>
                  <a:schemeClr val="tx1"/>
                </a:solidFill>
              </a:rPr>
              <a:t>инновационного развития </a:t>
            </a:r>
            <a:r>
              <a:rPr lang="ru-RU" sz="1800" dirty="0" err="1">
                <a:solidFill>
                  <a:schemeClr val="tx1"/>
                </a:solidFill>
              </a:rPr>
              <a:t>госкорпораций</a:t>
            </a:r>
            <a:r>
              <a:rPr lang="ru-RU" sz="1800" dirty="0">
                <a:solidFill>
                  <a:schemeClr val="tx1"/>
                </a:solidFill>
              </a:rPr>
              <a:t> (из 17), по </a:t>
            </a:r>
            <a:r>
              <a:rPr lang="ru-RU" sz="1800" dirty="0" smtClean="0">
                <a:solidFill>
                  <a:schemeClr val="tx1"/>
                </a:solidFill>
              </a:rPr>
              <a:t>6 из них - опорным </a:t>
            </a:r>
            <a:r>
              <a:rPr lang="ru-RU" sz="1800" dirty="0">
                <a:solidFill>
                  <a:schemeClr val="tx1"/>
                </a:solidFill>
              </a:rPr>
              <a:t>вузом (ОАО «ГАЗПРОМ», ГК «</a:t>
            </a:r>
            <a:r>
              <a:rPr lang="ru-RU" sz="1800" dirty="0" err="1">
                <a:solidFill>
                  <a:schemeClr val="tx1"/>
                </a:solidFill>
              </a:rPr>
              <a:t>Росатом</a:t>
            </a:r>
            <a:r>
              <a:rPr lang="ru-RU" sz="1800" dirty="0">
                <a:solidFill>
                  <a:schemeClr val="tx1"/>
                </a:solidFill>
              </a:rPr>
              <a:t>», ОАО «ИСС», ФГУП «НПО «</a:t>
            </a:r>
            <a:r>
              <a:rPr lang="ru-RU" sz="1800" dirty="0" err="1">
                <a:solidFill>
                  <a:schemeClr val="tx1"/>
                </a:solidFill>
              </a:rPr>
              <a:t>Микроген</a:t>
            </a:r>
            <a:r>
              <a:rPr lang="ru-RU" sz="1800" dirty="0">
                <a:solidFill>
                  <a:schemeClr val="tx1"/>
                </a:solidFill>
              </a:rPr>
              <a:t>», ОАО «Системный оператор ЕЭС», ОАО «РАО Энергетические системы Востока</a:t>
            </a:r>
            <a:r>
              <a:rPr lang="ru-RU" sz="1800" dirty="0" smtClean="0">
                <a:solidFill>
                  <a:schemeClr val="tx1"/>
                </a:solidFill>
              </a:rPr>
              <a:t>»)</a:t>
            </a:r>
            <a:endParaRPr lang="ru-RU" sz="1800" dirty="0">
              <a:solidFill>
                <a:schemeClr val="tx1"/>
              </a:solidFill>
            </a:endParaRPr>
          </a:p>
          <a:p>
            <a:pPr marL="685800" lvl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в </a:t>
            </a:r>
            <a:r>
              <a:rPr lang="ru-RU" sz="1800" dirty="0" smtClean="0">
                <a:solidFill>
                  <a:schemeClr val="tx1"/>
                </a:solidFill>
              </a:rPr>
              <a:t>14 </a:t>
            </a:r>
            <a:r>
              <a:rPr lang="ru-RU" sz="1800" dirty="0">
                <a:solidFill>
                  <a:schemeClr val="tx1"/>
                </a:solidFill>
              </a:rPr>
              <a:t>технологических платформах из </a:t>
            </a:r>
            <a:r>
              <a:rPr lang="ru-RU" sz="1800" dirty="0" smtClean="0">
                <a:solidFill>
                  <a:schemeClr val="tx1"/>
                </a:solidFill>
              </a:rPr>
              <a:t>28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29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9168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266384" cy="8709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ea typeface="ＭＳ Ｐゴシック" pitchFamily="34" charset="-128"/>
              </a:rPr>
              <a:t>Приоритетные направления развития (ПНР)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836712"/>
            <a:ext cx="8136904" cy="43924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Рациональное  природопользование и глубокая переработка природных ресурсов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Традиционная и атомная энергетика, альтернативные технологии производства энергии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err="1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Нанотехнологии</a:t>
            </a: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и пучково-плазменные технологии создания материалов с заданными свойствами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Интеллектуальные информационно-телекоммуникационные системы мониторинга и управления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Неразрушающий контроль и диагностика в производственной и социальной сферах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2000" b="1" dirty="0" smtClean="0">
              <a:solidFill>
                <a:srgbClr val="2B3616"/>
              </a:solidFill>
              <a:ea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</a:rPr>
              <a:t>Общим для всех ПНР является нацеленность на решение проблем </a:t>
            </a:r>
            <a:r>
              <a:rPr lang="en-US" sz="2000" b="1" dirty="0" smtClean="0">
                <a:solidFill>
                  <a:schemeClr val="tx1"/>
                </a:solidFill>
                <a:ea typeface="Calibri" pitchFamily="34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ea typeface="Calibri" pitchFamily="34" charset="0"/>
              </a:rPr>
              <a:t>в области </a:t>
            </a:r>
            <a:r>
              <a:rPr lang="ru-RU" sz="2000" b="1" dirty="0" err="1" smtClean="0">
                <a:solidFill>
                  <a:schemeClr val="tx1"/>
                </a:solidFill>
                <a:ea typeface="Calibri" pitchFamily="34" charset="0"/>
              </a:rPr>
              <a:t>ресурсоэффективности</a:t>
            </a:r>
            <a:endParaRPr lang="ru-RU" sz="2000" b="1" dirty="0" smtClean="0">
              <a:solidFill>
                <a:schemeClr val="tx1"/>
              </a:solidFill>
              <a:ea typeface="Calibri" pitchFamily="34" charset="0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663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64704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cs typeface="Arial" charset="0"/>
              </a:rPr>
              <a:t>Победитель проекта по программе </a:t>
            </a:r>
            <a:r>
              <a:rPr lang="en-US" dirty="0" smtClean="0">
                <a:cs typeface="Arial" charset="0"/>
              </a:rPr>
              <a:t>FP</a:t>
            </a:r>
            <a:r>
              <a:rPr lang="ru-RU" dirty="0" smtClean="0">
                <a:cs typeface="Arial" charset="0"/>
              </a:rPr>
              <a:t>7-</a:t>
            </a:r>
            <a:r>
              <a:rPr lang="en-US" dirty="0" smtClean="0">
                <a:cs typeface="Arial" charset="0"/>
              </a:rPr>
              <a:t>INCO</a:t>
            </a:r>
            <a:endParaRPr lang="ru-RU" dirty="0" smtClean="0"/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 Договоры о стратегическом партнерстве с СО РАН, ФИАН, Сибирским федеральным университетом, Национальным исследовательским ядерным университетом «МИФИ» и др. 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16 академиков и членов корреспондентов РАН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</a:pPr>
            <a:r>
              <a:rPr lang="ru-RU" b="1" dirty="0" smtClean="0"/>
              <a:t>Совместные научные школы: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 «Сибирская гидрогеохимическая школа» (Шварцев С.Л.)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 «Разработка научных основ создания </a:t>
            </a:r>
            <a:r>
              <a:rPr lang="ru-RU" dirty="0" err="1" smtClean="0"/>
              <a:t>наноструктурных</a:t>
            </a:r>
            <a:r>
              <a:rPr lang="ru-RU" dirty="0" smtClean="0"/>
              <a:t> упрочняющих и теплозащитных покрытий нового поколения, имеющих высокую релаксационную способность за счёт формирования в них подвижных </a:t>
            </a:r>
            <a:r>
              <a:rPr lang="ru-RU" dirty="0" err="1" smtClean="0"/>
              <a:t>наноструктурированных</a:t>
            </a:r>
            <a:r>
              <a:rPr lang="ru-RU" dirty="0" smtClean="0"/>
              <a:t> фазовых границ (</a:t>
            </a:r>
            <a:r>
              <a:rPr lang="ru-RU" dirty="0" err="1" smtClean="0"/>
              <a:t>smart</a:t>
            </a:r>
            <a:r>
              <a:rPr lang="ru-RU" dirty="0" smtClean="0"/>
              <a:t> </a:t>
            </a:r>
            <a:r>
              <a:rPr lang="ru-RU" dirty="0" err="1" smtClean="0"/>
              <a:t>coatings</a:t>
            </a:r>
            <a:r>
              <a:rPr lang="ru-RU" dirty="0" smtClean="0"/>
              <a:t>)» (Панин В.Е.) 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 «Фундаментальные исследования геологии, геохимии и генезиса, закономерности размещения месторождений углеводородов в Сибири и на шельфах морей Северного Ледовитого океана, глобальные и региональные проблемы обеспечения человечества нефтью и газом в XXI в.» (Конторович А.Э.)</a:t>
            </a: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30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587821"/>
            <a:ext cx="864096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По Постановлению </a:t>
            </a:r>
            <a:r>
              <a:rPr lang="ru-RU" sz="1800" b="1" dirty="0">
                <a:solidFill>
                  <a:schemeClr val="tx1"/>
                </a:solidFill>
              </a:rPr>
              <a:t>Правительства № 218 «Развитие кооперации российских вузов и </a:t>
            </a:r>
            <a:r>
              <a:rPr lang="ru-RU" sz="1800" b="1" dirty="0" smtClean="0">
                <a:solidFill>
                  <a:schemeClr val="tx1"/>
                </a:solidFill>
              </a:rPr>
              <a:t> производственных </a:t>
            </a:r>
            <a:r>
              <a:rPr lang="ru-RU" sz="1800" b="1" dirty="0">
                <a:solidFill>
                  <a:schemeClr val="tx1"/>
                </a:solidFill>
              </a:rPr>
              <a:t>предприятий</a:t>
            </a:r>
            <a:r>
              <a:rPr lang="ru-RU" sz="1800" b="1" dirty="0" smtClean="0">
                <a:solidFill>
                  <a:schemeClr val="tx1"/>
                </a:solidFill>
              </a:rPr>
              <a:t>»:</a:t>
            </a:r>
            <a:endParaRPr lang="ru-RU" sz="1800" b="1" dirty="0">
              <a:solidFill>
                <a:schemeClr val="tx1"/>
              </a:solidFill>
            </a:endParaRPr>
          </a:p>
          <a:p>
            <a:pPr lvl="0"/>
            <a:r>
              <a:rPr lang="ru-RU" sz="1800" dirty="0">
                <a:solidFill>
                  <a:schemeClr val="tx1"/>
                </a:solidFill>
              </a:rPr>
              <a:t>Создание промышленного производства изделий из функциональной и конструкционной </a:t>
            </a:r>
            <a:r>
              <a:rPr lang="ru-RU" sz="1800" dirty="0" err="1">
                <a:solidFill>
                  <a:schemeClr val="tx1"/>
                </a:solidFill>
              </a:rPr>
              <a:t>наноструктурированной</a:t>
            </a:r>
            <a:r>
              <a:rPr lang="ru-RU" sz="1800" dirty="0">
                <a:solidFill>
                  <a:schemeClr val="tx1"/>
                </a:solidFill>
              </a:rPr>
              <a:t> керамики для высокотехнологичных отраслей совместно с ОАО Холдинговая компания «Новосибирский Электровакуумный Завод – Союз</a:t>
            </a:r>
            <a:r>
              <a:rPr lang="ru-RU" sz="1800" dirty="0" smtClean="0">
                <a:solidFill>
                  <a:schemeClr val="tx1"/>
                </a:solidFill>
              </a:rPr>
              <a:t>»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ru-RU" sz="1800" dirty="0">
                <a:solidFill>
                  <a:schemeClr val="tx1"/>
                </a:solidFill>
              </a:rPr>
              <a:t>Разработка унифицированного ряда электронных модулей на основе технологии «система-на-кристалле» для систем управления и электропитания космических аппаратов связи, навигации и дистанционного зондирования Земли с длительным сроком активного существования с ОАО «Информационные спутниковые системы имени академика М.Ф. </a:t>
            </a:r>
            <a:r>
              <a:rPr lang="ru-RU" sz="1800" dirty="0" err="1">
                <a:solidFill>
                  <a:schemeClr val="tx1"/>
                </a:solidFill>
              </a:rPr>
              <a:t>Решетнева</a:t>
            </a:r>
            <a:r>
              <a:rPr lang="ru-RU" sz="1800" dirty="0">
                <a:solidFill>
                  <a:schemeClr val="tx1"/>
                </a:solidFill>
              </a:rPr>
              <a:t>», г. </a:t>
            </a:r>
            <a:r>
              <a:rPr lang="ru-RU" sz="1800" dirty="0" smtClean="0">
                <a:solidFill>
                  <a:schemeClr val="tx1"/>
                </a:solidFill>
              </a:rPr>
              <a:t>Железногорск (головной вуз – ТГУ)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ru-RU" sz="1800" dirty="0">
                <a:solidFill>
                  <a:schemeClr val="tx1"/>
                </a:solidFill>
              </a:rPr>
              <a:t>Разработка высокоэффективных и надежных полупроводниковых источников света и светотехнических устройств и организация их серийного производства с ОАО «Научно-исследовательский институт полупроводниковых приборов», г. </a:t>
            </a:r>
            <a:r>
              <a:rPr lang="ru-RU" sz="1800" dirty="0" smtClean="0">
                <a:solidFill>
                  <a:schemeClr val="tx1"/>
                </a:solidFill>
              </a:rPr>
              <a:t>Томск (головной вуз – ТУСУР)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31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8459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67544" y="692696"/>
            <a:ext cx="8208912" cy="439248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По Постановлению </a:t>
            </a:r>
            <a:r>
              <a:rPr lang="ru-RU" sz="1800" b="1" dirty="0">
                <a:solidFill>
                  <a:schemeClr val="tx1"/>
                </a:solidFill>
              </a:rPr>
              <a:t>Правительства № 219 «Развитие инновационной инфраструктуры в российских вузах</a:t>
            </a:r>
            <a:r>
              <a:rPr lang="ru-RU" sz="1800" b="1" dirty="0" smtClean="0">
                <a:solidFill>
                  <a:schemeClr val="tx1"/>
                </a:solidFill>
              </a:rPr>
              <a:t>»: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Центр </a:t>
            </a:r>
            <a:r>
              <a:rPr lang="ru-RU" sz="1800" dirty="0">
                <a:solidFill>
                  <a:schemeClr val="tx1"/>
                </a:solidFill>
              </a:rPr>
              <a:t>международной сертификации технического образования и инженерной </a:t>
            </a:r>
            <a:r>
              <a:rPr lang="ru-RU" sz="1800" dirty="0" smtClean="0">
                <a:solidFill>
                  <a:schemeClr val="tx1"/>
                </a:solidFill>
              </a:rPr>
              <a:t>профессии (2010)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«Учебная фирма» для вовлечения школьников Лицея ТПУ в инновационную деятельность (2010)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Лаборатория технологического прогнозирования (2011)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Ассоциация МИП ТПУ (2011)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58 студентов - победителей программы У.М.Н.И.К. (из 155 по г. Томску)</a:t>
            </a:r>
          </a:p>
          <a:p>
            <a:pPr marL="182563" indent="-182563"/>
            <a:r>
              <a:rPr lang="ru-RU" sz="1800" dirty="0" smtClean="0">
                <a:solidFill>
                  <a:schemeClr val="tx1"/>
                </a:solidFill>
              </a:rPr>
              <a:t>Проект «Конвейер инновационного бизнеса» </a:t>
            </a:r>
            <a:r>
              <a:rPr lang="ru-RU" sz="1800" dirty="0">
                <a:solidFill>
                  <a:schemeClr val="tx1"/>
                </a:solidFill>
              </a:rPr>
              <a:t>с 11 </a:t>
            </a:r>
            <a:r>
              <a:rPr lang="ru-RU" sz="1800" dirty="0" smtClean="0">
                <a:solidFill>
                  <a:schemeClr val="tx1"/>
                </a:solidFill>
              </a:rPr>
              <a:t>консультационными сервисами в СТБИ (2011)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32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0783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27363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По Постановлению Правительства </a:t>
            </a:r>
            <a:r>
              <a:rPr lang="ru-RU" sz="2000" b="1" dirty="0">
                <a:solidFill>
                  <a:schemeClr val="tx1"/>
                </a:solidFill>
              </a:rPr>
              <a:t>№ 220 «Привлечение ведущих </a:t>
            </a:r>
            <a:r>
              <a:rPr lang="ru-RU" sz="2000" b="1" dirty="0" smtClean="0">
                <a:solidFill>
                  <a:schemeClr val="tx1"/>
                </a:solidFill>
              </a:rPr>
              <a:t>ученых </a:t>
            </a:r>
            <a:r>
              <a:rPr lang="ru-RU" sz="2000" b="1" dirty="0">
                <a:solidFill>
                  <a:schemeClr val="tx1"/>
                </a:solidFill>
              </a:rPr>
              <a:t>в российские вузы»: 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</a:rPr>
              <a:t>Международная научно-образовательная лаборатория технологии водородной энергетики (руководитель – профессор </a:t>
            </a:r>
            <a:r>
              <a:rPr lang="ru-RU" sz="2000" b="1" dirty="0" err="1" smtClean="0">
                <a:solidFill>
                  <a:schemeClr val="tx1"/>
                </a:solidFill>
              </a:rPr>
              <a:t>Сигфуссон</a:t>
            </a:r>
            <a:r>
              <a:rPr lang="ru-RU" sz="2000" dirty="0" smtClean="0">
                <a:solidFill>
                  <a:schemeClr val="tx1"/>
                </a:solidFill>
              </a:rPr>
              <a:t>,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Исландия)</a:t>
            </a:r>
            <a:endParaRPr lang="ru-RU" sz="2000" dirty="0">
              <a:solidFill>
                <a:schemeClr val="tx1"/>
              </a:solidFill>
            </a:endParaRPr>
          </a:p>
          <a:p>
            <a:pPr lvl="0"/>
            <a:r>
              <a:rPr lang="ru-RU" sz="2000" dirty="0" smtClean="0">
                <a:solidFill>
                  <a:schemeClr val="tx1"/>
                </a:solidFill>
              </a:rPr>
              <a:t>Международная научно-образовательная лаборатория неразрушающего контроля (руководитель – профессор </a:t>
            </a:r>
            <a:r>
              <a:rPr lang="ru-RU" sz="2000" b="1" dirty="0" err="1" smtClean="0">
                <a:solidFill>
                  <a:schemeClr val="tx1"/>
                </a:solidFill>
              </a:rPr>
              <a:t>Крёнинг</a:t>
            </a:r>
            <a:r>
              <a:rPr lang="ru-RU" sz="2000" dirty="0" smtClean="0">
                <a:solidFill>
                  <a:schemeClr val="tx1"/>
                </a:solidFill>
              </a:rPr>
              <a:t>,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Германия)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33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\\sinergy\cac\mvv\Подборка\док 3396.jpg"/>
          <p:cNvPicPr>
            <a:picLocks noChangeAspect="1" noChangeArrowheads="1"/>
          </p:cNvPicPr>
          <p:nvPr/>
        </p:nvPicPr>
        <p:blipFill>
          <a:blip r:embed="rId2" cstate="print"/>
          <a:srcRect l="13701" t="9180" r="4235" b="14648"/>
          <a:stretch>
            <a:fillRect/>
          </a:stretch>
        </p:blipFill>
        <p:spPr bwMode="auto">
          <a:xfrm>
            <a:off x="4788024" y="3284984"/>
            <a:ext cx="290801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\\sinergy\cac\mvv\Подборка\док 0351.jpg"/>
          <p:cNvPicPr>
            <a:picLocks noChangeAspect="1" noChangeArrowheads="1"/>
          </p:cNvPicPr>
          <p:nvPr/>
        </p:nvPicPr>
        <p:blipFill>
          <a:blip r:embed="rId3" cstate="print"/>
          <a:srcRect l="6635" t="4336" b="9871"/>
          <a:stretch>
            <a:fillRect/>
          </a:stretch>
        </p:blipFill>
        <p:spPr bwMode="auto">
          <a:xfrm>
            <a:off x="1115616" y="3284984"/>
            <a:ext cx="293744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134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549976"/>
              </p:ext>
            </p:extLst>
          </p:nvPr>
        </p:nvGraphicFramePr>
        <p:xfrm>
          <a:off x="323528" y="872277"/>
          <a:ext cx="8496946" cy="41408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165924"/>
                <a:gridCol w="601554"/>
                <a:gridCol w="526360"/>
                <a:gridCol w="601554"/>
                <a:gridCol w="601554"/>
              </a:tblGrid>
              <a:tr h="288031"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Показатели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2008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2009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2010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2011</a:t>
                      </a:r>
                      <a:endParaRPr lang="ru-RU" sz="14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/>
                        <a:t>(</a:t>
                      </a:r>
                      <a:r>
                        <a:rPr lang="ru-RU" sz="900" b="1" dirty="0" smtClean="0"/>
                        <a:t>прогноз)</a:t>
                      </a:r>
                      <a:endParaRPr lang="ru-RU" sz="9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49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Аспиранты очной </a:t>
                      </a:r>
                      <a:r>
                        <a:rPr lang="ru-RU" sz="1600" dirty="0"/>
                        <a:t>формы обучения, чел.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/>
                        <a:t>387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425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492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678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311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Докторанты очной </a:t>
                      </a:r>
                      <a:r>
                        <a:rPr lang="ru-RU" sz="1600" dirty="0"/>
                        <a:t>формы обучения,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49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7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Кандидатские диссертации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72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105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118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120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7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Докторские диссертации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11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Доля аспирантов и НПР, имеющих опыт работы (прошедших стажировки) в ведущих мировых научных и университетских центрах,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10,2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12,2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50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Аспиранты и докторанты, защитившиеся </a:t>
                      </a:r>
                      <a:r>
                        <a:rPr lang="ru-RU" sz="1600" dirty="0"/>
                        <a:t>в срок или в течение календарного года после окончания аспирантуры (докторантуры),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59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79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91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909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человек, принятых в аспирантуру и докторантуру из сторонних организаций по ПНР ТПУ,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22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95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Молодые ученые </a:t>
                      </a:r>
                      <a:r>
                        <a:rPr lang="ru-RU" sz="1600" dirty="0"/>
                        <a:t>(</a:t>
                      </a:r>
                      <a:r>
                        <a:rPr lang="ru-RU" sz="1600" dirty="0" smtClean="0"/>
                        <a:t>специалисты, преподаватели) </a:t>
                      </a:r>
                      <a:r>
                        <a:rPr lang="ru-RU" sz="1600" dirty="0"/>
                        <a:t>из сторонних организаций, </a:t>
                      </a:r>
                      <a:r>
                        <a:rPr lang="ru-RU" sz="1600" dirty="0" smtClean="0"/>
                        <a:t>прошедшие </a:t>
                      </a:r>
                      <a:r>
                        <a:rPr lang="ru-RU" sz="1600" dirty="0"/>
                        <a:t>профессиональную переподготовку или  повышение квалификации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чел.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/>
                        <a:t>1340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1456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1543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513" marR="11513" marT="115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1596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показатели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34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150510"/>
              </p:ext>
            </p:extLst>
          </p:nvPr>
        </p:nvGraphicFramePr>
        <p:xfrm>
          <a:off x="251519" y="1052736"/>
          <a:ext cx="8712969" cy="38164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624736"/>
                <a:gridCol w="504056"/>
                <a:gridCol w="504056"/>
                <a:gridCol w="504056"/>
                <a:gridCol w="576065"/>
              </a:tblGrid>
              <a:tr h="479370"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Показатели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2008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2009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2010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2011</a:t>
                      </a:r>
                      <a:endParaRPr lang="ru-RU" sz="11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/>
                        <a:t>(</a:t>
                      </a:r>
                      <a:r>
                        <a:rPr lang="ru-RU" sz="1000" b="1" dirty="0" smtClean="0"/>
                        <a:t>прогноз)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6007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статей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 в научной периодике, индексируемой иностранными и российскими организациями (</a:t>
                      </a:r>
                      <a:r>
                        <a:rPr lang="ru-RU" sz="1600" dirty="0" err="1"/>
                        <a:t>Web</a:t>
                      </a:r>
                      <a:r>
                        <a:rPr lang="ru-RU" sz="1600" dirty="0"/>
                        <a:t> of </a:t>
                      </a:r>
                      <a:r>
                        <a:rPr lang="ru-RU" sz="1600" dirty="0" err="1"/>
                        <a:t>Science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Scopus</a:t>
                      </a:r>
                      <a:r>
                        <a:rPr lang="ru-RU" sz="1600" dirty="0"/>
                        <a:t>, Российский индекс цитирования), ед.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1223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1353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1 857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1 914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5195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Доход от </a:t>
                      </a:r>
                      <a:r>
                        <a:rPr lang="ru-RU" sz="1600" dirty="0" err="1"/>
                        <a:t>ОКР</a:t>
                      </a:r>
                      <a:r>
                        <a:rPr lang="ru-RU" sz="1600" dirty="0"/>
                        <a:t>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80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120,5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247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215,2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9614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Доход от </a:t>
                      </a:r>
                      <a:r>
                        <a:rPr lang="ru-RU" sz="1600" dirty="0" err="1"/>
                        <a:t>НИОКР</a:t>
                      </a:r>
                      <a:r>
                        <a:rPr lang="ru-RU" sz="1600" dirty="0"/>
                        <a:t>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 в рамках международных научных программ,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74,1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136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136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158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4692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малых инновационных предприятий, созданных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 в рамках 217-ФЗ, ед.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 -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9164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коммерческих предприятий, в состав учредителей которых входит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ед.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261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Совокупный доход от реализованной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 и организациями его инновационной инфраструктуры научно-технической продукции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491,2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541,6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919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/>
                        <a:t>944,3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Доход от </a:t>
                      </a:r>
                      <a:r>
                        <a:rPr lang="ru-RU" sz="1600" dirty="0" err="1"/>
                        <a:t>НИОКР</a:t>
                      </a:r>
                      <a:r>
                        <a:rPr lang="ru-RU" sz="1600" dirty="0"/>
                        <a:t> из всех источников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721,1</a:t>
                      </a:r>
                      <a:endParaRPr lang="ru-RU" sz="1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684,7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1 065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360" marR="14360" marT="143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1319,4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Заголовок 5"/>
          <p:cNvSpPr txBox="1">
            <a:spLocks/>
          </p:cNvSpPr>
          <p:nvPr/>
        </p:nvSpPr>
        <p:spPr>
          <a:xfrm>
            <a:off x="2771800" y="6257224"/>
            <a:ext cx="55695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показатели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827584" y="5229200"/>
            <a:ext cx="6834336" cy="9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2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наука и инновации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35</a:t>
            </a:fld>
            <a:endParaRPr lang="ru-RU" sz="1200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836712"/>
            <a:ext cx="8064896" cy="367240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900" dirty="0" smtClean="0">
                <a:solidFill>
                  <a:schemeClr val="tx1"/>
                </a:solidFill>
              </a:rPr>
              <a:t>Мероприятие 3.1  Профессиональная переподготовка и повышение квалификации </a:t>
            </a:r>
          </a:p>
          <a:p>
            <a:pPr marL="0" lv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900" i="1" dirty="0">
                <a:solidFill>
                  <a:schemeClr val="tx1"/>
                </a:solidFill>
              </a:rPr>
              <a:t>	</a:t>
            </a:r>
            <a:r>
              <a:rPr lang="ru-RU" sz="1900" i="1" dirty="0" smtClean="0">
                <a:solidFill>
                  <a:schemeClr val="tx1"/>
                </a:solidFill>
              </a:rPr>
              <a:t>(ФС - 29,2 млн. руб., СФ - 28,8 млн. руб.)</a:t>
            </a:r>
          </a:p>
          <a:p>
            <a:pPr lvl="0">
              <a:spcBef>
                <a:spcPts val="0"/>
              </a:spcBef>
              <a:spcAft>
                <a:spcPts val="300"/>
              </a:spcAft>
            </a:pPr>
            <a:endParaRPr lang="ru-RU" sz="1900" i="1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ru-RU" sz="1900" dirty="0" smtClean="0">
                <a:solidFill>
                  <a:schemeClr val="tx1"/>
                </a:solidFill>
              </a:rPr>
              <a:t>Мероприятие 3.2  Привлечение и закрепление высокопрофессиональных научно-педагогических кадров </a:t>
            </a:r>
          </a:p>
          <a:p>
            <a:pPr marL="0" lv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900" i="1" dirty="0">
                <a:solidFill>
                  <a:schemeClr val="tx1"/>
                </a:solidFill>
              </a:rPr>
              <a:t>	</a:t>
            </a:r>
            <a:r>
              <a:rPr lang="ru-RU" sz="1900" i="1" dirty="0" smtClean="0">
                <a:solidFill>
                  <a:schemeClr val="tx1"/>
                </a:solidFill>
              </a:rPr>
              <a:t>(ФС - 22,8 млн. руб., СФ - 8,6 млн. руб.)</a:t>
            </a:r>
          </a:p>
          <a:p>
            <a:pPr>
              <a:spcBef>
                <a:spcPts val="0"/>
              </a:spcBef>
              <a:spcAft>
                <a:spcPts val="300"/>
              </a:spcAft>
              <a:buNone/>
            </a:pPr>
            <a:endParaRPr lang="ru-RU" sz="19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36</a:t>
            </a:fld>
            <a:endParaRPr lang="ru-RU" sz="1200" dirty="0">
              <a:latin typeface="+mn-lt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373216"/>
            <a:ext cx="7482408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кадровый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9040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52072"/>
              </p:ext>
            </p:extLst>
          </p:nvPr>
        </p:nvGraphicFramePr>
        <p:xfrm>
          <a:off x="179512" y="1412776"/>
          <a:ext cx="8712968" cy="336574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048"/>
                <a:gridCol w="4968552"/>
                <a:gridCol w="432048"/>
                <a:gridCol w="432048"/>
                <a:gridCol w="432048"/>
                <a:gridCol w="432048"/>
                <a:gridCol w="432048"/>
                <a:gridCol w="576064"/>
                <a:gridCol w="576064"/>
              </a:tblGrid>
              <a:tr h="5399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/>
                        <a:t>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Объемы выделенных средств, </a:t>
                      </a:r>
                      <a:endParaRPr lang="en-US" sz="1400" b="1" u="none" strike="noStrike" kern="1200" dirty="0" smtClean="0"/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млн. руб. 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Всего, млн. руб.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208554"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/>
                        <a:t>2010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43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41022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/>
                        <a:t>3.1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программ профессиональной переподготовки и повышения квалификации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2,305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2,730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7,261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18,696</a:t>
                      </a:r>
                    </a:p>
                  </a:txBody>
                  <a:tcPr marL="0" marR="0" marT="0" marB="0" anchor="ctr"/>
                </a:tc>
              </a:tr>
              <a:tr h="20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Повышение квалификации </a:t>
                      </a:r>
                      <a:r>
                        <a:rPr lang="ru-RU" sz="1400" u="none" strike="noStrike" dirty="0" smtClean="0"/>
                        <a:t>научно-педагогических работников (НПР)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/>
                        <a:t>1,805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9,136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3,124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34,065</a:t>
                      </a:r>
                    </a:p>
                  </a:txBody>
                  <a:tcPr marL="0" marR="0" marT="0" marB="0" anchor="ctr"/>
                </a:tc>
              </a:tr>
              <a:tr h="813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Организация информационной поддержки для обеспечения набора на программы </a:t>
                      </a:r>
                      <a:r>
                        <a:rPr lang="ru-RU" sz="1400" u="none" strike="noStrike" dirty="0" smtClean="0"/>
                        <a:t>повышения квалификации </a:t>
                      </a:r>
                      <a:r>
                        <a:rPr lang="ru-RU" sz="1400" u="none" strike="noStrike" dirty="0"/>
                        <a:t>и </a:t>
                      </a:r>
                      <a:r>
                        <a:rPr lang="ru-RU" sz="1400" u="none" strike="noStrike" dirty="0" smtClean="0"/>
                        <a:t>профессиональной переподготовки, </a:t>
                      </a:r>
                      <a:r>
                        <a:rPr lang="ru-RU" sz="1400" u="none" strike="noStrike" dirty="0"/>
                        <a:t>разработка информационного портала системы дополнительного образования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0,890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0,565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4,155</a:t>
                      </a:r>
                    </a:p>
                  </a:txBody>
                  <a:tcPr marL="0" marR="0" marT="0" marB="0" anchor="ctr"/>
                </a:tc>
              </a:tr>
              <a:tr h="410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Совершенствование нормативно-правовой базы дополнительного профессионального образования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0,692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0,992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37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6249345" y="6228943"/>
            <a:ext cx="198548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финансы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49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15421"/>
              </p:ext>
            </p:extLst>
          </p:nvPr>
        </p:nvGraphicFramePr>
        <p:xfrm>
          <a:off x="251520" y="836712"/>
          <a:ext cx="8712968" cy="421826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2048"/>
                <a:gridCol w="5184576"/>
                <a:gridCol w="481326"/>
                <a:gridCol w="345662"/>
                <a:gridCol w="469156"/>
                <a:gridCol w="504056"/>
                <a:gridCol w="360040"/>
                <a:gridCol w="395060"/>
                <a:gridCol w="541044"/>
              </a:tblGrid>
              <a:tr h="5399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/>
                        <a:t>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Объемы выделенных средств, млн. руб. 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Всего, млн. руб.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208554"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/>
                        <a:t>2010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439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61190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/>
                        <a:t>3.2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Организация конкурса проектов молодых преподавателей, ученых вузов </a:t>
                      </a:r>
                      <a:r>
                        <a:rPr lang="ru-RU" sz="1400" u="none" strike="noStrike" dirty="0" smtClean="0"/>
                        <a:t>«Кадровый </a:t>
                      </a:r>
                      <a:r>
                        <a:rPr lang="ru-RU" sz="1400" u="none" strike="noStrike" dirty="0"/>
                        <a:t>резерв </a:t>
                      </a:r>
                      <a:r>
                        <a:rPr lang="ru-RU" sz="1400" u="none" strike="noStrike" dirty="0" smtClean="0"/>
                        <a:t>НИУ» </a:t>
                      </a:r>
                      <a:r>
                        <a:rPr lang="ru-RU" sz="1400" u="none" strike="noStrike" dirty="0"/>
                        <a:t>(оборудование), </a:t>
                      </a:r>
                      <a:r>
                        <a:rPr lang="ru-RU" sz="1400" u="none" strike="noStrike" dirty="0" smtClean="0"/>
                        <a:t>приобретение </a:t>
                      </a:r>
                      <a:r>
                        <a:rPr lang="ru-RU" sz="1400" u="none" strike="noStrike" dirty="0"/>
                        <a:t>научно-исследовательского оборудования для участников </a:t>
                      </a:r>
                      <a:r>
                        <a:rPr lang="ru-RU" sz="1400" u="none" strike="noStrike" dirty="0" smtClean="0"/>
                        <a:t>кадрового резерва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/>
                        <a:t>4,044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4,434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5,280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16,258</a:t>
                      </a:r>
                    </a:p>
                  </a:txBody>
                  <a:tcPr marL="0" marR="0" marT="0" marB="0" anchor="ctr"/>
                </a:tc>
              </a:tr>
              <a:tr h="20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программ обучения в рамках проекта </a:t>
                      </a:r>
                      <a:r>
                        <a:rPr lang="ru-RU" sz="1400" u="none" strike="noStrike" dirty="0" smtClean="0"/>
                        <a:t>«Кадровый резерв»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/>
                        <a:t>0,665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1,665</a:t>
                      </a:r>
                    </a:p>
                  </a:txBody>
                  <a:tcPr marL="0" marR="0" marT="0" marB="0" anchor="ctr"/>
                </a:tc>
              </a:tr>
              <a:tr h="20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Повышение квалификации участников проекта </a:t>
                      </a:r>
                      <a:r>
                        <a:rPr lang="ru-RU" sz="1400" u="none" strike="noStrike" dirty="0" smtClean="0"/>
                        <a:t>«Кадровый резерв»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/>
                        <a:t>1,279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0,682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3,961</a:t>
                      </a:r>
                    </a:p>
                  </a:txBody>
                  <a:tcPr marL="0" marR="0" marT="0" marB="0" anchor="ctr"/>
                </a:tc>
              </a:tr>
              <a:tr h="410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</a:t>
                      </a:r>
                      <a:r>
                        <a:rPr lang="ru-RU" sz="1400" u="none" strike="noStrike" dirty="0" smtClean="0"/>
                        <a:t>информационного </a:t>
                      </a:r>
                      <a:r>
                        <a:rPr lang="ru-RU" sz="1400" u="none" strike="noStrike" dirty="0"/>
                        <a:t>портала </a:t>
                      </a:r>
                      <a:r>
                        <a:rPr lang="ru-RU" sz="1400" u="none" strike="noStrike" dirty="0" smtClean="0"/>
                        <a:t>кадрового </a:t>
                      </a:r>
                      <a:r>
                        <a:rPr lang="ru-RU" sz="1400" u="none" strike="noStrike" dirty="0"/>
                        <a:t>резерва, разработка базы данных высокопрофессиональных НПР и менеджеров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 smtClean="0"/>
                        <a:t>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611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 dirty="0"/>
                        <a:t>Разработка программы привлечения высокопрофессиональных НПР и менеджеров из внешних организации для участия в </a:t>
                      </a:r>
                      <a:r>
                        <a:rPr lang="ru-RU" sz="1400" u="none" strike="noStrike" dirty="0" smtClean="0"/>
                        <a:t>научно-образовательной </a:t>
                      </a:r>
                      <a:r>
                        <a:rPr lang="ru-RU" sz="1400" u="none" strike="noStrike" dirty="0"/>
                        <a:t>деятельности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30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/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u="none" strike="noStrike"/>
                        <a:t>Возврат НДС по блоку 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u="none" strike="noStrike" dirty="0"/>
                        <a:t>3,156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4,320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7,476</a:t>
                      </a:r>
                    </a:p>
                  </a:txBody>
                  <a:tcPr marL="0" marR="0" marT="0" marB="0" anchor="ctr"/>
                </a:tc>
              </a:tr>
              <a:tr h="2309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/>
                        <a:t> 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90000"/>
                        </a:lnSpc>
                      </a:pPr>
                      <a:r>
                        <a:rPr lang="ru-RU" sz="1400" b="1" u="none" strike="noStrike" dirty="0"/>
                        <a:t>ИТОГО: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 smtClean="0"/>
                        <a:t>4,11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 smtClean="0"/>
                        <a:t>22,0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200" b="1" u="none" strike="noStrike" dirty="0"/>
                        <a:t>16,758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89,368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38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6249345" y="6228943"/>
            <a:ext cx="198548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финансы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89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565816"/>
            <a:ext cx="8524279" cy="47525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2009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медали РАН двум членам кадрового резерва ТПУ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надбавки </a:t>
            </a:r>
            <a:r>
              <a:rPr lang="ru-RU" sz="2000" dirty="0">
                <a:solidFill>
                  <a:schemeClr val="tx1"/>
                </a:solidFill>
              </a:rPr>
              <a:t>Ученого совета неработающим пенсионерам </a:t>
            </a:r>
            <a:r>
              <a:rPr lang="ru-RU" sz="2000" dirty="0" smtClean="0">
                <a:solidFill>
                  <a:schemeClr val="tx1"/>
                </a:solidFill>
              </a:rPr>
              <a:t>- </a:t>
            </a:r>
            <a:r>
              <a:rPr lang="ru-RU" sz="2000" dirty="0">
                <a:solidFill>
                  <a:schemeClr val="tx1"/>
                </a:solidFill>
              </a:rPr>
              <a:t>кандидатам и докторам </a:t>
            </a:r>
            <a:r>
              <a:rPr lang="ru-RU" sz="2000" dirty="0" smtClean="0">
                <a:solidFill>
                  <a:schemeClr val="tx1"/>
                </a:solidFill>
              </a:rPr>
              <a:t>наук</a:t>
            </a:r>
          </a:p>
          <a:p>
            <a:pPr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Институт дополнительного непрерывного образования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2010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система дифференцированных надбавок </a:t>
            </a:r>
            <a:r>
              <a:rPr lang="ru-RU" sz="2000" dirty="0">
                <a:solidFill>
                  <a:schemeClr val="tx1"/>
                </a:solidFill>
              </a:rPr>
              <a:t>Ученого </a:t>
            </a:r>
            <a:r>
              <a:rPr lang="ru-RU" sz="2000" dirty="0" smtClean="0">
                <a:solidFill>
                  <a:schemeClr val="tx1"/>
                </a:solidFill>
              </a:rPr>
              <a:t>совета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управленческий резерв ТПУ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ежегодный Межвузовский конкурс исследовательских проектов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  <a:cs typeface="Arial" charset="0"/>
              </a:rPr>
              <a:t>2011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интерактивный портал оценки компетенций сотрудников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  <a:cs typeface="Arial" charset="0"/>
              </a:rPr>
              <a:t>2009-2011</a:t>
            </a:r>
            <a:r>
              <a:rPr lang="ru-RU" sz="2000" dirty="0" smtClean="0">
                <a:solidFill>
                  <a:schemeClr val="tx1"/>
                </a:solidFill>
                <a:cs typeface="Arial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повысили </a:t>
            </a:r>
            <a:r>
              <a:rPr lang="ru-RU" sz="2000" dirty="0">
                <a:solidFill>
                  <a:schemeClr val="tx1"/>
                </a:solidFill>
              </a:rPr>
              <a:t>квалификацию </a:t>
            </a:r>
            <a:r>
              <a:rPr lang="ru-RU" sz="2000" b="1" dirty="0" smtClean="0">
                <a:solidFill>
                  <a:schemeClr val="tx1"/>
                </a:solidFill>
              </a:rPr>
              <a:t>1979</a:t>
            </a:r>
            <a:r>
              <a:rPr lang="ru-RU" sz="2000" dirty="0" smtClean="0">
                <a:solidFill>
                  <a:schemeClr val="tx1"/>
                </a:solidFill>
              </a:rPr>
              <a:t> НПР по ПНР ТПУ, </a:t>
            </a:r>
            <a:r>
              <a:rPr lang="ru-RU" sz="2000" b="1" dirty="0" smtClean="0">
                <a:solidFill>
                  <a:schemeClr val="tx1"/>
                </a:solidFill>
              </a:rPr>
              <a:t>202</a:t>
            </a:r>
            <a:r>
              <a:rPr lang="ru-RU" sz="2000" dirty="0" smtClean="0">
                <a:solidFill>
                  <a:schemeClr val="tx1"/>
                </a:solidFill>
              </a:rPr>
              <a:t> НПР - за рубежом </a:t>
            </a:r>
            <a:endParaRPr lang="ru-RU" sz="200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39</a:t>
            </a:fld>
            <a:endParaRPr lang="ru-RU" sz="1200" dirty="0">
              <a:latin typeface="+mn-lt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040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7584" y="5157192"/>
            <a:ext cx="6781800" cy="95212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основные задачи</a:t>
            </a:r>
            <a:endParaRPr lang="ru-RU" sz="4400" dirty="0"/>
          </a:p>
        </p:txBody>
      </p:sp>
      <p:graphicFrame>
        <p:nvGraphicFramePr>
          <p:cNvPr id="9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593291"/>
              </p:ext>
            </p:extLst>
          </p:nvPr>
        </p:nvGraphicFramePr>
        <p:xfrm>
          <a:off x="395536" y="764704"/>
          <a:ext cx="842683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663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40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729437"/>
              </p:ext>
            </p:extLst>
          </p:nvPr>
        </p:nvGraphicFramePr>
        <p:xfrm>
          <a:off x="550949" y="1052736"/>
          <a:ext cx="7976517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7227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41</a:t>
            </a:fld>
            <a:endParaRPr lang="ru-RU" sz="1200" dirty="0">
              <a:latin typeface="+mn-lt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319462"/>
              </p:ext>
            </p:extLst>
          </p:nvPr>
        </p:nvGraphicFramePr>
        <p:xfrm>
          <a:off x="362744" y="548680"/>
          <a:ext cx="835292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0402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764704"/>
            <a:ext cx="8435280" cy="417646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на руководящие должности </a:t>
            </a:r>
            <a:r>
              <a:rPr lang="ru-RU" sz="1800" dirty="0" smtClean="0">
                <a:solidFill>
                  <a:schemeClr val="tx1"/>
                </a:solidFill>
              </a:rPr>
              <a:t>назначены 15 выпускников </a:t>
            </a:r>
            <a:r>
              <a:rPr lang="ru-RU" sz="1800" dirty="0">
                <a:solidFill>
                  <a:schemeClr val="tx1"/>
                </a:solidFill>
              </a:rPr>
              <a:t>и участников кадрового резерва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база </a:t>
            </a:r>
            <a:r>
              <a:rPr lang="ru-RU" sz="1800" dirty="0">
                <a:solidFill>
                  <a:schemeClr val="tx1"/>
                </a:solidFill>
              </a:rPr>
              <a:t>перспективных </a:t>
            </a:r>
            <a:r>
              <a:rPr lang="ru-RU" sz="1800" dirty="0" smtClean="0">
                <a:solidFill>
                  <a:schemeClr val="tx1"/>
                </a:solidFill>
              </a:rPr>
              <a:t>ученых </a:t>
            </a:r>
            <a:r>
              <a:rPr lang="ru-RU" sz="1800" dirty="0">
                <a:solidFill>
                  <a:schemeClr val="tx1"/>
                </a:solidFill>
              </a:rPr>
              <a:t>и специалистов из внешних организаций (259 </a:t>
            </a:r>
            <a:r>
              <a:rPr lang="ru-RU" sz="1800" dirty="0" smtClean="0">
                <a:solidFill>
                  <a:schemeClr val="tx1"/>
                </a:solidFill>
              </a:rPr>
              <a:t>чел.)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Положения: </a:t>
            </a:r>
          </a:p>
          <a:p>
            <a:pPr lvl="2"/>
            <a:r>
              <a:rPr lang="ru-RU" sz="1800" dirty="0" smtClean="0">
                <a:solidFill>
                  <a:schemeClr val="tx1"/>
                </a:solidFill>
              </a:rPr>
              <a:t>о </a:t>
            </a:r>
            <a:r>
              <a:rPr lang="ru-RU" sz="1800" dirty="0">
                <a:solidFill>
                  <a:schemeClr val="tx1"/>
                </a:solidFill>
              </a:rPr>
              <a:t>Кадровой комиссии Ученого совета </a:t>
            </a:r>
            <a:r>
              <a:rPr lang="ru-RU" sz="1800" dirty="0" smtClean="0">
                <a:solidFill>
                  <a:schemeClr val="tx1"/>
                </a:solidFill>
              </a:rPr>
              <a:t>ТПУ</a:t>
            </a:r>
          </a:p>
          <a:p>
            <a:pPr lvl="2"/>
            <a:r>
              <a:rPr lang="ru-RU" sz="1800" dirty="0" smtClean="0">
                <a:solidFill>
                  <a:schemeClr val="tx1"/>
                </a:solidFill>
              </a:rPr>
              <a:t>об </a:t>
            </a:r>
            <a:r>
              <a:rPr lang="ru-RU" sz="1800" dirty="0">
                <a:solidFill>
                  <a:schemeClr val="tx1"/>
                </a:solidFill>
              </a:rPr>
              <a:t>аттестации в </a:t>
            </a:r>
            <a:r>
              <a:rPr lang="ru-RU" sz="1800" dirty="0" smtClean="0">
                <a:solidFill>
                  <a:schemeClr val="tx1"/>
                </a:solidFill>
              </a:rPr>
              <a:t>ТПУ  </a:t>
            </a:r>
          </a:p>
          <a:p>
            <a:pPr lvl="2"/>
            <a:r>
              <a:rPr lang="ru-RU" sz="1800" dirty="0" smtClean="0">
                <a:solidFill>
                  <a:schemeClr val="tx1"/>
                </a:solidFill>
              </a:rPr>
              <a:t>о </a:t>
            </a:r>
            <a:r>
              <a:rPr lang="ru-RU" sz="1800" dirty="0">
                <a:solidFill>
                  <a:schemeClr val="tx1"/>
                </a:solidFill>
              </a:rPr>
              <a:t>замещении вакантных должностей ППС </a:t>
            </a:r>
            <a:r>
              <a:rPr lang="ru-RU" sz="1800" dirty="0" smtClean="0">
                <a:solidFill>
                  <a:schemeClr val="tx1"/>
                </a:solidFill>
              </a:rPr>
              <a:t>ТПУ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а</a:t>
            </a:r>
            <a:r>
              <a:rPr lang="ru-RU" sz="1800" dirty="0" smtClean="0">
                <a:solidFill>
                  <a:schemeClr val="tx1"/>
                </a:solidFill>
              </a:rPr>
              <a:t>ттестации </a:t>
            </a:r>
            <a:r>
              <a:rPr lang="ru-RU" sz="1800" dirty="0">
                <a:solidFill>
                  <a:schemeClr val="tx1"/>
                </a:solidFill>
              </a:rPr>
              <a:t>рабочих </a:t>
            </a:r>
            <a:r>
              <a:rPr lang="ru-RU" sz="1800" dirty="0" smtClean="0">
                <a:solidFill>
                  <a:schemeClr val="tx1"/>
                </a:solidFill>
              </a:rPr>
              <a:t>мест (более 3000)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разработка </a:t>
            </a:r>
            <a:r>
              <a:rPr lang="ru-RU" sz="1800" dirty="0">
                <a:solidFill>
                  <a:schemeClr val="tx1"/>
                </a:solidFill>
              </a:rPr>
              <a:t>программы повышения квалификации инженерных кадров </a:t>
            </a:r>
            <a:r>
              <a:rPr lang="ru-RU" sz="1800" dirty="0" smtClean="0">
                <a:solidFill>
                  <a:schemeClr val="tx1"/>
                </a:solidFill>
              </a:rPr>
              <a:t>России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государственные награды и почетные звания - 9 </a:t>
            </a:r>
            <a:r>
              <a:rPr lang="ru-RU" sz="1800" dirty="0">
                <a:solidFill>
                  <a:schemeClr val="tx1"/>
                </a:solidFill>
              </a:rPr>
              <a:t>сотрудников 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нагрудные знаки Министерства образования - 44 сотрудника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награды Томской области - 4 сотрудника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42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25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203217"/>
              </p:ext>
            </p:extLst>
          </p:nvPr>
        </p:nvGraphicFramePr>
        <p:xfrm>
          <a:off x="506760" y="1196752"/>
          <a:ext cx="8064896" cy="305778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400600"/>
                <a:gridCol w="648072"/>
                <a:gridCol w="648072"/>
                <a:gridCol w="648072"/>
                <a:gridCol w="720080"/>
              </a:tblGrid>
              <a:tr h="360040"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Показатели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2008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2009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2010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/>
                        <a:t>2011</a:t>
                      </a:r>
                      <a:endParaRPr lang="ru-RU" sz="14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/>
                        <a:t>(</a:t>
                      </a:r>
                      <a:r>
                        <a:rPr lang="ru-RU" sz="1100" b="1" dirty="0" smtClean="0"/>
                        <a:t>прогноз)</a:t>
                      </a:r>
                      <a:endParaRPr lang="ru-RU" sz="11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47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Доля </a:t>
                      </a:r>
                      <a:r>
                        <a:rPr lang="ru-RU" sz="1600" dirty="0" err="1"/>
                        <a:t>НПР</a:t>
                      </a:r>
                      <a:r>
                        <a:rPr lang="ru-RU" sz="1600" dirty="0"/>
                        <a:t> и инженерно-технического персонала возрастных категорий </a:t>
                      </a:r>
                      <a:r>
                        <a:rPr lang="ru-RU" sz="1600" dirty="0" smtClean="0"/>
                        <a:t>до</a:t>
                      </a:r>
                      <a:r>
                        <a:rPr lang="ru-RU" sz="1600" dirty="0"/>
                        <a:t> 49 лет, 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33,0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33,4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35,0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38,0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92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Доля </a:t>
                      </a:r>
                      <a:r>
                        <a:rPr lang="ru-RU" sz="1600" dirty="0" err="1"/>
                        <a:t>НПР</a:t>
                      </a:r>
                      <a:r>
                        <a:rPr lang="ru-RU" sz="1600" dirty="0"/>
                        <a:t>, имеющих ученую степень доктора наук или кандидата наук, 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71,0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71,5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72,0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26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Доля аспирантов и НПР, имеющих опыт работы (прошедших стажировки) в ведущих мировых научных и университетских центрах, %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12,0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13,0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15,0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64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Эффективность работы аспирантуры и докторантуры по ПНР, 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45,0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48,0</a:t>
                      </a:r>
                      <a:endParaRPr lang="ru-RU" sz="1600">
                        <a:latin typeface="Times New Roman"/>
                        <a:ea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49,4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5210" marR="15210" marT="152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50,3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43</a:t>
            </a:fld>
            <a:endParaRPr lang="ru-RU" sz="1200" dirty="0">
              <a:latin typeface="+mn-lt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62000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3 • </a:t>
            </a: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кадровый потенциал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показатели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484784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cs typeface="Times New Roman" pitchFamily="18" charset="0"/>
              </a:rPr>
              <a:t> Мероприятие 4.1</a:t>
            </a:r>
            <a:r>
              <a:rPr lang="en-US" dirty="0" smtClean="0">
                <a:cs typeface="Times New Roman" pitchFamily="18" charset="0"/>
              </a:rPr>
              <a:t>  </a:t>
            </a:r>
            <a:r>
              <a:rPr lang="ru-RU" dirty="0" smtClean="0"/>
              <a:t>Оптимизация организационной структуры и развитие механизмов многоканального финансирования университета </a:t>
            </a:r>
            <a:endParaRPr lang="en-US" dirty="0" smtClean="0"/>
          </a:p>
          <a:p>
            <a:pPr eaLnBrk="0" hangingPunct="0">
              <a:buClr>
                <a:srgbClr val="C00000"/>
              </a:buClr>
              <a:buSzPct val="120000"/>
            </a:pPr>
            <a:r>
              <a:rPr lang="en-US" i="1" dirty="0"/>
              <a:t>	</a:t>
            </a:r>
            <a:r>
              <a:rPr lang="ru-RU" i="1" dirty="0" smtClean="0"/>
              <a:t>(ФС - 65,4 млн. руб., СФ -  20,3 млн. руб.)</a:t>
            </a:r>
            <a:endParaRPr lang="en-US" i="1" dirty="0" smtClean="0"/>
          </a:p>
          <a:p>
            <a:pPr eaLnBrk="0" hangingPunct="0">
              <a:buClr>
                <a:srgbClr val="C00000"/>
              </a:buClr>
              <a:buSzPct val="120000"/>
            </a:pPr>
            <a:endParaRPr lang="ru-RU" i="1" dirty="0" smtClean="0"/>
          </a:p>
          <a:p>
            <a:pPr eaLnBrk="0" hangingPunct="0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cs typeface="Times New Roman" pitchFamily="18" charset="0"/>
              </a:rPr>
              <a:t> Мероприятие 4.2. 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/>
              <a:t>Совершенствование системы управления качеством образовательной и научной деятельности университета </a:t>
            </a:r>
            <a:endParaRPr lang="en-US" i="1" dirty="0" smtClean="0"/>
          </a:p>
          <a:p>
            <a:pPr eaLnBrk="0" hangingPunct="0">
              <a:buClr>
                <a:srgbClr val="C00000"/>
              </a:buClr>
              <a:buSzPct val="120000"/>
            </a:pPr>
            <a:r>
              <a:rPr lang="en-US" i="1" dirty="0"/>
              <a:t>	</a:t>
            </a:r>
            <a:r>
              <a:rPr lang="ru-RU" i="1" dirty="0" smtClean="0"/>
              <a:t>(ФС - 14,6 млн. руб., СФ - 14,1 млн. руб.)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085184"/>
            <a:ext cx="7554416" cy="10870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/>
              <a:t> </a:t>
            </a:r>
            <a:r>
              <a:rPr lang="ru-RU" sz="3200" dirty="0" smtClean="0"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802426"/>
              </p:ext>
            </p:extLst>
          </p:nvPr>
        </p:nvGraphicFramePr>
        <p:xfrm>
          <a:off x="323528" y="1268761"/>
          <a:ext cx="8568951" cy="288031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8123"/>
                <a:gridCol w="4473219"/>
                <a:gridCol w="543866"/>
                <a:gridCol w="543866"/>
                <a:gridCol w="551973"/>
                <a:gridCol w="491845"/>
                <a:gridCol w="491845"/>
                <a:gridCol w="562107"/>
                <a:gridCol w="562107"/>
              </a:tblGrid>
              <a:tr h="493171"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Объемы выделенных средств, млн. руб. 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Всего, млн. руб.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</a:tr>
              <a:tr h="249058"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/>
                        <a:t>2010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4651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394991">
                <a:tc rowSpan="5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/>
                        <a:t>4.1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Закупка компьютерных рабочих станций, компьютерного оборудования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11,300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17,3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24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Закупка программного обеспечения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8,700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14,7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263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Развитие инфраструктуры </a:t>
                      </a:r>
                      <a:r>
                        <a:rPr lang="ru-RU" sz="1400" u="none" strike="noStrike" dirty="0" smtClean="0"/>
                        <a:t>управления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5,000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2,000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39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Технологическое оборудование, работы и оборудование по </a:t>
                      </a:r>
                      <a:r>
                        <a:rPr lang="ru-RU" sz="1400" u="none" strike="noStrike" dirty="0" smtClean="0"/>
                        <a:t>проектно-конструкторскому институту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16,392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5,952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38,344</a:t>
                      </a:r>
                    </a:p>
                  </a:txBody>
                  <a:tcPr marL="0" marR="0" marT="0" marB="0" anchor="ctr"/>
                </a:tc>
              </a:tr>
              <a:tr h="394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Совершенствование нормативно-правовой базы </a:t>
                      </a:r>
                      <a:r>
                        <a:rPr lang="ru-RU" sz="1400" u="none" strike="noStrike" dirty="0" smtClean="0"/>
                        <a:t>управления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0,328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0,328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6228184" y="6228943"/>
            <a:ext cx="20066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финансы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45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2103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701454"/>
              </p:ext>
            </p:extLst>
          </p:nvPr>
        </p:nvGraphicFramePr>
        <p:xfrm>
          <a:off x="251520" y="836712"/>
          <a:ext cx="8496943" cy="373459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5198"/>
                <a:gridCol w="4435628"/>
                <a:gridCol w="539296"/>
                <a:gridCol w="539296"/>
                <a:gridCol w="547335"/>
                <a:gridCol w="487712"/>
                <a:gridCol w="487712"/>
                <a:gridCol w="557383"/>
                <a:gridCol w="557383"/>
              </a:tblGrid>
              <a:tr h="507461"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Мероприятия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Направления </a:t>
                      </a:r>
                      <a:r>
                        <a:rPr lang="ru-RU" sz="1400" b="1" u="none" strike="noStrike" dirty="0"/>
                        <a:t>расходования </a:t>
                      </a:r>
                      <a:r>
                        <a:rPr lang="ru-RU" sz="1400" b="1" u="none" strike="noStrike" dirty="0" smtClean="0"/>
                        <a:t>средств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Объемы выделенных средств, млн. руб. 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 smtClean="0"/>
                        <a:t>Всего, млн. руб.</a:t>
                      </a:r>
                      <a:endParaRPr lang="ru-RU" sz="1400" b="1" i="0" u="none" strike="no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50" marR="6550" marT="6550" marB="0" anchor="ctr"/>
                </a:tc>
              </a:tr>
              <a:tr h="213882"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vert="vert27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/>
                        <a:t>2009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/>
                        <a:t>2010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/>
                        <a:t>2011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410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smtClean="0"/>
                        <a:t>ФС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 err="1"/>
                        <a:t>СФ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</a:tr>
              <a:tr h="348764">
                <a:tc rowSpan="6"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4.2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 smtClean="0"/>
                        <a:t>Информационно-телекоммуникационная </a:t>
                      </a:r>
                      <a:r>
                        <a:rPr lang="ru-RU" sz="1400" u="none" strike="noStrike" dirty="0"/>
                        <a:t>инфраструктура управления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3,001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0,004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4,505</a:t>
                      </a:r>
                    </a:p>
                  </a:txBody>
                  <a:tcPr marL="0" marR="0" marT="0" marB="0" anchor="ctr"/>
                </a:tc>
              </a:tr>
              <a:tr h="348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Развитие системы международной сертификации и регистрации </a:t>
                      </a:r>
                      <a:r>
                        <a:rPr lang="ru-RU" sz="1400" u="none" strike="noStrike" dirty="0" smtClean="0"/>
                        <a:t>инженеров-выпускников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0,494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1,094</a:t>
                      </a:r>
                    </a:p>
                  </a:txBody>
                  <a:tcPr marL="0" marR="0" marT="0" marB="0" anchor="ctr"/>
                </a:tc>
              </a:tr>
              <a:tr h="514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/>
                        <a:t>Программно-аппаратные комплексы электронного документооборота и  информационно-аналитической системы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1,400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2,769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6,669</a:t>
                      </a:r>
                    </a:p>
                  </a:txBody>
                  <a:tcPr marL="0" marR="0" marT="0" marB="0" anchor="ctr"/>
                </a:tc>
              </a:tr>
              <a:tr h="514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Обучение </a:t>
                      </a:r>
                      <a:r>
                        <a:rPr lang="ru-RU" sz="1400" u="none" strike="noStrike" dirty="0" smtClean="0"/>
                        <a:t>современным </a:t>
                      </a:r>
                      <a:r>
                        <a:rPr lang="ru-RU" sz="1400" u="none" strike="noStrike" dirty="0"/>
                        <a:t>методам управления качеством образовательной и научной деятельности, обучение для работы в информационных системах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2,637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2,168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9,305</a:t>
                      </a:r>
                    </a:p>
                  </a:txBody>
                  <a:tcPr marL="0" marR="0" marT="0" marB="0" anchor="ctr"/>
                </a:tc>
              </a:tr>
              <a:tr h="2327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Аккредитация </a:t>
                      </a:r>
                      <a:r>
                        <a:rPr lang="ru-RU" sz="1400" u="none" strike="noStrike" dirty="0" smtClean="0"/>
                        <a:t>образовательных программ и </a:t>
                      </a:r>
                      <a:r>
                        <a:rPr lang="ru-RU" sz="1400" u="none" strike="noStrike" dirty="0"/>
                        <a:t>модулей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0,450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0,017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 dirty="0"/>
                        <a:t>1,818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1,25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3,535</a:t>
                      </a:r>
                    </a:p>
                  </a:txBody>
                  <a:tcPr marL="0" marR="0" marT="0" marB="0" anchor="ctr"/>
                </a:tc>
              </a:tr>
              <a:tr h="1926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 dirty="0"/>
                        <a:t>Надзорный </a:t>
                      </a:r>
                      <a:r>
                        <a:rPr lang="ru-RU" sz="1400" u="none" strike="noStrike" dirty="0" smtClean="0"/>
                        <a:t>аудит, </a:t>
                      </a:r>
                      <a:r>
                        <a:rPr lang="ru-RU" sz="1400" u="none" strike="noStrike" dirty="0"/>
                        <a:t>сертификация СМК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0,550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0,398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0,089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1,637</a:t>
                      </a:r>
                    </a:p>
                  </a:txBody>
                  <a:tcPr marL="0" marR="0" marT="0" marB="0" anchor="ctr"/>
                </a:tc>
              </a:tr>
              <a:tr h="192689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/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u="none" strike="noStrike"/>
                        <a:t>Возврат НДС по блоку 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u="none" strike="noStrike"/>
                        <a:t>1,154</a:t>
                      </a:r>
                      <a:endParaRPr lang="ru-RU" sz="1300" b="0" i="0" u="none" strike="noStrike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endParaRPr lang="ru-RU" sz="1300" b="0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3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1,954</a:t>
                      </a:r>
                    </a:p>
                  </a:txBody>
                  <a:tcPr marL="0" marR="0" marT="0" marB="0" anchor="ctr"/>
                </a:tc>
              </a:tr>
              <a:tr h="232776">
                <a:tc>
                  <a:txBody>
                    <a:bodyPr/>
                    <a:lstStyle/>
                    <a:p>
                      <a:pPr algn="l" rtl="0" fontAlgn="b">
                        <a:lnSpc>
                          <a:spcPct val="80000"/>
                        </a:lnSpc>
                      </a:pPr>
                      <a:r>
                        <a:rPr lang="ru-RU" sz="1400" b="1" u="none" strike="noStrike" dirty="0"/>
                        <a:t> 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6550" marR="6550" marT="6550" marB="0" anchor="b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80000"/>
                        </a:lnSpc>
                      </a:pPr>
                      <a:r>
                        <a:rPr lang="ru-RU" sz="1400" b="1" u="none" strike="noStrike" dirty="0"/>
                        <a:t>ИТОГО: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b="1" u="none" strike="noStrike" dirty="0"/>
                        <a:t>25,000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b="1" u="none" strike="noStrike" dirty="0"/>
                        <a:t>3,000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b="1" u="none" strike="noStrike" dirty="0"/>
                        <a:t>24,999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80000"/>
                        </a:lnSpc>
                      </a:pPr>
                      <a:r>
                        <a:rPr lang="ru-RU" sz="1300" b="1" u="none" strike="noStrike" dirty="0"/>
                        <a:t>13,622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latin typeface="Times New Roman CYR"/>
                      </a:endParaRPr>
                    </a:p>
                  </a:txBody>
                  <a:tcPr marL="6550" marR="6550" marT="65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</a:t>
                      </a:r>
                      <a:endParaRPr lang="ru-RU" sz="13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17,75</a:t>
                      </a:r>
                      <a:endParaRPr lang="ru-RU" sz="13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u="none" strike="noStrike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114,371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6228184" y="6228943"/>
            <a:ext cx="20066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финансы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46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5153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548680"/>
            <a:ext cx="8496944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Созданы </a:t>
            </a:r>
            <a:r>
              <a:rPr lang="ru-RU" sz="2000" dirty="0"/>
              <a:t>6 интегрированных научно-образовательных институтов </a:t>
            </a:r>
            <a:endParaRPr lang="ru-RU" sz="2000" dirty="0" smtClean="0"/>
          </a:p>
          <a:p>
            <a:pPr eaLnBrk="0" hangingPunct="0"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Разработаны и утверждены:</a:t>
            </a:r>
          </a:p>
          <a:p>
            <a:pPr lvl="1" eaLnBrk="0" hangingPunct="0">
              <a:spcAft>
                <a:spcPts val="30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</a:t>
            </a:r>
            <a:r>
              <a:rPr lang="ru-RU" sz="2000" dirty="0" smtClean="0"/>
              <a:t>КПР на 2011-2015 гг.</a:t>
            </a:r>
          </a:p>
          <a:p>
            <a:pPr lvl="1" eaLnBrk="0" hangingPunct="0">
              <a:spcAft>
                <a:spcPts val="30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Программа по </a:t>
            </a:r>
            <a:r>
              <a:rPr lang="ru-RU" sz="2000" dirty="0"/>
              <a:t>повышению эффективности бюджетных и внебюджетных расходов на период до 2013 </a:t>
            </a:r>
            <a:r>
              <a:rPr lang="ru-RU" sz="2000" dirty="0" smtClean="0"/>
              <a:t>г.</a:t>
            </a:r>
          </a:p>
          <a:p>
            <a:pPr lvl="1" eaLnBrk="0" hangingPunct="0">
              <a:spcAft>
                <a:spcPts val="30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Целевая </a:t>
            </a:r>
            <a:r>
              <a:rPr lang="ru-RU" sz="2000" dirty="0"/>
              <a:t>программа «Энергосбережение в ГОУ ВПО «</a:t>
            </a:r>
            <a:r>
              <a:rPr lang="ru-RU" sz="2000" dirty="0" smtClean="0"/>
              <a:t>НИ ТПУ» </a:t>
            </a:r>
            <a:r>
              <a:rPr lang="ru-RU" sz="2000" dirty="0"/>
              <a:t>на период 2010–2018 гг.».</a:t>
            </a:r>
          </a:p>
          <a:p>
            <a:pPr eaLnBrk="0" hangingPunct="0"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Внедрены элементы </a:t>
            </a:r>
            <a:r>
              <a:rPr lang="ru-RU" sz="2000" dirty="0">
                <a:cs typeface="Times New Roman" pitchFamily="18" charset="0"/>
              </a:rPr>
              <a:t>системы электронного </a:t>
            </a:r>
            <a:r>
              <a:rPr lang="ru-RU" sz="2000" dirty="0" smtClean="0">
                <a:cs typeface="Times New Roman" pitchFamily="18" charset="0"/>
              </a:rPr>
              <a:t>документооборота:</a:t>
            </a:r>
            <a:endParaRPr lang="ru-RU" sz="2000" dirty="0">
              <a:cs typeface="Times New Roman" pitchFamily="18" charset="0"/>
            </a:endParaRPr>
          </a:p>
          <a:p>
            <a:pPr marL="800100" lvl="1" indent="-342900"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система электронного реестра договоров </a:t>
            </a:r>
          </a:p>
          <a:p>
            <a:pPr marL="800100" lvl="1" indent="-342900"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интерактивная форма годовых отчетов о результатах деятельности структурных подразделений ТПУ</a:t>
            </a:r>
          </a:p>
          <a:p>
            <a:pPr marL="800100" lvl="1" indent="-342900"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база данных по основным средствам на балансе ТПУ</a:t>
            </a:r>
          </a:p>
          <a:p>
            <a:pPr marL="800100" lvl="1" indent="-342900"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2000" dirty="0" smtClean="0"/>
              <a:t> единая автоматизированная система отчетной документации подразделений университета 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47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4569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836712"/>
            <a:ext cx="849694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Аккредитованы с присуждением европейского знака качества</a:t>
            </a:r>
            <a:r>
              <a:rPr lang="en-US" sz="2000" dirty="0" smtClean="0"/>
              <a:t> </a:t>
            </a:r>
            <a:r>
              <a:rPr lang="ru-RU" sz="2000" dirty="0" smtClean="0"/>
              <a:t>инженерного образования «</a:t>
            </a:r>
            <a:r>
              <a:rPr lang="en-US" sz="2000" dirty="0" smtClean="0"/>
              <a:t>EUR-ACE</a:t>
            </a:r>
            <a:r>
              <a:rPr lang="ru-RU" sz="2000" dirty="0" smtClean="0"/>
              <a:t>» 14 ООП, из них </a:t>
            </a:r>
            <a:r>
              <a:rPr lang="en-US" sz="2000" dirty="0" smtClean="0"/>
              <a:t>-</a:t>
            </a:r>
            <a:r>
              <a:rPr lang="ru-RU" sz="2000" dirty="0" smtClean="0"/>
              <a:t> 8 магистерских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Сертифицированы и </a:t>
            </a:r>
            <a:r>
              <a:rPr lang="ru-RU" sz="2000" dirty="0" err="1" smtClean="0"/>
              <a:t>ресертифицированы</a:t>
            </a:r>
            <a:r>
              <a:rPr lang="ru-RU" sz="2000" dirty="0" smtClean="0"/>
              <a:t> в </a:t>
            </a:r>
            <a:r>
              <a:rPr lang="en-US" sz="2000" dirty="0" smtClean="0"/>
              <a:t>NQA </a:t>
            </a:r>
            <a:r>
              <a:rPr lang="ru-RU" sz="2000" dirty="0" smtClean="0"/>
              <a:t>(Великобритания) СМК научно-образовательных институтов, других структурных подразделений и ТПУ в целом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Создана на качественно новом уровне метрологическая служба ТПУ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Приобретено оборудование для медицинского исследовательского центра санатория-профилактория ТПУ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Разработано Положение </a:t>
            </a:r>
            <a:r>
              <a:rPr lang="ru-RU" sz="2000" dirty="0"/>
              <a:t>о коллективном использовании дорогостоящего оборудования</a:t>
            </a:r>
          </a:p>
          <a:p>
            <a:pPr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/>
              <a:t> Разработана организационная структура опытного производства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995936" y="6228943"/>
            <a:ext cx="423889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48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7165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507288" cy="35283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None/>
            </a:pPr>
            <a:endParaRPr lang="ru-RU" sz="1600" b="1" dirty="0" smtClean="0">
              <a:solidFill>
                <a:srgbClr val="C00000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Электронная рассылка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на кафедры решений ректората, Ученого совета университета и еженедельного дайджеста «Новости образования и науки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1800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Рассмотрение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исполнения и 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корректировка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консолидированного бюджета университета по итогам полугодия </a:t>
            </a:r>
            <a:endParaRPr lang="ru-RU" sz="1800" dirty="0" smtClean="0">
              <a:solidFill>
                <a:schemeClr val="tx1"/>
              </a:solidFill>
              <a:cs typeface="Arial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1800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Фонд </a:t>
            </a:r>
            <a:r>
              <a:rPr lang="ru-RU" sz="1800" dirty="0">
                <a:solidFill>
                  <a:schemeClr val="tx1"/>
                </a:solidFill>
                <a:cs typeface="Arial" charset="0"/>
              </a:rPr>
              <a:t>целевого 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капитала (</a:t>
            </a:r>
            <a:r>
              <a:rPr lang="ru-RU" sz="1800" dirty="0" err="1" smtClean="0">
                <a:solidFill>
                  <a:schemeClr val="tx1"/>
                </a:solidFill>
                <a:cs typeface="Arial" charset="0"/>
              </a:rPr>
              <a:t>эндаумент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-фонд)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1800" dirty="0">
              <a:solidFill>
                <a:schemeClr val="tx1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Электронная система </a:t>
            </a:r>
            <a:r>
              <a:rPr lang="ru-RU" sz="1800" dirty="0">
                <a:solidFill>
                  <a:schemeClr val="tx1"/>
                </a:solidFill>
              </a:rPr>
              <a:t>анкетирования сотрудников для установления надбавки Ученого </a:t>
            </a:r>
            <a:r>
              <a:rPr lang="ru-RU" sz="1800" dirty="0" smtClean="0">
                <a:solidFill>
                  <a:schemeClr val="tx1"/>
                </a:solidFill>
              </a:rPr>
              <a:t>совета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800" dirty="0">
                <a:solidFill>
                  <a:schemeClr val="tx1"/>
                </a:solidFill>
                <a:cs typeface="Arial" charset="0"/>
              </a:rPr>
              <a:t>Ежегодный рост средней зарплаты научно-педагогических </a:t>
            </a:r>
            <a:r>
              <a:rPr lang="ru-RU" sz="1800" dirty="0" smtClean="0">
                <a:solidFill>
                  <a:schemeClr val="tx1"/>
                </a:solidFill>
                <a:cs typeface="Arial" charset="0"/>
              </a:rPr>
              <a:t>работников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49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2555776" y="6228943"/>
            <a:ext cx="567905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опосредованные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467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420372" cy="456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827584" y="5157192"/>
            <a:ext cx="6781800" cy="952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управление программой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5734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59166"/>
              </p:ext>
            </p:extLst>
          </p:nvPr>
        </p:nvGraphicFramePr>
        <p:xfrm>
          <a:off x="320315" y="908720"/>
          <a:ext cx="8424938" cy="393156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986139"/>
                <a:gridCol w="665127"/>
                <a:gridCol w="591224"/>
                <a:gridCol w="591224"/>
                <a:gridCol w="591224"/>
              </a:tblGrid>
              <a:tr h="360040">
                <a:tc>
                  <a:txBody>
                    <a:bodyPr/>
                    <a:lstStyle/>
                    <a:p>
                      <a:pPr marL="180340"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Показатели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2008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2009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2010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/>
                        <a:t>2011</a:t>
                      </a:r>
                      <a:endParaRPr lang="ru-RU" sz="14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/>
                        <a:t>прогноз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38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Доходы </a:t>
                      </a:r>
                      <a:r>
                        <a:rPr lang="ru-RU" sz="1600" dirty="0" err="1"/>
                        <a:t>НИУ</a:t>
                      </a:r>
                      <a:r>
                        <a:rPr lang="ru-RU" sz="1600" dirty="0"/>
                        <a:t> из всех источников от образовательной и научной деятельности, млн. руб.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3696,4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3715,9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4 165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4969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41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Объем всех внебюджетных средств по ПНР </a:t>
                      </a:r>
                      <a:r>
                        <a:rPr lang="ru-RU" sz="1600" dirty="0" err="1"/>
                        <a:t>ТПУ</a:t>
                      </a:r>
                      <a:r>
                        <a:rPr lang="ru-RU" sz="1600" dirty="0"/>
                        <a:t>, 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928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1211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1 802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1862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81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Объем всех внебюджетных средств,  млн. руб.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1769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1581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1 829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1880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62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поставленных на бухгалтерский учет объектов интеллектуальной собственности по ПНР </a:t>
                      </a:r>
                      <a:r>
                        <a:rPr lang="ru-RU" sz="1600" dirty="0" err="1"/>
                        <a:t>НИУ</a:t>
                      </a:r>
                      <a:r>
                        <a:rPr lang="ru-RU" sz="1600" dirty="0"/>
                        <a:t> в отчетном году, ед.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14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507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Доля внебюджетного финансирования в доходах </a:t>
                      </a:r>
                      <a:r>
                        <a:rPr lang="ru-RU" sz="1600" dirty="0" err="1"/>
                        <a:t>НИУ</a:t>
                      </a:r>
                      <a:r>
                        <a:rPr lang="ru-RU" sz="1600" dirty="0"/>
                        <a:t> от образовательной и научной деятельности,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38,1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32,6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43,3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45,2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43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Отношение заработной платы </a:t>
                      </a:r>
                      <a:r>
                        <a:rPr lang="ru-RU" sz="1600" dirty="0" smtClean="0"/>
                        <a:t>10 % </a:t>
                      </a:r>
                      <a:r>
                        <a:rPr lang="ru-RU" sz="1600" dirty="0"/>
                        <a:t>самых высокооплачиваемых работников НИУ к заработной плате </a:t>
                      </a:r>
                      <a:r>
                        <a:rPr lang="ru-RU" sz="1600" dirty="0" smtClean="0"/>
                        <a:t>10 % </a:t>
                      </a:r>
                      <a:r>
                        <a:rPr lang="ru-RU" sz="1600" dirty="0"/>
                        <a:t>самых </a:t>
                      </a:r>
                      <a:r>
                        <a:rPr lang="ru-RU" sz="1600"/>
                        <a:t>низкооплачиваемых </a:t>
                      </a:r>
                      <a:r>
                        <a:rPr lang="ru-RU" sz="1600" smtClean="0"/>
                        <a:t>работников,</a:t>
                      </a:r>
                      <a:r>
                        <a:rPr lang="ru-RU" sz="1600" baseline="0" smtClean="0"/>
                        <a:t> %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1200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857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796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640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26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Средняя заработная плата </a:t>
                      </a:r>
                      <a:r>
                        <a:rPr lang="ru-RU" sz="1600" dirty="0" err="1"/>
                        <a:t>ППС</a:t>
                      </a:r>
                      <a:r>
                        <a:rPr lang="ru-RU" sz="1600" dirty="0"/>
                        <a:t>, тыс. руб.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29,6 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41,8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3693" marR="13693" marT="13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46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50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блок </a:t>
            </a:r>
            <a:r>
              <a:rPr lang="ru-RU" sz="3200" dirty="0" smtClean="0">
                <a:latin typeface="+mj-lt"/>
                <a:ea typeface="+mj-ea"/>
                <a:cs typeface="+mj-cs"/>
              </a:rPr>
              <a:t>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•</a:t>
            </a:r>
            <a:r>
              <a:rPr lang="ru-RU" sz="3200" dirty="0" smtClean="0"/>
              <a:t> </a:t>
            </a:r>
            <a:r>
              <a:rPr lang="ru-RU" sz="3200" dirty="0" smtClean="0">
                <a:latin typeface="+mj-lt"/>
              </a:rPr>
              <a:t>совершенствование системы управления  университетом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923928" y="6228943"/>
            <a:ext cx="4310900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показатели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64896" cy="792088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1 • Рациональное природопользование и глубокая переработка природных ресурсов</a:t>
            </a: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институт природных ресурсов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3059832" y="6228943"/>
            <a:ext cx="517499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Дмитриев  А.Ю.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3" cstate="print"/>
          <a:srcRect t="13254" b="9123"/>
          <a:stretch>
            <a:fillRect/>
          </a:stretch>
        </p:blipFill>
        <p:spPr bwMode="auto">
          <a:xfrm>
            <a:off x="755576" y="2348880"/>
            <a:ext cx="3628190" cy="225387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8" name="Picture 6"/>
          <p:cNvPicPr>
            <a:picLocks noChangeAspect="1" noChangeArrowheads="1"/>
          </p:cNvPicPr>
          <p:nvPr/>
        </p:nvPicPr>
        <p:blipFill>
          <a:blip r:embed="rId4" cstate="print"/>
          <a:srcRect t="1751" b="24954"/>
          <a:stretch>
            <a:fillRect/>
          </a:stretch>
        </p:blipFill>
        <p:spPr bwMode="auto">
          <a:xfrm>
            <a:off x="4788024" y="1772816"/>
            <a:ext cx="3738476" cy="22505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5" name="Picture 2" descr="ИПР"/>
          <p:cNvPicPr>
            <a:picLocks noChangeAspect="1" noChangeArrowheads="1"/>
          </p:cNvPicPr>
          <p:nvPr/>
        </p:nvPicPr>
        <p:blipFill>
          <a:blip r:embed="rId5" cstate="print"/>
          <a:srcRect l="13297" t="15385" r="11355" b="11538"/>
          <a:stretch>
            <a:fillRect/>
          </a:stretch>
        </p:blipFill>
        <p:spPr bwMode="auto">
          <a:xfrm>
            <a:off x="3923928" y="1196752"/>
            <a:ext cx="97716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0118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45604"/>
              </p:ext>
            </p:extLst>
          </p:nvPr>
        </p:nvGraphicFramePr>
        <p:xfrm>
          <a:off x="395536" y="1844824"/>
          <a:ext cx="8424935" cy="18001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68152"/>
                <a:gridCol w="1442876"/>
                <a:gridCol w="1365436"/>
                <a:gridCol w="1445592"/>
                <a:gridCol w="1434728"/>
                <a:gridCol w="1368151"/>
              </a:tblGrid>
              <a:tr h="44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2009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СФ</a:t>
                      </a:r>
                    </a:p>
                  </a:txBody>
                  <a:tcPr marL="68580" marR="68580" marT="0" marB="0" anchor="ctr"/>
                </a:tc>
              </a:tr>
              <a:tr h="56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36,1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23,8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39,9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31,5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20,4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44,5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868144" y="3933056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       Всего за 2009-2011 гг.</a:t>
            </a:r>
            <a:r>
              <a:rPr lang="en-US" b="1" dirty="0" smtClean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:</a:t>
            </a:r>
            <a:r>
              <a:rPr lang="ru-RU" dirty="0" smtClean="0">
                <a:ea typeface="Calibri"/>
                <a:cs typeface="Times New Roman"/>
              </a:rPr>
              <a:t>                 </a:t>
            </a:r>
          </a:p>
          <a:p>
            <a:pPr lvl="3" algn="r"/>
            <a:r>
              <a:rPr lang="ru-RU" dirty="0" smtClean="0">
                <a:ea typeface="Calibri"/>
                <a:cs typeface="Times New Roman"/>
              </a:rPr>
              <a:t>ФС - </a:t>
            </a:r>
            <a:r>
              <a:rPr lang="en-US" dirty="0" smtClean="0">
                <a:ea typeface="Calibri"/>
                <a:cs typeface="Times New Roman"/>
              </a:rPr>
              <a:t>9</a:t>
            </a:r>
            <a:r>
              <a:rPr lang="ru-RU" dirty="0" smtClean="0">
                <a:ea typeface="Calibri"/>
                <a:cs typeface="Times New Roman"/>
              </a:rPr>
              <a:t>6,4</a:t>
            </a:r>
            <a:endParaRPr lang="ru-RU" dirty="0">
              <a:ea typeface="Calibri"/>
              <a:cs typeface="Times New Roman"/>
            </a:endParaRPr>
          </a:p>
          <a:p>
            <a:pPr lvl="3" algn="r"/>
            <a:r>
              <a:rPr lang="ru-RU" dirty="0" smtClean="0">
                <a:ea typeface="Calibri"/>
                <a:cs typeface="Times New Roman"/>
              </a:rPr>
              <a:t>СФ - 99,8</a:t>
            </a:r>
          </a:p>
          <a:p>
            <a:pPr lvl="3" algn="r"/>
            <a:r>
              <a:rPr lang="ru-RU" dirty="0" smtClean="0">
                <a:ea typeface="Calibri"/>
                <a:cs typeface="Times New Roman"/>
              </a:rPr>
              <a:t>Итого -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196,2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1740" y="1196752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О</a:t>
            </a:r>
            <a:r>
              <a:rPr lang="ru-RU" sz="2000" b="1" dirty="0" smtClean="0">
                <a:cs typeface="Arial" pitchFamily="34" charset="0"/>
              </a:rPr>
              <a:t>бъемы </a:t>
            </a:r>
            <a:r>
              <a:rPr lang="ru-RU" sz="2000" b="1" dirty="0">
                <a:cs typeface="Arial" pitchFamily="34" charset="0"/>
              </a:rPr>
              <a:t>выделенных средств, млн. </a:t>
            </a:r>
            <a:r>
              <a:rPr lang="ru-RU" sz="2000" b="1" dirty="0" smtClean="0">
                <a:cs typeface="Arial" pitchFamily="34" charset="0"/>
              </a:rPr>
              <a:t>р. </a:t>
            </a:r>
            <a:endParaRPr lang="ru-RU" sz="20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63301" y="5338055"/>
            <a:ext cx="8064896" cy="792088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1 • Рациональное природопользование и глубокая переработка природных ресурсов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52</a:t>
            </a:fld>
            <a:endParaRPr lang="ru-RU" sz="1200" dirty="0">
              <a:latin typeface="+mn-lt"/>
            </a:endParaRPr>
          </a:p>
        </p:txBody>
      </p:sp>
      <p:pic>
        <p:nvPicPr>
          <p:cNvPr id="10" name="Picture 2" descr="ИПР"/>
          <p:cNvPicPr>
            <a:picLocks noChangeAspect="1" noChangeArrowheads="1"/>
          </p:cNvPicPr>
          <p:nvPr/>
        </p:nvPicPr>
        <p:blipFill>
          <a:blip r:embed="rId3" cstate="print"/>
          <a:srcRect l="13297" t="15385" r="11355" b="11538"/>
          <a:stretch>
            <a:fillRect/>
          </a:stretch>
        </p:blipFill>
        <p:spPr bwMode="auto">
          <a:xfrm>
            <a:off x="7740352" y="548680"/>
            <a:ext cx="97716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01728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764704"/>
            <a:ext cx="849694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6 новых учебно-научных и научных 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лабораторий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Центр целевой </a:t>
            </a:r>
            <a:r>
              <a:rPr lang="ru-RU" dirty="0"/>
              <a:t>подготовки бакалавров для ООО «</a:t>
            </a:r>
            <a:r>
              <a:rPr lang="ru-RU" dirty="0" err="1"/>
              <a:t>Томскнефтехим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Проект по </a:t>
            </a:r>
            <a:r>
              <a:rPr lang="ru-RU" dirty="0"/>
              <a:t>созданию Центра фармацевтической и биотехнологической промышленности «</a:t>
            </a:r>
            <a:r>
              <a:rPr lang="ru-RU" dirty="0" smtClean="0"/>
              <a:t>Р-</a:t>
            </a:r>
            <a:r>
              <a:rPr lang="ru-RU" dirty="0" err="1" smtClean="0"/>
              <a:t>Фарм</a:t>
            </a:r>
            <a:r>
              <a:rPr lang="ru-RU" dirty="0" smtClean="0"/>
              <a:t> - ТПУ»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9 докторских и 36 </a:t>
            </a:r>
            <a:r>
              <a:rPr lang="ru-RU" dirty="0">
                <a:ea typeface="+mj-ea"/>
                <a:cs typeface="+mj-cs"/>
              </a:rPr>
              <a:t>кандидатских </a:t>
            </a:r>
            <a:r>
              <a:rPr lang="ru-RU" dirty="0" smtClean="0">
                <a:ea typeface="+mj-ea"/>
                <a:cs typeface="+mj-cs"/>
              </a:rPr>
              <a:t>диссертаций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17 монографий</a:t>
            </a:r>
            <a:r>
              <a:rPr lang="ru-RU" dirty="0">
                <a:ea typeface="+mj-ea"/>
                <a:cs typeface="+mj-cs"/>
              </a:rPr>
              <a:t> </a:t>
            </a:r>
            <a:r>
              <a:rPr lang="ru-RU" dirty="0" smtClean="0">
                <a:ea typeface="+mj-ea"/>
                <a:cs typeface="+mj-cs"/>
              </a:rPr>
              <a:t>и 110 </a:t>
            </a:r>
            <a:r>
              <a:rPr lang="ru-RU" dirty="0">
                <a:ea typeface="+mj-ea"/>
                <a:cs typeface="+mj-cs"/>
              </a:rPr>
              <a:t>учебных </a:t>
            </a:r>
            <a:r>
              <a:rPr lang="ru-RU" dirty="0" smtClean="0">
                <a:ea typeface="+mj-ea"/>
                <a:cs typeface="+mj-cs"/>
              </a:rPr>
              <a:t>пособий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588 </a:t>
            </a:r>
            <a:r>
              <a:rPr lang="ru-RU" dirty="0">
                <a:ea typeface="+mj-ea"/>
                <a:cs typeface="+mj-cs"/>
              </a:rPr>
              <a:t>научных статей в рецензируемых </a:t>
            </a:r>
            <a:r>
              <a:rPr lang="ru-RU" dirty="0" smtClean="0">
                <a:ea typeface="+mj-ea"/>
                <a:cs typeface="+mj-cs"/>
              </a:rPr>
              <a:t>журналах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1</a:t>
            </a:r>
            <a:r>
              <a:rPr lang="en-US" dirty="0" smtClean="0"/>
              <a:t>6</a:t>
            </a:r>
            <a:r>
              <a:rPr lang="ru-RU" dirty="0" smtClean="0"/>
              <a:t> патентов на изобретения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/>
              <a:t>Л</a:t>
            </a:r>
            <a:r>
              <a:rPr lang="ru-RU" dirty="0" smtClean="0"/>
              <a:t>ицензионное программное обеспечение </a:t>
            </a:r>
            <a:r>
              <a:rPr lang="ru-RU" dirty="0"/>
              <a:t>для учебной и научной </a:t>
            </a:r>
            <a:r>
              <a:rPr lang="ru-RU" dirty="0" smtClean="0"/>
              <a:t>работы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НИОКР для </a:t>
            </a:r>
            <a:r>
              <a:rPr lang="ru-RU" dirty="0">
                <a:ea typeface="+mj-ea"/>
                <a:cs typeface="+mj-cs"/>
              </a:rPr>
              <a:t>подразделений ОАО «Газпром», НК «Роснефть», ГК «</a:t>
            </a:r>
            <a:r>
              <a:rPr lang="ru-RU" dirty="0" err="1">
                <a:ea typeface="+mj-ea"/>
                <a:cs typeface="+mj-cs"/>
              </a:rPr>
              <a:t>Росатом</a:t>
            </a:r>
            <a:r>
              <a:rPr lang="ru-RU" dirty="0">
                <a:ea typeface="+mj-ea"/>
                <a:cs typeface="+mj-cs"/>
              </a:rPr>
              <a:t>», ОАО «</a:t>
            </a:r>
            <a:r>
              <a:rPr lang="ru-RU" dirty="0" err="1">
                <a:ea typeface="+mj-ea"/>
                <a:cs typeface="+mj-cs"/>
              </a:rPr>
              <a:t>Алроса</a:t>
            </a:r>
            <a:r>
              <a:rPr lang="ru-RU" dirty="0">
                <a:ea typeface="+mj-ea"/>
                <a:cs typeface="+mj-cs"/>
              </a:rPr>
              <a:t>» и др. на сумму более 150 млн. </a:t>
            </a:r>
            <a:r>
              <a:rPr lang="ru-RU" dirty="0" smtClean="0">
                <a:ea typeface="+mj-ea"/>
                <a:cs typeface="+mj-cs"/>
              </a:rPr>
              <a:t>руб</a:t>
            </a:r>
            <a:r>
              <a:rPr lang="ru-RU" i="1" dirty="0" smtClean="0">
                <a:ea typeface="+mj-ea"/>
                <a:cs typeface="+mj-cs"/>
              </a:rPr>
              <a:t>. </a:t>
            </a:r>
            <a:endParaRPr lang="en-US" i="1" dirty="0" smtClean="0">
              <a:ea typeface="+mj-ea"/>
              <a:cs typeface="+mj-cs"/>
            </a:endParaRP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/>
              <a:t>Выполнено работ по грантам </a:t>
            </a:r>
            <a:r>
              <a:rPr lang="ru-RU" dirty="0"/>
              <a:t>на сумму </a:t>
            </a:r>
            <a:r>
              <a:rPr lang="ru-RU" dirty="0" smtClean="0"/>
              <a:t>более 20 млн. руб. </a:t>
            </a:r>
            <a:endParaRPr lang="ru-RU" dirty="0" smtClean="0"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53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1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ИПР"/>
          <p:cNvPicPr>
            <a:picLocks noChangeAspect="1" noChangeArrowheads="1"/>
          </p:cNvPicPr>
          <p:nvPr/>
        </p:nvPicPr>
        <p:blipFill>
          <a:blip r:embed="rId3" cstate="print"/>
          <a:srcRect l="13297" t="15385" r="11355" b="11538"/>
          <a:stretch>
            <a:fillRect/>
          </a:stretch>
        </p:blipFill>
        <p:spPr bwMode="auto">
          <a:xfrm>
            <a:off x="7740352" y="548680"/>
            <a:ext cx="97716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1128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ИПР"/>
          <p:cNvPicPr>
            <a:picLocks noChangeAspect="1" noChangeArrowheads="1"/>
          </p:cNvPicPr>
          <p:nvPr/>
        </p:nvPicPr>
        <p:blipFill>
          <a:blip r:embed="rId3" cstate="print"/>
          <a:srcRect l="13297" t="15385" r="11355" b="11538"/>
          <a:stretch>
            <a:fillRect/>
          </a:stretch>
        </p:blipFill>
        <p:spPr bwMode="auto">
          <a:xfrm>
            <a:off x="7740352" y="548680"/>
            <a:ext cx="977162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graphicFrame>
        <p:nvGraphicFramePr>
          <p:cNvPr id="9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034625"/>
              </p:ext>
            </p:extLst>
          </p:nvPr>
        </p:nvGraphicFramePr>
        <p:xfrm>
          <a:off x="238809" y="627179"/>
          <a:ext cx="684076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54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576" y="5373216"/>
            <a:ext cx="7560840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1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323963" y="1477144"/>
            <a:ext cx="1580550" cy="3680048"/>
            <a:chOff x="7234605" y="1477144"/>
            <a:chExt cx="1669908" cy="3888104"/>
          </a:xfrm>
        </p:grpSpPr>
        <p:pic>
          <p:nvPicPr>
            <p:cNvPr id="12" name="Рисунок 11" descr="Роснефть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49952" y="1477144"/>
              <a:ext cx="1654561" cy="10705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7" name="Рисунок 16" descr="газпром.jpe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6296" y="2557407"/>
              <a:ext cx="1656184" cy="11147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Рисунок 17" descr="транснефть.jpe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6296" y="3672183"/>
              <a:ext cx="1641485" cy="11249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t="5530" b="55559"/>
            <a:stretch>
              <a:fillRect/>
            </a:stretch>
          </p:blipFill>
          <p:spPr bwMode="auto">
            <a:xfrm>
              <a:off x="7234605" y="4795462"/>
              <a:ext cx="1648137" cy="569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83212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33843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5 специальностей и 1 направление подготовки занимают первые места в рейтинге Министерства образования и науки Российской Федерации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Состоялась первая в России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on-line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защита кандидатской диссертации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Разработаны методы дистанционных (дешифрирование многоканальных космических снимков) геологических исследований, прогноза и поиска месторождений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Созданы высокопроизводительные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ресурсоэффективные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технологии скважинной гидродобычи рыхлых рудных образований, а также технологии повышения коррозионной стойкости трубопроводов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55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576" y="5373216"/>
            <a:ext cx="7560840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1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8833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037635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err="1"/>
              <a:t>Волнодисперсионный</a:t>
            </a:r>
            <a:r>
              <a:rPr lang="ru-RU" dirty="0"/>
              <a:t> рентгеновский </a:t>
            </a:r>
            <a:r>
              <a:rPr lang="ru-RU" dirty="0" smtClean="0"/>
              <a:t>спектрометр  </a:t>
            </a:r>
            <a:r>
              <a:rPr lang="ru-RU" i="1" dirty="0"/>
              <a:t>(</a:t>
            </a:r>
            <a:r>
              <a:rPr lang="ru-RU" i="1" dirty="0" smtClean="0"/>
              <a:t>8,0 </a:t>
            </a:r>
            <a:r>
              <a:rPr lang="ru-RU" i="1" dirty="0"/>
              <a:t>млн. руб</a:t>
            </a:r>
            <a:r>
              <a:rPr lang="ru-RU" i="1" dirty="0" smtClean="0"/>
              <a:t>.)</a:t>
            </a:r>
            <a:endParaRPr lang="en-US" i="1" dirty="0"/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/>
              <a:t>Передвижная лаборатория каротажа </a:t>
            </a:r>
            <a:r>
              <a:rPr lang="ru-RU" dirty="0" smtClean="0"/>
              <a:t>скважин </a:t>
            </a:r>
            <a:r>
              <a:rPr lang="ru-RU" dirty="0"/>
              <a:t> </a:t>
            </a:r>
            <a:r>
              <a:rPr lang="ru-RU" i="1" dirty="0" smtClean="0"/>
              <a:t>(9,6 </a:t>
            </a:r>
            <a:r>
              <a:rPr lang="ru-RU" i="1" dirty="0"/>
              <a:t>млн. руб</a:t>
            </a:r>
            <a:r>
              <a:rPr lang="ru-RU" i="1" dirty="0" smtClean="0"/>
              <a:t>.)</a:t>
            </a:r>
            <a:r>
              <a:rPr lang="ru-RU" dirty="0" smtClean="0"/>
              <a:t> </a:t>
            </a:r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Установки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с </a:t>
            </a:r>
            <a:r>
              <a:rPr lang="ru-RU" dirty="0" err="1">
                <a:solidFill>
                  <a:srgbClr val="000000"/>
                </a:solidFill>
                <a:ea typeface="Calibri"/>
                <a:cs typeface="Times New Roman"/>
              </a:rPr>
              <a:t>резистивиметрическим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 методом контроля насыщенности для определения фазовых проницаемостей в системе нефть/вода на цилиндрических образцах керна диаметром 30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мм и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70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мм </a:t>
            </a:r>
            <a:r>
              <a:rPr lang="ru-RU" i="1" dirty="0">
                <a:solidFill>
                  <a:srgbClr val="000000"/>
                </a:solidFill>
                <a:ea typeface="Calibri"/>
                <a:cs typeface="Times New Roman"/>
              </a:rPr>
              <a:t>(</a:t>
            </a:r>
            <a:r>
              <a:rPr lang="ru-RU" i="1" dirty="0" smtClean="0">
                <a:solidFill>
                  <a:srgbClr val="000000"/>
                </a:solidFill>
                <a:ea typeface="Calibri"/>
                <a:cs typeface="Times New Roman"/>
              </a:rPr>
              <a:t>12,0 </a:t>
            </a:r>
            <a:r>
              <a:rPr lang="ru-RU" i="1" dirty="0">
                <a:solidFill>
                  <a:srgbClr val="000000"/>
                </a:solidFill>
                <a:ea typeface="Calibri"/>
                <a:cs typeface="Times New Roman"/>
              </a:rPr>
              <a:t>млн. руб</a:t>
            </a:r>
            <a:r>
              <a:rPr lang="ru-RU" i="1" dirty="0" smtClean="0">
                <a:solidFill>
                  <a:srgbClr val="000000"/>
                </a:solidFill>
                <a:ea typeface="Calibri"/>
                <a:cs typeface="Times New Roman"/>
              </a:rPr>
              <a:t>.)</a:t>
            </a:r>
            <a:endParaRPr lang="ru-RU" i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ea typeface="HiddenHorzOCR"/>
                <a:cs typeface="Times New Roman"/>
              </a:rPr>
              <a:t>Комплекс </a:t>
            </a:r>
            <a:r>
              <a:rPr lang="ru-RU" dirty="0">
                <a:solidFill>
                  <a:srgbClr val="000000"/>
                </a:solidFill>
                <a:ea typeface="HiddenHorzOCR"/>
                <a:cs typeface="Times New Roman"/>
              </a:rPr>
              <a:t>приборов для </a:t>
            </a:r>
            <a:r>
              <a:rPr lang="ru-RU" dirty="0" smtClean="0">
                <a:solidFill>
                  <a:srgbClr val="000000"/>
                </a:solidFill>
                <a:ea typeface="HiddenHorzOCR"/>
                <a:cs typeface="Times New Roman"/>
              </a:rPr>
              <a:t>лаборатории </a:t>
            </a:r>
            <a:r>
              <a:rPr lang="ru-RU" dirty="0">
                <a:solidFill>
                  <a:srgbClr val="000000"/>
                </a:solidFill>
                <a:ea typeface="HiddenHorzOCR"/>
                <a:cs typeface="Times New Roman"/>
              </a:rPr>
              <a:t>«</a:t>
            </a:r>
            <a:r>
              <a:rPr lang="ru-RU" dirty="0" smtClean="0">
                <a:solidFill>
                  <a:srgbClr val="000000"/>
                </a:solidFill>
                <a:ea typeface="HiddenHorzOCR"/>
                <a:cs typeface="Times New Roman"/>
              </a:rPr>
              <a:t>Буровые </a:t>
            </a:r>
            <a:r>
              <a:rPr lang="ru-RU" dirty="0">
                <a:solidFill>
                  <a:srgbClr val="000000"/>
                </a:solidFill>
                <a:ea typeface="HiddenHorzOCR"/>
                <a:cs typeface="Times New Roman"/>
              </a:rPr>
              <a:t>и </a:t>
            </a:r>
            <a:r>
              <a:rPr lang="ru-RU" dirty="0" err="1">
                <a:solidFill>
                  <a:srgbClr val="000000"/>
                </a:solidFill>
                <a:ea typeface="HiddenHorzOCR"/>
                <a:cs typeface="Times New Roman"/>
              </a:rPr>
              <a:t>тампонажные</a:t>
            </a:r>
            <a:r>
              <a:rPr lang="ru-RU" dirty="0">
                <a:solidFill>
                  <a:srgbClr val="000000"/>
                </a:solidFill>
                <a:ea typeface="HiddenHorzOCR"/>
                <a:cs typeface="Times New Roman"/>
              </a:rPr>
              <a:t> растворы» </a:t>
            </a:r>
            <a:r>
              <a:rPr lang="ru-RU" dirty="0" smtClean="0">
                <a:solidFill>
                  <a:srgbClr val="000000"/>
                </a:solidFill>
                <a:ea typeface="HiddenHorzOCR"/>
                <a:cs typeface="Times New Roman"/>
              </a:rPr>
              <a:t>       </a:t>
            </a:r>
            <a:r>
              <a:rPr lang="ru-RU" i="1" dirty="0" smtClean="0">
                <a:solidFill>
                  <a:srgbClr val="000000"/>
                </a:solidFill>
                <a:ea typeface="HiddenHorzOCR"/>
                <a:cs typeface="Times New Roman"/>
              </a:rPr>
              <a:t>(7,0 </a:t>
            </a:r>
            <a:r>
              <a:rPr lang="ru-RU" i="1" dirty="0">
                <a:solidFill>
                  <a:srgbClr val="000000"/>
                </a:solidFill>
                <a:ea typeface="HiddenHorzOCR"/>
                <a:cs typeface="Times New Roman"/>
              </a:rPr>
              <a:t>млн. руб</a:t>
            </a:r>
            <a:r>
              <a:rPr lang="ru-RU" i="1" dirty="0" smtClean="0">
                <a:solidFill>
                  <a:srgbClr val="000000"/>
                </a:solidFill>
                <a:ea typeface="HiddenHorzOCR"/>
                <a:cs typeface="Times New Roman"/>
              </a:rPr>
              <a:t>.)</a:t>
            </a:r>
            <a:endParaRPr lang="ru-RU" i="1" dirty="0">
              <a:solidFill>
                <a:srgbClr val="000000"/>
              </a:solidFill>
              <a:ea typeface="HiddenHorzOCR"/>
              <a:cs typeface="Times New Roman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56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55576" y="5373216"/>
            <a:ext cx="7560840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1 • оборудование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\\sinergy\cac\mvv\Подборка\допплер_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462" y="2780928"/>
            <a:ext cx="4520868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2778" y="2967135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Комплекс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оборудования для биотехнологического пилотного производства биополимеров (лабораторный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ферментер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и 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ферментер </a:t>
            </a:r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для культивирования микроорганизмов)  </a:t>
            </a:r>
            <a:r>
              <a:rPr lang="ru-RU" i="1" dirty="0" smtClean="0">
                <a:solidFill>
                  <a:srgbClr val="000000"/>
                </a:solidFill>
                <a:ea typeface="Calibri"/>
                <a:cs typeface="Times New Roman"/>
              </a:rPr>
              <a:t>(10,0 </a:t>
            </a:r>
            <a:r>
              <a:rPr lang="ru-RU" i="1" dirty="0">
                <a:solidFill>
                  <a:srgbClr val="000000"/>
                </a:solidFill>
                <a:ea typeface="Calibri"/>
                <a:cs typeface="Times New Roman"/>
              </a:rPr>
              <a:t>млн. руб</a:t>
            </a:r>
            <a:r>
              <a:rPr lang="ru-RU" i="1" dirty="0" smtClean="0">
                <a:solidFill>
                  <a:srgbClr val="000000"/>
                </a:solidFill>
                <a:ea typeface="Calibri"/>
                <a:cs typeface="Times New Roman"/>
              </a:rPr>
              <a:t>.)</a:t>
            </a:r>
            <a:endParaRPr lang="ru-RU" i="1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18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272808" cy="664096"/>
          </a:xfrm>
        </p:spPr>
        <p:txBody>
          <a:bodyPr>
            <a:noAutofit/>
          </a:bodyPr>
          <a:lstStyle/>
          <a:p>
            <a:r>
              <a:rPr lang="ru-RU" sz="2000" dirty="0" smtClean="0">
                <a:ea typeface="ＭＳ Ｐゴシック" pitchFamily="34" charset="-128"/>
              </a:rPr>
              <a:t>ПНР 2 • Традиционная и атомная энергетика, альтернативные технологии производства энергии</a:t>
            </a:r>
          </a:p>
        </p:txBody>
      </p:sp>
      <p:grpSp>
        <p:nvGrpSpPr>
          <p:cNvPr id="2" name="Группа 18"/>
          <p:cNvGrpSpPr/>
          <p:nvPr/>
        </p:nvGrpSpPr>
        <p:grpSpPr>
          <a:xfrm>
            <a:off x="1187624" y="1052736"/>
            <a:ext cx="6408712" cy="3063429"/>
            <a:chOff x="2051720" y="980728"/>
            <a:chExt cx="6408712" cy="3063429"/>
          </a:xfrm>
        </p:grpSpPr>
        <p:pic>
          <p:nvPicPr>
            <p:cNvPr id="14" name="Picture 14" descr="F:\ИРТ\ИРТ.png"/>
            <p:cNvPicPr>
              <a:picLocks noChangeAspect="1" noChangeArrowheads="1"/>
            </p:cNvPicPr>
            <p:nvPr/>
          </p:nvPicPr>
          <p:blipFill>
            <a:blip r:embed="rId2" cstate="print"/>
            <a:srcRect t="4933" r="5642"/>
            <a:stretch>
              <a:fillRect/>
            </a:stretch>
          </p:blipFill>
          <p:spPr bwMode="auto">
            <a:xfrm>
              <a:off x="2051720" y="1268760"/>
              <a:ext cx="2016224" cy="2775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pic>
          <p:nvPicPr>
            <p:cNvPr id="12" name="Рисунок 11" descr="гэс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0122" y="980728"/>
              <a:ext cx="3670310" cy="27527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  <p:sp>
        <p:nvSpPr>
          <p:cNvPr id="13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энергетический институт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3059832" y="6228943"/>
            <a:ext cx="525658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Боровиков Ю.С.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708923" y="4374434"/>
            <a:ext cx="5832648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физико-технический институт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5"/>
          <p:cNvSpPr txBox="1">
            <a:spLocks/>
          </p:cNvSpPr>
          <p:nvPr/>
        </p:nvSpPr>
        <p:spPr>
          <a:xfrm>
            <a:off x="3036302" y="5147658"/>
            <a:ext cx="554461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Кривобоков В.П.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26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58</a:t>
            </a:fld>
            <a:endParaRPr lang="ru-RU" sz="1200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27584" y="5445224"/>
            <a:ext cx="7272808" cy="6640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j-cs"/>
              </a:rPr>
              <a:t>ПНР 2 • Традиционная и атомная энергетика, альтернативные технологии производства энергии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586229"/>
              </p:ext>
            </p:extLst>
          </p:nvPr>
        </p:nvGraphicFramePr>
        <p:xfrm>
          <a:off x="323528" y="1628800"/>
          <a:ext cx="8424935" cy="18001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68152"/>
                <a:gridCol w="1442876"/>
                <a:gridCol w="1365436"/>
                <a:gridCol w="1445592"/>
                <a:gridCol w="1434728"/>
                <a:gridCol w="1368151"/>
              </a:tblGrid>
              <a:tr h="44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2009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СФ</a:t>
                      </a:r>
                    </a:p>
                  </a:txBody>
                  <a:tcPr marL="68580" marR="68580" marT="0" marB="0" anchor="ctr"/>
                </a:tc>
              </a:tr>
              <a:tr h="56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48,0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8,4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56,2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23,5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30,5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7,1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868144" y="3861048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Всего за 2009-2011 гг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.: </a:t>
            </a:r>
            <a:r>
              <a:rPr lang="ru-RU" dirty="0" smtClean="0">
                <a:ea typeface="Calibri"/>
                <a:cs typeface="Times New Roman"/>
              </a:rPr>
              <a:t>                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ФС - 134,7</a:t>
            </a:r>
            <a:endParaRPr lang="ru-RU" dirty="0">
              <a:ea typeface="Calibri"/>
              <a:cs typeface="Times New Roman"/>
            </a:endParaRPr>
          </a:p>
          <a:p>
            <a:pPr algn="r"/>
            <a:r>
              <a:rPr lang="ru-RU" dirty="0" smtClean="0">
                <a:ea typeface="Calibri"/>
                <a:cs typeface="Times New Roman"/>
              </a:rPr>
              <a:t>СФ  -  39,0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Итого -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173,7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98072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О</a:t>
            </a:r>
            <a:r>
              <a:rPr lang="ru-RU" sz="2000" b="1" dirty="0" smtClean="0">
                <a:cs typeface="Arial" pitchFamily="34" charset="0"/>
              </a:rPr>
              <a:t>бъемы </a:t>
            </a:r>
            <a:r>
              <a:rPr lang="ru-RU" sz="2000" b="1" dirty="0">
                <a:cs typeface="Arial" pitchFamily="34" charset="0"/>
              </a:rPr>
              <a:t>выделенных средств, млн. руб.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3733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77850" y="1006946"/>
            <a:ext cx="5346278" cy="24220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/>
              <a:t>Переоснащены 3 научных и 5 учебных лабораторий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/>
              <a:t>Созданы:</a:t>
            </a:r>
          </a:p>
          <a:p>
            <a:pPr marL="742950" lvl="1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1700" dirty="0" smtClean="0"/>
              <a:t>научно-технические центры «Интеллектуальные энергосистемы» и  «Инновационная теплотехника»</a:t>
            </a:r>
          </a:p>
          <a:p>
            <a:pPr marL="742950" lvl="1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80000"/>
              <a:buFont typeface="Arial" pitchFamily="34" charset="0"/>
              <a:buChar char="•"/>
            </a:pPr>
            <a:r>
              <a:rPr lang="ru-RU" sz="1700" dirty="0" smtClean="0"/>
              <a:t>научно-образовательный центр «Теплофизические проблемы новых  энергетических технологий»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/>
              <a:t>ТПУ - базовый центр подготовки </a:t>
            </a:r>
            <a:r>
              <a:rPr lang="ru-RU" sz="1700" dirty="0"/>
              <a:t>и </a:t>
            </a:r>
            <a:r>
              <a:rPr lang="ru-RU" sz="1700" dirty="0" smtClean="0"/>
              <a:t>повышения </a:t>
            </a:r>
            <a:r>
              <a:rPr lang="ru-RU" sz="1700" dirty="0"/>
              <a:t>квалификации </a:t>
            </a:r>
            <a:r>
              <a:rPr lang="ru-RU" sz="1700" dirty="0" err="1" smtClean="0"/>
              <a:t>энергоаудиторов</a:t>
            </a:r>
            <a:endParaRPr lang="ru-RU" sz="17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59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2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7092280" y="6228943"/>
            <a:ext cx="122413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ЭНИН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098" name="Picture 2" descr="\\sinergy\cac\mvv\Подборка\энин_0057.jpg"/>
          <p:cNvPicPr>
            <a:picLocks noChangeAspect="1" noChangeArrowheads="1"/>
          </p:cNvPicPr>
          <p:nvPr/>
        </p:nvPicPr>
        <p:blipFill>
          <a:blip r:embed="rId3" cstate="print"/>
          <a:srcRect l="9404" t="8983" r="8460" b="8954"/>
          <a:stretch>
            <a:fillRect/>
          </a:stretch>
        </p:blipFill>
        <p:spPr bwMode="auto">
          <a:xfrm>
            <a:off x="5201632" y="1196752"/>
            <a:ext cx="3781295" cy="2634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64209" y="3356992"/>
            <a:ext cx="8618718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>
                <a:ea typeface="+mj-ea"/>
                <a:cs typeface="+mj-cs"/>
              </a:rPr>
              <a:t>12 докторских и 56 </a:t>
            </a:r>
            <a:r>
              <a:rPr lang="ru-RU" sz="1700" dirty="0">
                <a:ea typeface="+mj-ea"/>
                <a:cs typeface="+mj-cs"/>
              </a:rPr>
              <a:t>кандидатских </a:t>
            </a:r>
            <a:r>
              <a:rPr lang="ru-RU" sz="1700" dirty="0" smtClean="0">
                <a:ea typeface="+mj-ea"/>
                <a:cs typeface="+mj-cs"/>
              </a:rPr>
              <a:t>диссертаций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>
                <a:ea typeface="+mj-ea"/>
                <a:cs typeface="+mj-cs"/>
              </a:rPr>
              <a:t>37 монографий</a:t>
            </a:r>
            <a:r>
              <a:rPr lang="ru-RU" sz="1700" dirty="0">
                <a:ea typeface="+mj-ea"/>
                <a:cs typeface="+mj-cs"/>
              </a:rPr>
              <a:t> </a:t>
            </a:r>
            <a:r>
              <a:rPr lang="ru-RU" sz="1700" dirty="0" smtClean="0">
                <a:ea typeface="+mj-ea"/>
                <a:cs typeface="+mj-cs"/>
              </a:rPr>
              <a:t>и 149 учебных</a:t>
            </a:r>
            <a:r>
              <a:rPr lang="en-US" sz="1700" dirty="0" smtClean="0">
                <a:ea typeface="+mj-ea"/>
                <a:cs typeface="+mj-cs"/>
              </a:rPr>
              <a:t> </a:t>
            </a:r>
            <a:r>
              <a:rPr lang="ru-RU" sz="1700" dirty="0" smtClean="0">
                <a:ea typeface="+mj-ea"/>
                <a:cs typeface="+mj-cs"/>
              </a:rPr>
              <a:t>пособий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>
                <a:ea typeface="+mj-ea"/>
                <a:cs typeface="+mj-cs"/>
              </a:rPr>
              <a:t>677 статей в </a:t>
            </a:r>
            <a:r>
              <a:rPr lang="ru-RU" sz="1700" dirty="0">
                <a:ea typeface="+mj-ea"/>
                <a:cs typeface="+mj-cs"/>
              </a:rPr>
              <a:t>научной периодике, индексируемой иностранными и российскими организациями (</a:t>
            </a:r>
            <a:r>
              <a:rPr lang="ru-RU" sz="1700" dirty="0" err="1">
                <a:ea typeface="+mj-ea"/>
                <a:cs typeface="+mj-cs"/>
              </a:rPr>
              <a:t>Web</a:t>
            </a:r>
            <a:r>
              <a:rPr lang="ru-RU" sz="1700" dirty="0">
                <a:ea typeface="+mj-ea"/>
                <a:cs typeface="+mj-cs"/>
              </a:rPr>
              <a:t> of </a:t>
            </a:r>
            <a:r>
              <a:rPr lang="ru-RU" sz="1700" dirty="0" err="1">
                <a:ea typeface="+mj-ea"/>
                <a:cs typeface="+mj-cs"/>
              </a:rPr>
              <a:t>Science</a:t>
            </a:r>
            <a:r>
              <a:rPr lang="ru-RU" sz="1700" dirty="0">
                <a:ea typeface="+mj-ea"/>
                <a:cs typeface="+mj-cs"/>
              </a:rPr>
              <a:t>, </a:t>
            </a:r>
            <a:r>
              <a:rPr lang="ru-RU" sz="1700" dirty="0" err="1">
                <a:ea typeface="+mj-ea"/>
                <a:cs typeface="+mj-cs"/>
              </a:rPr>
              <a:t>Scopus</a:t>
            </a:r>
            <a:r>
              <a:rPr lang="ru-RU" sz="1700" dirty="0">
                <a:ea typeface="+mj-ea"/>
                <a:cs typeface="+mj-cs"/>
              </a:rPr>
              <a:t>, </a:t>
            </a:r>
            <a:r>
              <a:rPr lang="ru-RU" sz="1700" dirty="0" smtClean="0">
                <a:ea typeface="+mj-ea"/>
                <a:cs typeface="+mj-cs"/>
              </a:rPr>
              <a:t>Российский </a:t>
            </a:r>
            <a:r>
              <a:rPr lang="ru-RU" sz="1700" dirty="0">
                <a:ea typeface="+mj-ea"/>
                <a:cs typeface="+mj-cs"/>
              </a:rPr>
              <a:t>индекс </a:t>
            </a:r>
            <a:r>
              <a:rPr lang="ru-RU" sz="1700" dirty="0" smtClean="0">
                <a:ea typeface="+mj-ea"/>
                <a:cs typeface="+mj-cs"/>
              </a:rPr>
              <a:t>цитирования)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1700" dirty="0" smtClean="0"/>
              <a:t>45 </a:t>
            </a:r>
            <a:r>
              <a:rPr lang="ru-RU" sz="1700" dirty="0" smtClean="0"/>
              <a:t>патентов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1700" dirty="0" smtClean="0">
                <a:ea typeface="+mj-ea"/>
                <a:cs typeface="+mj-cs"/>
              </a:rPr>
              <a:t>Выполнено НИОКР по </a:t>
            </a:r>
            <a:r>
              <a:rPr lang="ru-RU" sz="1700" dirty="0">
                <a:ea typeface="+mj-ea"/>
                <a:cs typeface="+mj-cs"/>
              </a:rPr>
              <a:t>грантам на 47,8 млн. </a:t>
            </a:r>
            <a:r>
              <a:rPr lang="ru-RU" sz="1700" dirty="0" smtClean="0">
                <a:ea typeface="+mj-ea"/>
                <a:cs typeface="+mj-cs"/>
              </a:rPr>
              <a:t>руб., по </a:t>
            </a:r>
            <a:r>
              <a:rPr lang="ru-RU" sz="1700" dirty="0">
                <a:ea typeface="+mj-ea"/>
                <a:cs typeface="+mj-cs"/>
              </a:rPr>
              <a:t>хоздоговорам </a:t>
            </a:r>
            <a:r>
              <a:rPr lang="ru-RU" sz="1700" dirty="0" smtClean="0">
                <a:ea typeface="+mj-ea"/>
                <a:cs typeface="+mj-cs"/>
              </a:rPr>
              <a:t>– на 422,6 </a:t>
            </a:r>
            <a:r>
              <a:rPr lang="ru-RU" sz="1700" dirty="0">
                <a:ea typeface="+mj-ea"/>
                <a:cs typeface="+mj-cs"/>
              </a:rPr>
              <a:t>млн. </a:t>
            </a:r>
            <a:r>
              <a:rPr lang="ru-RU" sz="1700" dirty="0" smtClean="0">
                <a:ea typeface="+mj-ea"/>
                <a:cs typeface="+mj-cs"/>
              </a:rPr>
              <a:t>руб.</a:t>
            </a:r>
            <a:endParaRPr lang="ru-RU" sz="17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8927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897163"/>
              </p:ext>
            </p:extLst>
          </p:nvPr>
        </p:nvGraphicFramePr>
        <p:xfrm>
          <a:off x="1475656" y="548680"/>
          <a:ext cx="6365304" cy="312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48912"/>
              </p:ext>
            </p:extLst>
          </p:nvPr>
        </p:nvGraphicFramePr>
        <p:xfrm>
          <a:off x="1475654" y="3933056"/>
          <a:ext cx="6264697" cy="1365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952330"/>
                <a:gridCol w="792088"/>
                <a:gridCol w="792088"/>
                <a:gridCol w="864096"/>
                <a:gridCol w="864095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Источники финансирования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2009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</a:tr>
              <a:tr h="25202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Федеральная субсидия (ФС)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800</a:t>
                      </a:r>
                      <a:endParaRPr lang="ru-RU" sz="1600" dirty="0"/>
                    </a:p>
                  </a:txBody>
                  <a:tcPr/>
                </a:tc>
              </a:tr>
              <a:tr h="312792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Софинансирование</a:t>
                      </a:r>
                      <a:r>
                        <a:rPr lang="ru-RU" sz="1600" dirty="0" smtClean="0"/>
                        <a:t> (СФ)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60,5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174,5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180/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210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413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5202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Всего, млн. руб.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310,5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424,5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480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510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C00000"/>
                          </a:solidFill>
                        </a:rPr>
                        <a:t>1213</a:t>
                      </a:r>
                      <a:endParaRPr lang="ru-RU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6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62000" y="5229200"/>
            <a:ext cx="4890120" cy="9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финансирование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7433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95536" y="1288378"/>
            <a:ext cx="4608512" cy="3220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4</a:t>
            </a: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новые учебно-научные и научные </a:t>
            </a:r>
            <a:r>
              <a:rPr kumimoji="0" lang="ru-RU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лаборатори</a:t>
            </a:r>
            <a:r>
              <a:rPr lang="ru-RU" dirty="0" smtClean="0">
                <a:ea typeface="+mj-ea"/>
                <a:cs typeface="+mj-cs"/>
              </a:rPr>
              <a:t>и</a:t>
            </a:r>
          </a:p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7 докторских и 39 </a:t>
            </a:r>
            <a:r>
              <a:rPr lang="ru-RU" dirty="0">
                <a:ea typeface="+mj-ea"/>
                <a:cs typeface="+mj-cs"/>
              </a:rPr>
              <a:t>кандидатских </a:t>
            </a:r>
            <a:r>
              <a:rPr lang="ru-RU" dirty="0" smtClean="0">
                <a:ea typeface="+mj-ea"/>
                <a:cs typeface="+mj-cs"/>
              </a:rPr>
              <a:t>диссертаций</a:t>
            </a:r>
          </a:p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98 </a:t>
            </a:r>
            <a:r>
              <a:rPr lang="ru-RU" dirty="0">
                <a:ea typeface="+mj-ea"/>
                <a:cs typeface="+mj-cs"/>
              </a:rPr>
              <a:t>сотрудников </a:t>
            </a:r>
            <a:r>
              <a:rPr lang="ru-RU" dirty="0" smtClean="0">
                <a:ea typeface="+mj-ea"/>
                <a:cs typeface="+mj-cs"/>
              </a:rPr>
              <a:t>ФТИ </a:t>
            </a:r>
            <a:r>
              <a:rPr lang="ru-RU" dirty="0">
                <a:ea typeface="+mj-ea"/>
                <a:cs typeface="+mj-cs"/>
              </a:rPr>
              <a:t>повысили квалификацию в ведущих зарубежных </a:t>
            </a:r>
            <a:r>
              <a:rPr lang="ru-RU" dirty="0" smtClean="0">
                <a:ea typeface="+mj-ea"/>
                <a:cs typeface="+mj-cs"/>
              </a:rPr>
              <a:t>университетах</a:t>
            </a:r>
          </a:p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30 монографий</a:t>
            </a:r>
            <a:r>
              <a:rPr lang="ru-RU" dirty="0">
                <a:ea typeface="+mj-ea"/>
                <a:cs typeface="+mj-cs"/>
              </a:rPr>
              <a:t> </a:t>
            </a:r>
            <a:r>
              <a:rPr lang="ru-RU" dirty="0" smtClean="0">
                <a:ea typeface="+mj-ea"/>
                <a:cs typeface="+mj-cs"/>
              </a:rPr>
              <a:t>и 121 учебное пособие</a:t>
            </a:r>
          </a:p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904 научные статьи </a:t>
            </a:r>
            <a:r>
              <a:rPr lang="ru-RU" dirty="0">
                <a:ea typeface="+mj-ea"/>
                <a:cs typeface="+mj-cs"/>
              </a:rPr>
              <a:t>в рецензируемых </a:t>
            </a:r>
            <a:r>
              <a:rPr lang="ru-RU" dirty="0" smtClean="0">
                <a:ea typeface="+mj-ea"/>
                <a:cs typeface="+mj-cs"/>
              </a:rPr>
              <a:t>журналах</a:t>
            </a:r>
          </a:p>
          <a:p>
            <a:pPr marL="285750" indent="-285750">
              <a:spcBef>
                <a:spcPct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61 патент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60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2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7308304" y="6228943"/>
            <a:ext cx="100811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122" name="Picture 2" descr="\\sinergy\cac\mvv\Подборка\фти_0137.jpg"/>
          <p:cNvPicPr>
            <a:picLocks noChangeAspect="1" noChangeArrowheads="1"/>
          </p:cNvPicPr>
          <p:nvPr/>
        </p:nvPicPr>
        <p:blipFill>
          <a:blip r:embed="rId3" cstate="print"/>
          <a:srcRect l="11507" t="7895"/>
          <a:stretch>
            <a:fillRect/>
          </a:stretch>
        </p:blipFill>
        <p:spPr bwMode="auto">
          <a:xfrm>
            <a:off x="4812927" y="1288377"/>
            <a:ext cx="4223569" cy="3148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365104"/>
            <a:ext cx="813690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ea typeface="+mj-ea"/>
                <a:cs typeface="+mj-cs"/>
              </a:rPr>
              <a:t>Объем госбюджетных НИР - 108,4 млн. руб., хоздоговорных  - 254 млн. руб.</a:t>
            </a:r>
            <a:r>
              <a:rPr lang="ru-RU" i="1" dirty="0" smtClean="0"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887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727237"/>
              </p:ext>
            </p:extLst>
          </p:nvPr>
        </p:nvGraphicFramePr>
        <p:xfrm>
          <a:off x="323528" y="620688"/>
          <a:ext cx="684076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61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2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7092280" y="6228943"/>
            <a:ext cx="122413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ЭНИН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7496336" y="1052736"/>
            <a:ext cx="1368152" cy="3840276"/>
            <a:chOff x="7496336" y="1052736"/>
            <a:chExt cx="1368152" cy="3840276"/>
          </a:xfrm>
        </p:grpSpPr>
        <p:pic>
          <p:nvPicPr>
            <p:cNvPr id="16" name="Рисунок 15" descr="Росатом.jpe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6747" y="1052736"/>
              <a:ext cx="1319546" cy="13107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9" name="Рисунок 18" descr="ФСК ЕС.jpe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5667" y="2412774"/>
              <a:ext cx="1350150" cy="11521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0" name="Рисунок 19" descr="рао ес востока.jpe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6336" y="3689039"/>
              <a:ext cx="1368152" cy="12039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59942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4680520" cy="2952328"/>
          </a:xfrm>
        </p:spPr>
        <p:txBody>
          <a:bodyPr>
            <a:noAutofit/>
          </a:bodyPr>
          <a:lstStyle/>
          <a:p>
            <a:pPr marL="85725" indent="-857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Центр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исследований и разработок «Интеллектуальные энергосистемы», учрежденный ТПУ и Институтом систем энергетики им. Л.А. Мелентьева СО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РАН,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получил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статус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резидента Фонда «</a:t>
            </a:r>
            <a:r>
              <a:rPr lang="ru-RU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Сколково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85725" indent="-85725">
              <a:spcBef>
                <a:spcPts val="0"/>
              </a:spcBef>
              <a:spcAft>
                <a:spcPts val="300"/>
              </a:spcAft>
            </a:pP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Состоялся первый выпуск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магистров по программе «Управление режимами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электроэнергетических систем» (ЭНИН - ОАО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«Системный оператор Единой энергетической системы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») 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62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2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7092280" y="6228943"/>
            <a:ext cx="122413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ЭНИН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9552" y="4005064"/>
            <a:ext cx="8461375" cy="10801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85725" marR="0" lvl="0" indent="-8572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из 10 специальностей ЭНИН занимают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первые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места в рейтинге Министерства образования и науки Российской Федерации</a:t>
            </a:r>
          </a:p>
          <a:p>
            <a:pPr marL="85725" marR="0" lvl="0" indent="-8572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5292080" y="1268760"/>
            <a:ext cx="3600400" cy="2448272"/>
            <a:chOff x="5220072" y="692696"/>
            <a:chExt cx="3600400" cy="2448272"/>
          </a:xfrm>
        </p:grpSpPr>
        <p:pic>
          <p:nvPicPr>
            <p:cNvPr id="6146" name="Picture 2" descr="\\sinergy\cac\mvv\Подборка\сколк 960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20072" y="764704"/>
              <a:ext cx="3557778" cy="2376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" descr="http://www.google.ru/url?source=imglanding&amp;ct=img&amp;q=http://m1.bfm.ru/news/maindocumentphoto/2011/03/04/skolkovo-3.jpg&amp;sa=X&amp;ei=cmzPTqSGMOP04QTgxpFL&amp;ved=0CAsQ8wc&amp;usg=AFQjCNG9fZD4ieL3ev6TdC9SV9wAODWIs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64355" y="692696"/>
              <a:ext cx="1056117" cy="79208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76059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996190"/>
              </p:ext>
            </p:extLst>
          </p:nvPr>
        </p:nvGraphicFramePr>
        <p:xfrm>
          <a:off x="539552" y="764704"/>
          <a:ext cx="6192688" cy="468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63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2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7092280" y="6228943"/>
            <a:ext cx="122413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7164288" y="764704"/>
            <a:ext cx="1726183" cy="4320480"/>
            <a:chOff x="7164288" y="764704"/>
            <a:chExt cx="1726183" cy="4320480"/>
          </a:xfrm>
        </p:grpSpPr>
        <p:pic>
          <p:nvPicPr>
            <p:cNvPr id="9" name="Picture 3" descr="\\sinergy\cac\mvv\Подборка\росатом543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64288" y="764704"/>
              <a:ext cx="1726183" cy="11521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Рисунок 10" descr="Росатом.jpe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8304" y="1916832"/>
              <a:ext cx="1449826" cy="1440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 descr="роскосмос.jpe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8304" y="3356992"/>
              <a:ext cx="1440160" cy="17281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44364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5778" y="821840"/>
            <a:ext cx="5528389" cy="440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Система </a:t>
            </a:r>
            <a:r>
              <a:rPr lang="ru-RU" dirty="0"/>
              <a:t>гибридного автономного электроснабжения с использованием альтернативных источников энергии ветра и </a:t>
            </a:r>
            <a:r>
              <a:rPr lang="ru-RU" dirty="0" smtClean="0"/>
              <a:t>солнца </a:t>
            </a:r>
            <a:r>
              <a:rPr lang="ru-RU" i="1" dirty="0" smtClean="0"/>
              <a:t>(1,8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Автолаборатория</a:t>
            </a:r>
            <a:r>
              <a:rPr lang="ru-RU" dirty="0" smtClean="0"/>
              <a:t> </a:t>
            </a:r>
            <a:r>
              <a:rPr lang="ru-RU" dirty="0"/>
              <a:t>для проведения энергетического </a:t>
            </a:r>
            <a:r>
              <a:rPr lang="ru-RU" dirty="0" smtClean="0"/>
              <a:t>обследования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i="1" dirty="0" smtClean="0"/>
              <a:t>(3,6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Прибор </a:t>
            </a:r>
            <a:r>
              <a:rPr lang="ru-RU" dirty="0"/>
              <a:t>для элементного анализа органических топлив </a:t>
            </a:r>
            <a:r>
              <a:rPr lang="ru-RU" dirty="0" smtClean="0"/>
              <a:t> </a:t>
            </a:r>
            <a:r>
              <a:rPr lang="ru-RU" i="1" dirty="0" smtClean="0"/>
              <a:t>(5,4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Комплекс </a:t>
            </a:r>
            <a:r>
              <a:rPr lang="ru-RU" dirty="0"/>
              <a:t>лабораторного оборудования для учебно-научного центра </a:t>
            </a:r>
            <a:r>
              <a:rPr lang="ru-RU" dirty="0" smtClean="0"/>
              <a:t>«</a:t>
            </a:r>
            <a:r>
              <a:rPr lang="ru-RU" dirty="0" err="1" smtClean="0"/>
              <a:t>Woodward</a:t>
            </a:r>
            <a:r>
              <a:rPr lang="ru-RU" dirty="0" smtClean="0"/>
              <a:t>» </a:t>
            </a:r>
            <a:r>
              <a:rPr lang="ru-RU" i="1" dirty="0" smtClean="0"/>
              <a:t>(11,6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Аналого-физическая модель энергосистемы западно-сибирского региона  </a:t>
            </a:r>
            <a:r>
              <a:rPr lang="ru-RU" i="1" dirty="0" smtClean="0"/>
              <a:t>(5,3 млн. 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Лабораторная установка для проведения технологических изысканий по очистке подземных и поверхностных вод  </a:t>
            </a:r>
            <a:r>
              <a:rPr lang="ru-RU" i="1" dirty="0" smtClean="0"/>
              <a:t>(5,7 млн. руб.)</a:t>
            </a:r>
          </a:p>
          <a:p>
            <a:pPr>
              <a:lnSpc>
                <a:spcPct val="90000"/>
              </a:lnSpc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Комплект оборудования </a:t>
            </a:r>
            <a:r>
              <a:rPr lang="ru-RU" dirty="0" err="1" smtClean="0"/>
              <a:t>видеорегистрации</a:t>
            </a:r>
            <a:r>
              <a:rPr lang="ru-RU" dirty="0" smtClean="0"/>
              <a:t> и анализа быстропротекающих газодинамических процессов с оптической макросистемой </a:t>
            </a:r>
            <a:r>
              <a:rPr lang="ru-RU" i="1" dirty="0" smtClean="0"/>
              <a:t>(4,2 млн. руб.)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64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3" y="6214699"/>
            <a:ext cx="125487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ЭНИН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6012160" y="764704"/>
            <a:ext cx="2854965" cy="4608512"/>
            <a:chOff x="6012160" y="764704"/>
            <a:chExt cx="2350909" cy="4172754"/>
          </a:xfrm>
        </p:grpSpPr>
        <p:pic>
          <p:nvPicPr>
            <p:cNvPr id="7170" name="Picture 2" descr="\\sinergy\cac\mvv\Подборка\энин 2.jpg"/>
            <p:cNvPicPr>
              <a:picLocks noChangeAspect="1" noChangeArrowheads="1"/>
            </p:cNvPicPr>
            <p:nvPr/>
          </p:nvPicPr>
          <p:blipFill>
            <a:blip r:embed="rId3" cstate="print"/>
            <a:srcRect l="13500" r="8876" b="5501"/>
            <a:stretch>
              <a:fillRect/>
            </a:stretch>
          </p:blipFill>
          <p:spPr bwMode="auto">
            <a:xfrm>
              <a:off x="6012160" y="764704"/>
              <a:ext cx="2341974" cy="21383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172" name="Picture 4" descr="\\sinergy\cac\mvv\Подборка\энин_0545.jpg"/>
            <p:cNvPicPr>
              <a:picLocks noChangeAspect="1" noChangeArrowheads="1"/>
            </p:cNvPicPr>
            <p:nvPr/>
          </p:nvPicPr>
          <p:blipFill>
            <a:blip r:embed="rId4" cstate="print"/>
            <a:srcRect l="18190" t="8282" r="11467"/>
            <a:stretch>
              <a:fillRect/>
            </a:stretch>
          </p:blipFill>
          <p:spPr bwMode="auto">
            <a:xfrm>
              <a:off x="6018245" y="2896952"/>
              <a:ext cx="2344824" cy="20405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5261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63367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Автоматизированная </a:t>
            </a:r>
            <a:r>
              <a:rPr lang="ru-RU" dirty="0"/>
              <a:t>установка для изготовления многослойных структур </a:t>
            </a:r>
            <a:r>
              <a:rPr lang="ru-RU" dirty="0" smtClean="0"/>
              <a:t>ячеек </a:t>
            </a:r>
            <a:r>
              <a:rPr lang="ru-RU" dirty="0" err="1"/>
              <a:t>твердооксидных</a:t>
            </a:r>
            <a:r>
              <a:rPr lang="ru-RU" dirty="0"/>
              <a:t> топливных элементов «РИТМ-СП» </a:t>
            </a:r>
            <a:r>
              <a:rPr lang="ru-RU" i="1" dirty="0" smtClean="0"/>
              <a:t>(3,9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Лабораторная </a:t>
            </a:r>
            <a:r>
              <a:rPr lang="ru-RU" dirty="0"/>
              <a:t>установка для пучковой обработки и магнетронного напыления </a:t>
            </a:r>
            <a:r>
              <a:rPr lang="ru-RU" i="1" dirty="0" smtClean="0"/>
              <a:t>(5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Электрохимический </a:t>
            </a:r>
            <a:r>
              <a:rPr lang="ru-RU" dirty="0"/>
              <a:t>генератор  мощностью 300 ВТ на основе </a:t>
            </a:r>
            <a:r>
              <a:rPr lang="ru-RU" dirty="0" err="1"/>
              <a:t>твердооксидных</a:t>
            </a:r>
            <a:r>
              <a:rPr lang="ru-RU" dirty="0"/>
              <a:t> топливных элементов </a:t>
            </a:r>
            <a:r>
              <a:rPr lang="ru-RU" dirty="0" smtClean="0"/>
              <a:t> </a:t>
            </a:r>
            <a:r>
              <a:rPr lang="ru-RU" i="1" dirty="0" smtClean="0"/>
              <a:t>(5 </a:t>
            </a:r>
            <a:r>
              <a:rPr lang="ru-RU" i="1" dirty="0"/>
              <a:t>млн. </a:t>
            </a:r>
            <a:r>
              <a:rPr lang="ru-RU" i="1" dirty="0" smtClean="0"/>
              <a:t>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Управляемый газовый реактор  </a:t>
            </a:r>
            <a:r>
              <a:rPr lang="ru-RU" i="1" dirty="0" smtClean="0"/>
              <a:t>(5,1 млн. 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Аналитический модуль для исследований оптических спектров материалов в атомарном водороде и плазме высокочастотными разрядами  </a:t>
            </a:r>
            <a:r>
              <a:rPr lang="ru-RU" i="1" dirty="0" smtClean="0"/>
              <a:t>(4,4 млн. 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Спектрометрический комплекс тлеющего разряда </a:t>
            </a:r>
            <a:r>
              <a:rPr lang="ru-RU" i="1" dirty="0" smtClean="0"/>
              <a:t>(8,9 млн. руб.)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dirty="0" smtClean="0"/>
              <a:t> Автоматизированный комплекс облучения слитков кремния </a:t>
            </a:r>
            <a:r>
              <a:rPr lang="ru-RU" i="1" dirty="0" smtClean="0"/>
              <a:t>(8,5 млн. руб.)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65</a:t>
            </a:fld>
            <a:endParaRPr lang="ru-RU" sz="1200" dirty="0">
              <a:latin typeface="+mn-lt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6376458" y="424463"/>
            <a:ext cx="2588030" cy="5452808"/>
            <a:chOff x="6516215" y="541395"/>
            <a:chExt cx="2478771" cy="5270827"/>
          </a:xfrm>
        </p:grpSpPr>
        <p:grpSp>
          <p:nvGrpSpPr>
            <p:cNvPr id="3" name="Группа 13"/>
            <p:cNvGrpSpPr/>
            <p:nvPr/>
          </p:nvGrpSpPr>
          <p:grpSpPr>
            <a:xfrm>
              <a:off x="6516215" y="541395"/>
              <a:ext cx="2478771" cy="3252287"/>
              <a:chOff x="6516215" y="541395"/>
              <a:chExt cx="2478771" cy="3252287"/>
            </a:xfrm>
          </p:grpSpPr>
          <p:pic>
            <p:nvPicPr>
              <p:cNvPr id="7" name="Picture 3" descr="\\sinergy\cac\mvv\Подборка\фти8823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8670" t="13937" r="6648" b="5919"/>
              <a:stretch>
                <a:fillRect/>
              </a:stretch>
            </p:blipFill>
            <p:spPr bwMode="auto">
              <a:xfrm>
                <a:off x="6516215" y="2012263"/>
                <a:ext cx="2478495" cy="178141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194" name="Picture 2" descr="\\sinergy\cac\mvv\Подборка\фти_007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10098"/>
              <a:stretch>
                <a:fillRect/>
              </a:stretch>
            </p:blipFill>
            <p:spPr bwMode="auto">
              <a:xfrm>
                <a:off x="6516216" y="541395"/>
                <a:ext cx="2478770" cy="151216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8196" name="Picture 4" descr="\\sinergy\cac\mvv\Подборка\напылен_фти_0094.jpg"/>
            <p:cNvPicPr>
              <a:picLocks noChangeAspect="1" noChangeArrowheads="1"/>
            </p:cNvPicPr>
            <p:nvPr/>
          </p:nvPicPr>
          <p:blipFill>
            <a:blip r:embed="rId5" cstate="print"/>
            <a:srcRect l="4877" r="14645"/>
            <a:stretch>
              <a:fillRect/>
            </a:stretch>
          </p:blipFill>
          <p:spPr bwMode="auto">
            <a:xfrm>
              <a:off x="6526763" y="3768412"/>
              <a:ext cx="2464472" cy="20438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7020273" y="6214699"/>
            <a:ext cx="1254876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78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781800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ea typeface="ＭＳ Ｐゴシック" pitchFamily="34" charset="-128"/>
              </a:rPr>
              <a:t>ПНР 3 • </a:t>
            </a:r>
            <a:r>
              <a:rPr lang="ru-RU" sz="2000" dirty="0" err="1" smtClean="0">
                <a:ea typeface="ＭＳ Ｐゴシック" pitchFamily="34" charset="-128"/>
              </a:rPr>
              <a:t>Нанотехнологии</a:t>
            </a:r>
            <a:r>
              <a:rPr lang="ru-RU" sz="2000" dirty="0" smtClean="0">
                <a:ea typeface="ＭＳ Ｐゴシック" pitchFamily="34" charset="-128"/>
              </a:rPr>
              <a:t> и пучково-плазменные технологии создания материалов с заданными свойствами </a:t>
            </a: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66</a:t>
            </a:fld>
            <a:endParaRPr lang="ru-RU" sz="1200" dirty="0">
              <a:latin typeface="+mn-lt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899592" y="1268760"/>
            <a:ext cx="7488831" cy="3168352"/>
            <a:chOff x="1043607" y="1609347"/>
            <a:chExt cx="7200801" cy="2705875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7" y="1916832"/>
              <a:ext cx="3534077" cy="23983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pic>
          <p:nvPicPr>
            <p:cNvPr id="13" name="Picture 5" descr="sampl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60015" y="1609347"/>
              <a:ext cx="3184393" cy="23882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  <p:sp>
        <p:nvSpPr>
          <p:cNvPr id="1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институт физики высоких технологий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3059832" y="6228943"/>
            <a:ext cx="525658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Лопатин </a:t>
            </a:r>
            <a:r>
              <a:rPr lang="ru-RU" sz="2400" noProof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.В.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0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6781800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ea typeface="ＭＳ Ｐゴシック" pitchFamily="34" charset="-128"/>
              </a:rPr>
              <a:t>ПНР 3 • </a:t>
            </a:r>
            <a:r>
              <a:rPr lang="ru-RU" sz="2000" dirty="0" err="1" smtClean="0">
                <a:ea typeface="ＭＳ Ｐゴシック" pitchFamily="34" charset="-128"/>
              </a:rPr>
              <a:t>Нанотехнологии</a:t>
            </a:r>
            <a:r>
              <a:rPr lang="ru-RU" sz="2000" dirty="0" smtClean="0">
                <a:ea typeface="ＭＳ Ｐゴシック" pitchFamily="34" charset="-128"/>
              </a:rPr>
              <a:t> и пучково-плазменные технологии создания материалов с заданными свойствами 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80831"/>
              </p:ext>
            </p:extLst>
          </p:nvPr>
        </p:nvGraphicFramePr>
        <p:xfrm>
          <a:off x="398470" y="1556792"/>
          <a:ext cx="8424935" cy="18001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37226"/>
                <a:gridCol w="1373802"/>
                <a:gridCol w="1434510"/>
                <a:gridCol w="1376518"/>
                <a:gridCol w="1431794"/>
                <a:gridCol w="1371085"/>
              </a:tblGrid>
              <a:tr h="44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2009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СФ</a:t>
                      </a:r>
                    </a:p>
                  </a:txBody>
                  <a:tcPr marL="68580" marR="68580" marT="0" marB="0" anchor="ctr"/>
                </a:tc>
              </a:tr>
              <a:tr h="56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33,6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34,3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60,6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28,6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4,5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940152" y="378904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 Всего за 2009-2011 гг. : </a:t>
            </a:r>
            <a:r>
              <a:rPr lang="ru-RU" dirty="0" smtClean="0">
                <a:ea typeface="Calibri"/>
                <a:cs typeface="Times New Roman"/>
              </a:rPr>
              <a:t>              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ФС - 96,5</a:t>
            </a:r>
            <a:endParaRPr lang="ru-RU" dirty="0">
              <a:ea typeface="Calibri"/>
              <a:cs typeface="Times New Roman"/>
            </a:endParaRPr>
          </a:p>
          <a:p>
            <a:pPr algn="r"/>
            <a:r>
              <a:rPr lang="ru-RU" dirty="0" smtClean="0">
                <a:ea typeface="Calibri"/>
                <a:cs typeface="Times New Roman"/>
              </a:rPr>
              <a:t>СФ - 69,5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Итого -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166,0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98072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О</a:t>
            </a:r>
            <a:r>
              <a:rPr lang="ru-RU" sz="2000" b="1" dirty="0" smtClean="0">
                <a:cs typeface="Arial" pitchFamily="34" charset="0"/>
              </a:rPr>
              <a:t>бъемы </a:t>
            </a:r>
            <a:r>
              <a:rPr lang="ru-RU" sz="2000" b="1" dirty="0">
                <a:cs typeface="Arial" pitchFamily="34" charset="0"/>
              </a:rPr>
              <a:t>выделенных средств, млн. руб.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43482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68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3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95536" y="699896"/>
            <a:ext cx="8591232" cy="4241272"/>
            <a:chOff x="395536" y="699896"/>
            <a:chExt cx="8591232" cy="4241272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395536" y="764704"/>
              <a:ext cx="4680520" cy="266429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kumimoji="0" lang="ru-RU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j-ea"/>
                  <a:cs typeface="+mj-cs"/>
                </a:rPr>
                <a:t>6  новых учебно-научных и научных </a:t>
              </a:r>
              <a:r>
                <a:rPr kumimoji="0" lang="ru-RU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+mj-ea"/>
                  <a:cs typeface="+mj-cs"/>
                </a:rPr>
                <a:t>лабораторий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/>
                <a:t>переоснащение 9</a:t>
              </a:r>
              <a:r>
                <a:rPr lang="ru-RU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ru-RU" dirty="0" smtClean="0"/>
                <a:t>научных и учебных лабораторий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>
                  <a:ea typeface="+mj-ea"/>
                  <a:cs typeface="+mj-cs"/>
                </a:rPr>
                <a:t>10  докторских и 38 </a:t>
              </a:r>
              <a:r>
                <a:rPr lang="ru-RU" dirty="0">
                  <a:ea typeface="+mj-ea"/>
                  <a:cs typeface="+mj-cs"/>
                </a:rPr>
                <a:t>кандидатских </a:t>
              </a:r>
              <a:r>
                <a:rPr lang="ru-RU" dirty="0" smtClean="0">
                  <a:ea typeface="+mj-ea"/>
                  <a:cs typeface="+mj-cs"/>
                </a:rPr>
                <a:t>диссертаций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>
                  <a:ea typeface="+mj-ea"/>
                  <a:cs typeface="+mj-cs"/>
                </a:rPr>
                <a:t>113 </a:t>
              </a:r>
              <a:r>
                <a:rPr lang="ru-RU" dirty="0">
                  <a:ea typeface="+mj-ea"/>
                  <a:cs typeface="+mj-cs"/>
                </a:rPr>
                <a:t>сотрудников </a:t>
              </a:r>
              <a:r>
                <a:rPr lang="ru-RU" dirty="0" smtClean="0">
                  <a:ea typeface="+mj-ea"/>
                  <a:cs typeface="+mj-cs"/>
                </a:rPr>
                <a:t>повысили </a:t>
              </a:r>
              <a:r>
                <a:rPr lang="ru-RU" dirty="0">
                  <a:ea typeface="+mj-ea"/>
                  <a:cs typeface="+mj-cs"/>
                </a:rPr>
                <a:t>квалификацию в ведущих зарубежных </a:t>
              </a:r>
              <a:r>
                <a:rPr lang="ru-RU" dirty="0" smtClean="0">
                  <a:ea typeface="+mj-ea"/>
                  <a:cs typeface="+mj-cs"/>
                </a:rPr>
                <a:t>университетах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>
                  <a:ea typeface="+mj-ea"/>
                  <a:cs typeface="+mj-cs"/>
                </a:rPr>
                <a:t>39 монографий</a:t>
              </a:r>
              <a:r>
                <a:rPr lang="ru-RU" dirty="0">
                  <a:ea typeface="+mj-ea"/>
                  <a:cs typeface="+mj-cs"/>
                </a:rPr>
                <a:t> </a:t>
              </a:r>
              <a:r>
                <a:rPr lang="ru-RU" dirty="0" smtClean="0">
                  <a:ea typeface="+mj-ea"/>
                  <a:cs typeface="+mj-cs"/>
                </a:rPr>
                <a:t>и 82 </a:t>
              </a:r>
              <a:r>
                <a:rPr lang="ru-RU" dirty="0">
                  <a:ea typeface="+mj-ea"/>
                  <a:cs typeface="+mj-cs"/>
                </a:rPr>
                <a:t>учебных </a:t>
              </a:r>
              <a:r>
                <a:rPr lang="ru-RU" dirty="0" smtClean="0">
                  <a:ea typeface="+mj-ea"/>
                  <a:cs typeface="+mj-cs"/>
                </a:rPr>
                <a:t>пособи</a:t>
              </a:r>
              <a:r>
                <a:rPr lang="ru-RU" dirty="0">
                  <a:ea typeface="+mj-ea"/>
                  <a:cs typeface="+mj-cs"/>
                </a:rPr>
                <a:t>я</a:t>
              </a:r>
              <a:endParaRPr lang="ru-RU" dirty="0" smtClean="0">
                <a:ea typeface="+mj-ea"/>
                <a:cs typeface="+mj-cs"/>
              </a:endParaRPr>
            </a:p>
          </p:txBody>
        </p:sp>
        <p:pic>
          <p:nvPicPr>
            <p:cNvPr id="9218" name="Picture 2" descr="\\sinergy\cac\mvv\Подборка\ифвт_052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4048" y="699896"/>
              <a:ext cx="3982720" cy="26581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395536" y="3358006"/>
              <a:ext cx="8568952" cy="15831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/>
                <a:t>892 научных статьи в рецензируемых журналах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/>
                <a:t>26 патентов на изобретения</a:t>
              </a:r>
              <a:endParaRPr lang="ru-RU" dirty="0" smtClean="0">
                <a:ea typeface="+mj-ea"/>
                <a:cs typeface="+mj-cs"/>
              </a:endParaRP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>
                  <a:ea typeface="+mj-ea"/>
                  <a:cs typeface="+mj-cs"/>
                </a:rPr>
                <a:t>Выполнено работ </a:t>
              </a:r>
              <a:r>
                <a:rPr lang="ru-RU" dirty="0">
                  <a:ea typeface="+mj-ea"/>
                  <a:cs typeface="+mj-cs"/>
                </a:rPr>
                <a:t>по грантам </a:t>
              </a:r>
              <a:r>
                <a:rPr lang="ru-RU" dirty="0" smtClean="0">
                  <a:ea typeface="+mj-ea"/>
                  <a:cs typeface="+mj-cs"/>
                </a:rPr>
                <a:t>на </a:t>
              </a:r>
              <a:r>
                <a:rPr lang="ru-RU" dirty="0">
                  <a:ea typeface="+mj-ea"/>
                  <a:cs typeface="+mj-cs"/>
                </a:rPr>
                <a:t>сумму </a:t>
              </a:r>
              <a:r>
                <a:rPr lang="ru-RU" i="1" dirty="0" smtClean="0">
                  <a:ea typeface="+mj-ea"/>
                  <a:cs typeface="+mj-cs"/>
                </a:rPr>
                <a:t>95,2 млн</a:t>
              </a:r>
              <a:r>
                <a:rPr lang="ru-RU" i="1" dirty="0">
                  <a:ea typeface="+mj-ea"/>
                  <a:cs typeface="+mj-cs"/>
                </a:rPr>
                <a:t>. </a:t>
              </a:r>
              <a:r>
                <a:rPr lang="ru-RU" i="1" dirty="0" smtClean="0">
                  <a:ea typeface="+mj-ea"/>
                  <a:cs typeface="+mj-cs"/>
                </a:rPr>
                <a:t>руб.</a:t>
              </a:r>
            </a:p>
            <a:p>
              <a:pPr marL="285750" indent="-285750">
                <a:spcBef>
                  <a:spcPct val="0"/>
                </a:spcBef>
                <a:spcAft>
                  <a:spcPts val="100"/>
                </a:spcAft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dirty="0" smtClean="0">
                  <a:ea typeface="+mj-ea"/>
                  <a:cs typeface="+mj-cs"/>
                </a:rPr>
                <a:t>Выполнено хоздоговорных </a:t>
              </a:r>
              <a:r>
                <a:rPr lang="ru-RU" dirty="0">
                  <a:ea typeface="+mj-ea"/>
                  <a:cs typeface="+mj-cs"/>
                </a:rPr>
                <a:t>работ для предприятий высокотехнологичного сектора экономики на сумму </a:t>
              </a:r>
              <a:r>
                <a:rPr lang="ru-RU" i="1" dirty="0" smtClean="0">
                  <a:ea typeface="+mj-ea"/>
                  <a:cs typeface="+mj-cs"/>
                </a:rPr>
                <a:t>394 </a:t>
              </a:r>
              <a:r>
                <a:rPr lang="ru-RU" i="1" dirty="0">
                  <a:ea typeface="+mj-ea"/>
                  <a:cs typeface="+mj-cs"/>
                </a:rPr>
                <a:t>млн. </a:t>
              </a:r>
              <a:r>
                <a:rPr lang="ru-RU" i="1" dirty="0" smtClean="0">
                  <a:ea typeface="+mj-ea"/>
                  <a:cs typeface="+mj-cs"/>
                </a:rPr>
                <a:t>руб. </a:t>
              </a:r>
              <a:endParaRPr lang="ru-RU" i="1" dirty="0"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699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407330"/>
              </p:ext>
            </p:extLst>
          </p:nvPr>
        </p:nvGraphicFramePr>
        <p:xfrm>
          <a:off x="387474" y="914797"/>
          <a:ext cx="6546304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69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3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7236296" y="1052737"/>
            <a:ext cx="1656184" cy="3744416"/>
            <a:chOff x="7524328" y="700148"/>
            <a:chExt cx="1374698" cy="3386143"/>
          </a:xfrm>
        </p:grpSpPr>
        <p:pic>
          <p:nvPicPr>
            <p:cNvPr id="9" name="Рисунок 8" descr="Росатом.jpe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4328" y="700148"/>
              <a:ext cx="1352972" cy="1343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0" name="Рисунок 9" descr="газпром.jpe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4328" y="2060848"/>
              <a:ext cx="1374698" cy="10081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 descr="транснефть.jpe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24328" y="3068960"/>
              <a:ext cx="1362497" cy="1017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6492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7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62000" y="5229200"/>
            <a:ext cx="7338392" cy="9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финансирование • 2009-2011</a:t>
            </a:r>
            <a:endParaRPr lang="ru-RU" sz="4400" dirty="0"/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4932040" y="6237312"/>
            <a:ext cx="3384376" cy="4454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 блокам задач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53058"/>
              </p:ext>
            </p:extLst>
          </p:nvPr>
        </p:nvGraphicFramePr>
        <p:xfrm>
          <a:off x="611559" y="980728"/>
          <a:ext cx="7920882" cy="381757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520281"/>
                <a:gridCol w="2009721"/>
                <a:gridCol w="2022727"/>
                <a:gridCol w="1368153"/>
              </a:tblGrid>
              <a:tr h="5143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kern="1200" dirty="0" smtClean="0"/>
                        <a:t>Блоки задач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kern="1200" dirty="0" smtClean="0"/>
                        <a:t>Источники и объемы финансирования, млн. руб.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kern="1200" dirty="0" smtClean="0"/>
                        <a:t>Всего, млн. руб.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14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kern="1200" dirty="0" smtClean="0"/>
                        <a:t>ФС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kern="1200" dirty="0" smtClean="0"/>
                        <a:t>СФ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Блок 1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290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140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430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14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Блок 2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378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201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579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14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Блок 3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52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37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89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14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Блок 4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80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34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114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  <a:tr h="514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kern="1200" dirty="0" smtClean="0"/>
                        <a:t>Всего, млн. руб.</a:t>
                      </a:r>
                      <a:endParaRPr lang="ru-RU" sz="2400" b="1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800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kern="1200" dirty="0" smtClean="0"/>
                        <a:t>413</a:t>
                      </a:r>
                      <a:endParaRPr lang="ru-RU" sz="2400" b="0" i="0" u="none" strike="noStrike" kern="1200" dirty="0" smtClean="0">
                        <a:solidFill>
                          <a:srgbClr val="00008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kern="1200" dirty="0" smtClean="0">
                          <a:solidFill>
                            <a:srgbClr val="C00000"/>
                          </a:solidFill>
                        </a:rPr>
                        <a:t>1213</a:t>
                      </a:r>
                      <a:endParaRPr lang="ru-RU" sz="2400" b="1" i="0" u="none" strike="noStrike" kern="1200" dirty="0" smtClean="0">
                        <a:solidFill>
                          <a:srgbClr val="C00000"/>
                        </a:solidFill>
                        <a:latin typeface="Times New Roman CYR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3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22322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По постановлению Правительства № 218 «Развитие кооперации российских вузов и производственных предприятий»: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ru-RU" sz="900" b="1" dirty="0" smtClean="0">
              <a:solidFill>
                <a:schemeClr val="tx1"/>
              </a:solidFill>
            </a:endParaRPr>
          </a:p>
          <a:p>
            <a:pPr marL="180975" lvl="0" indent="-180975"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</a:rPr>
              <a:t>Промышленное производство изделий из функциональной и конструкционной </a:t>
            </a:r>
            <a:r>
              <a:rPr lang="ru-RU" sz="2000" dirty="0" err="1" smtClean="0">
                <a:solidFill>
                  <a:schemeClr val="tx1"/>
                </a:solidFill>
              </a:rPr>
              <a:t>наноструктурированной</a:t>
            </a:r>
            <a:r>
              <a:rPr lang="ru-RU" sz="2000" dirty="0" smtClean="0">
                <a:solidFill>
                  <a:schemeClr val="tx1"/>
                </a:solidFill>
              </a:rPr>
              <a:t> керамики для высокотехнологичных отраслей с ОАО Холдинговая компания «Новосибирский Электровакуумный Завод – Союз»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70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3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Рисунок 4" descr="общий вид 1 модуль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3547" t="4854" r="15184" b="10350"/>
          <a:stretch>
            <a:fillRect/>
          </a:stretch>
        </p:blipFill>
        <p:spPr bwMode="auto">
          <a:xfrm>
            <a:off x="5527906" y="2636912"/>
            <a:ext cx="3292566" cy="2937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251520" y="2636912"/>
            <a:ext cx="5400600" cy="28803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180975" marR="0" lvl="0" indent="-18097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Разработка высокоэффективных и надежных полупроводниковых источников света и светотехнических устройств и организация их серийного производства с ОАО «Научно-исследовательский институт полупроводниковых приборов», Томск </a:t>
            </a:r>
          </a:p>
        </p:txBody>
      </p:sp>
    </p:spTree>
    <p:extLst>
      <p:ext uri="{BB962C8B-B14F-4D97-AF65-F5344CB8AC3E}">
        <p14:creationId xmlns:p14="http://schemas.microsoft.com/office/powerpoint/2010/main" val="3286568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179512" y="476672"/>
            <a:ext cx="655272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Хромато-масс-спектрометрическая система </a:t>
            </a:r>
            <a:r>
              <a:rPr lang="ru-RU" i="1" dirty="0" smtClean="0">
                <a:latin typeface="+mn-lt"/>
              </a:rPr>
              <a:t>(4,6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Лазерный профилометр </a:t>
            </a:r>
            <a:r>
              <a:rPr lang="en-US" dirty="0" err="1" smtClean="0">
                <a:latin typeface="+mn-lt"/>
              </a:rPr>
              <a:t>Uniscan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OSP</a:t>
            </a:r>
            <a:r>
              <a:rPr lang="en-US" dirty="0" smtClean="0">
                <a:latin typeface="+mn-lt"/>
              </a:rPr>
              <a:t> 100A</a:t>
            </a:r>
            <a:r>
              <a:rPr lang="ru-RU" dirty="0" smtClean="0">
                <a:latin typeface="+mn-lt"/>
              </a:rPr>
              <a:t> </a:t>
            </a:r>
            <a:r>
              <a:rPr lang="ru-RU" i="1" dirty="0" smtClean="0">
                <a:latin typeface="+mn-lt"/>
              </a:rPr>
              <a:t>(</a:t>
            </a:r>
            <a:r>
              <a:rPr lang="en-US" i="1" dirty="0" smtClean="0">
                <a:latin typeface="+mn-lt"/>
              </a:rPr>
              <a:t>2</a:t>
            </a:r>
            <a:r>
              <a:rPr lang="ru-RU" i="1" dirty="0" smtClean="0">
                <a:latin typeface="+mn-lt"/>
              </a:rPr>
              <a:t>,</a:t>
            </a:r>
            <a:r>
              <a:rPr lang="en-US" i="1" dirty="0" smtClean="0">
                <a:latin typeface="+mn-lt"/>
              </a:rPr>
              <a:t>2</a:t>
            </a:r>
            <a:r>
              <a:rPr lang="ru-RU" i="1" dirty="0" smtClean="0">
                <a:latin typeface="+mn-lt"/>
              </a:rPr>
              <a:t>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  <a:endParaRPr lang="en-US" i="1" dirty="0" smtClean="0">
              <a:latin typeface="+mn-lt"/>
            </a:endParaRP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Масс-спектрометр </a:t>
            </a:r>
            <a:r>
              <a:rPr lang="ru-RU" i="1" dirty="0" smtClean="0">
                <a:latin typeface="+mn-lt"/>
              </a:rPr>
              <a:t>(3,6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Рентгено-флоуресцентный</a:t>
            </a:r>
            <a:r>
              <a:rPr lang="ru-RU" dirty="0" smtClean="0">
                <a:latin typeface="+mn-lt"/>
              </a:rPr>
              <a:t> анализатор </a:t>
            </a:r>
            <a:r>
              <a:rPr lang="ru-RU" i="1" dirty="0" smtClean="0">
                <a:latin typeface="+mn-lt"/>
              </a:rPr>
              <a:t>(</a:t>
            </a:r>
            <a:r>
              <a:rPr lang="en-US" i="1" dirty="0" smtClean="0">
                <a:latin typeface="+mn-lt"/>
              </a:rPr>
              <a:t>2</a:t>
            </a:r>
            <a:r>
              <a:rPr lang="ru-RU" i="1" dirty="0" smtClean="0">
                <a:latin typeface="+mn-lt"/>
              </a:rPr>
              <a:t>,7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Учебно-исследовательский комплекс для </a:t>
            </a:r>
            <a:r>
              <a:rPr lang="ru-RU" dirty="0" err="1" smtClean="0">
                <a:latin typeface="+mn-lt"/>
              </a:rPr>
              <a:t>прототипирования</a:t>
            </a:r>
            <a:r>
              <a:rPr lang="ru-RU" dirty="0" smtClean="0">
                <a:latin typeface="+mn-lt"/>
              </a:rPr>
              <a:t> и отливки изделий </a:t>
            </a:r>
            <a:r>
              <a:rPr lang="ru-RU" i="1" dirty="0" smtClean="0">
                <a:latin typeface="+mn-lt"/>
              </a:rPr>
              <a:t>(</a:t>
            </a:r>
            <a:r>
              <a:rPr lang="en-US" i="1" dirty="0" smtClean="0">
                <a:latin typeface="+mn-lt"/>
              </a:rPr>
              <a:t>2</a:t>
            </a:r>
            <a:r>
              <a:rPr lang="ru-RU" i="1" dirty="0" smtClean="0">
                <a:latin typeface="+mn-lt"/>
              </a:rPr>
              <a:t>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Учебно-исследовательский </a:t>
            </a:r>
            <a:r>
              <a:rPr lang="ru-RU" dirty="0">
                <a:latin typeface="+mn-lt"/>
              </a:rPr>
              <a:t>комплекс для </a:t>
            </a:r>
            <a:r>
              <a:rPr lang="ru-RU" dirty="0" smtClean="0">
                <a:latin typeface="+mn-lt"/>
              </a:rPr>
              <a:t>нанесения </a:t>
            </a:r>
            <a:r>
              <a:rPr lang="ru-RU" dirty="0" err="1">
                <a:latin typeface="+mn-lt"/>
              </a:rPr>
              <a:t>нанокомпозитных</a:t>
            </a:r>
            <a:r>
              <a:rPr lang="ru-RU" dirty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покрытий ионно-плазменными методами </a:t>
            </a:r>
            <a:r>
              <a:rPr lang="ru-RU" i="1" dirty="0" smtClean="0">
                <a:latin typeface="+mn-lt"/>
              </a:rPr>
              <a:t>(11 </a:t>
            </a:r>
            <a:r>
              <a:rPr lang="ru-RU" i="1" dirty="0">
                <a:latin typeface="+mn-lt"/>
              </a:rPr>
              <a:t>млн.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Учебно-исследовательский стенд для </a:t>
            </a:r>
            <a:r>
              <a:rPr lang="ru-RU" dirty="0">
                <a:latin typeface="+mn-lt"/>
              </a:rPr>
              <a:t>нанесения </a:t>
            </a:r>
            <a:r>
              <a:rPr lang="ru-RU" dirty="0" smtClean="0">
                <a:latin typeface="+mn-lt"/>
              </a:rPr>
              <a:t>декоративно-защитных </a:t>
            </a:r>
            <a:r>
              <a:rPr lang="ru-RU" dirty="0" err="1" smtClean="0">
                <a:latin typeface="+mn-lt"/>
              </a:rPr>
              <a:t>нанокомпозитных</a:t>
            </a:r>
            <a:r>
              <a:rPr lang="ru-RU" dirty="0" smtClean="0">
                <a:latin typeface="+mn-lt"/>
              </a:rPr>
              <a:t> покрытий </a:t>
            </a:r>
            <a:r>
              <a:rPr lang="ru-RU" i="1" dirty="0" smtClean="0">
                <a:latin typeface="+mn-lt"/>
              </a:rPr>
              <a:t>(3,8 млн</a:t>
            </a:r>
            <a:r>
              <a:rPr lang="ru-RU" i="1" dirty="0">
                <a:latin typeface="+mn-lt"/>
              </a:rPr>
              <a:t>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Комплекс оборудования </a:t>
            </a:r>
            <a:r>
              <a:rPr lang="ru-RU" dirty="0">
                <a:latin typeface="+mn-lt"/>
              </a:rPr>
              <a:t>для </a:t>
            </a:r>
            <a:r>
              <a:rPr lang="ru-RU" dirty="0" smtClean="0">
                <a:latin typeface="+mn-lt"/>
              </a:rPr>
              <a:t>лаборатории «Дезинфекция </a:t>
            </a:r>
            <a:r>
              <a:rPr lang="ru-RU" dirty="0">
                <a:latin typeface="+mn-lt"/>
              </a:rPr>
              <a:t>и очистка </a:t>
            </a:r>
            <a:r>
              <a:rPr lang="ru-RU" dirty="0" smtClean="0">
                <a:latin typeface="+mn-lt"/>
              </a:rPr>
              <a:t>стоков» </a:t>
            </a:r>
            <a:r>
              <a:rPr lang="ru-RU" i="1" dirty="0" smtClean="0">
                <a:latin typeface="+mn-lt"/>
              </a:rPr>
              <a:t>(24 </a:t>
            </a:r>
            <a:r>
              <a:rPr lang="ru-RU" i="1" dirty="0">
                <a:latin typeface="+mn-lt"/>
              </a:rPr>
              <a:t>млн.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Комплекс </a:t>
            </a:r>
            <a:r>
              <a:rPr lang="ru-RU" dirty="0">
                <a:latin typeface="+mn-lt"/>
              </a:rPr>
              <a:t>лабораторного </a:t>
            </a:r>
            <a:r>
              <a:rPr lang="ru-RU" dirty="0" smtClean="0">
                <a:latin typeface="+mn-lt"/>
              </a:rPr>
              <a:t>оборудования </a:t>
            </a:r>
            <a:r>
              <a:rPr lang="ru-RU" dirty="0">
                <a:latin typeface="+mn-lt"/>
              </a:rPr>
              <a:t>для </a:t>
            </a:r>
            <a:r>
              <a:rPr lang="ru-RU" dirty="0" smtClean="0">
                <a:latin typeface="+mn-lt"/>
              </a:rPr>
              <a:t>учебно-научной лаборатории светотехники, лазерных технологий </a:t>
            </a:r>
            <a:r>
              <a:rPr lang="ru-RU" i="1" dirty="0" smtClean="0">
                <a:latin typeface="+mn-lt"/>
              </a:rPr>
              <a:t>(27,2 </a:t>
            </a:r>
            <a:r>
              <a:rPr lang="ru-RU" i="1" dirty="0">
                <a:latin typeface="+mn-lt"/>
              </a:rPr>
              <a:t>млн.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Комплекс </a:t>
            </a:r>
            <a:r>
              <a:rPr lang="ru-RU" dirty="0">
                <a:latin typeface="+mn-lt"/>
              </a:rPr>
              <a:t>лабораторного оборудования для </a:t>
            </a:r>
            <a:r>
              <a:rPr lang="ru-RU" dirty="0" smtClean="0">
                <a:latin typeface="+mn-lt"/>
              </a:rPr>
              <a:t>учебно-научной лаборатории </a:t>
            </a:r>
            <a:r>
              <a:rPr lang="ru-RU" dirty="0">
                <a:latin typeface="+mn-lt"/>
              </a:rPr>
              <a:t>биоинженерии </a:t>
            </a:r>
            <a:r>
              <a:rPr lang="ru-RU" i="1" dirty="0" smtClean="0">
                <a:latin typeface="+mn-lt"/>
              </a:rPr>
              <a:t>(8 </a:t>
            </a:r>
            <a:r>
              <a:rPr lang="ru-RU" i="1" dirty="0">
                <a:latin typeface="+mn-lt"/>
              </a:rPr>
              <a:t>млн. </a:t>
            </a:r>
            <a:r>
              <a:rPr lang="ru-RU" i="1" dirty="0" smtClean="0">
                <a:latin typeface="+mn-lt"/>
              </a:rPr>
              <a:t>руб.)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ru-RU" dirty="0" smtClean="0">
                <a:latin typeface="+mn-lt"/>
              </a:rPr>
              <a:t> Лазерный </a:t>
            </a:r>
            <a:r>
              <a:rPr lang="ru-RU" dirty="0">
                <a:latin typeface="+mn-lt"/>
              </a:rPr>
              <a:t>3D сканер </a:t>
            </a:r>
            <a:r>
              <a:rPr lang="ru-RU" dirty="0" err="1">
                <a:latin typeface="+mn-lt"/>
              </a:rPr>
              <a:t>Leico</a:t>
            </a:r>
            <a:r>
              <a:rPr lang="ru-RU" dirty="0">
                <a:latin typeface="+mn-lt"/>
              </a:rPr>
              <a:t> C10 </a:t>
            </a:r>
            <a:r>
              <a:rPr lang="ru-RU" i="1" dirty="0" smtClean="0">
                <a:latin typeface="+mn-lt"/>
              </a:rPr>
              <a:t>(6 </a:t>
            </a:r>
            <a:r>
              <a:rPr lang="ru-RU" i="1" dirty="0">
                <a:latin typeface="+mn-lt"/>
              </a:rPr>
              <a:t>млн. </a:t>
            </a:r>
            <a:r>
              <a:rPr lang="ru-RU" i="1" dirty="0" smtClean="0">
                <a:latin typeface="+mn-lt"/>
              </a:rPr>
              <a:t>руб.)</a:t>
            </a:r>
            <a:endParaRPr lang="ru-RU" i="1" dirty="0">
              <a:latin typeface="+mn-lt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6516216" y="332656"/>
            <a:ext cx="2489950" cy="5688632"/>
            <a:chOff x="6726380" y="682457"/>
            <a:chExt cx="2273926" cy="535639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7"/>
            <a:stretch>
              <a:fillRect/>
            </a:stretch>
          </p:blipFill>
          <p:spPr bwMode="auto">
            <a:xfrm>
              <a:off x="6729239" y="2367161"/>
              <a:ext cx="2264416" cy="20522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81"/>
            <a:stretch>
              <a:fillRect/>
            </a:stretch>
          </p:blipFill>
          <p:spPr bwMode="auto">
            <a:xfrm>
              <a:off x="6741765" y="682457"/>
              <a:ext cx="2222723" cy="169385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3" t="8050" r="2662"/>
            <a:stretch>
              <a:fillRect/>
            </a:stretch>
          </p:blipFill>
          <p:spPr bwMode="auto">
            <a:xfrm>
              <a:off x="6726380" y="4415408"/>
              <a:ext cx="2273926" cy="16234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1438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13631" y="608087"/>
            <a:ext cx="7859216" cy="771525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• 4 Интеллектуальные информационно-телекоммуникационные системы мониторинга и управления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институт кибернетики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347864" y="6228943"/>
            <a:ext cx="4968552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Сонькин М. А.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827584" y="1556792"/>
            <a:ext cx="7360440" cy="3096343"/>
            <a:chOff x="971600" y="1693463"/>
            <a:chExt cx="7441476" cy="2671641"/>
          </a:xfrm>
        </p:grpSpPr>
        <p:pic>
          <p:nvPicPr>
            <p:cNvPr id="12290" name="Picture 2" descr="\\sinergy\cac\mvv\Подборка\пир4_4017.jpg"/>
            <p:cNvPicPr>
              <a:picLocks noChangeAspect="1" noChangeArrowheads="1"/>
            </p:cNvPicPr>
            <p:nvPr/>
          </p:nvPicPr>
          <p:blipFill>
            <a:blip r:embed="rId2" cstate="print"/>
            <a:srcRect l="10716" t="8028" r="3551" b="3659"/>
            <a:stretch>
              <a:fillRect/>
            </a:stretch>
          </p:blipFill>
          <p:spPr bwMode="auto">
            <a:xfrm>
              <a:off x="5028700" y="1693463"/>
              <a:ext cx="3384376" cy="23267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2291" name="Picture 3" descr="\\sinergy\cac\mvv\Подборка\пир4_4023.jpg"/>
            <p:cNvPicPr>
              <a:picLocks noChangeAspect="1" noChangeArrowheads="1"/>
            </p:cNvPicPr>
            <p:nvPr/>
          </p:nvPicPr>
          <p:blipFill>
            <a:blip r:embed="rId3" cstate="print"/>
            <a:srcRect l="9176" t="5499" b="6512"/>
            <a:stretch>
              <a:fillRect/>
            </a:stretch>
          </p:blipFill>
          <p:spPr bwMode="auto">
            <a:xfrm>
              <a:off x="971600" y="2060848"/>
              <a:ext cx="3563794" cy="2304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430024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82935" y="5363319"/>
            <a:ext cx="7859216" cy="771525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• 4 Интеллектуальные информационно-телекоммуникационные системы мониторинга и управления 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022634"/>
              </p:ext>
            </p:extLst>
          </p:nvPr>
        </p:nvGraphicFramePr>
        <p:xfrm>
          <a:off x="323528" y="1628800"/>
          <a:ext cx="8424935" cy="18001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68152"/>
                <a:gridCol w="1442876"/>
                <a:gridCol w="1365436"/>
                <a:gridCol w="1445592"/>
                <a:gridCol w="1434728"/>
                <a:gridCol w="1368151"/>
              </a:tblGrid>
              <a:tr h="44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2009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СФ</a:t>
                      </a:r>
                    </a:p>
                  </a:txBody>
                  <a:tcPr marL="68580" marR="68580" marT="0" marB="0" anchor="ctr"/>
                </a:tc>
              </a:tr>
              <a:tr h="56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29,2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9,5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28,4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7,6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5,2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8,1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796136" y="3789040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Всего за 2009-2011 гг. : </a:t>
            </a:r>
            <a:r>
              <a:rPr lang="ru-RU" dirty="0" smtClean="0">
                <a:ea typeface="Calibri"/>
                <a:cs typeface="Times New Roman"/>
              </a:rPr>
              <a:t>                 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ФС - 62,8</a:t>
            </a:r>
            <a:endParaRPr lang="ru-RU" dirty="0">
              <a:ea typeface="Calibri"/>
              <a:cs typeface="Times New Roman"/>
            </a:endParaRPr>
          </a:p>
          <a:p>
            <a:pPr algn="r"/>
            <a:r>
              <a:rPr lang="ru-RU" dirty="0" smtClean="0">
                <a:ea typeface="Calibri"/>
                <a:cs typeface="Times New Roman"/>
              </a:rPr>
              <a:t>СФ - 25,2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Итого -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88,0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8659" y="98072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О</a:t>
            </a:r>
            <a:r>
              <a:rPr lang="ru-RU" sz="2000" b="1" dirty="0" smtClean="0">
                <a:cs typeface="Arial" pitchFamily="34" charset="0"/>
              </a:rPr>
              <a:t>бъемы </a:t>
            </a:r>
            <a:r>
              <a:rPr lang="ru-RU" sz="2000" b="1" dirty="0">
                <a:cs typeface="Arial" pitchFamily="34" charset="0"/>
              </a:rPr>
              <a:t>выделенных средств, млн. руб.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67582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4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461808" y="404664"/>
            <a:ext cx="8682192" cy="4603370"/>
            <a:chOff x="461808" y="404664"/>
            <a:chExt cx="8682192" cy="4603370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467544" y="980728"/>
              <a:ext cx="4620513" cy="273630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/>
                <a:t>Переоснащено 7 </a:t>
              </a:r>
              <a:r>
                <a:rPr lang="ru-RU" sz="1900" dirty="0"/>
                <a:t>научных и </a:t>
              </a:r>
              <a:r>
                <a:rPr lang="ru-RU" sz="1900" dirty="0" smtClean="0"/>
                <a:t>8 </a:t>
              </a:r>
              <a:r>
                <a:rPr lang="ru-RU" sz="1900" dirty="0"/>
                <a:t>учебных </a:t>
              </a:r>
              <a:r>
                <a:rPr lang="ru-RU" sz="1900" dirty="0" smtClean="0"/>
                <a:t>лабораторий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/>
                <a:t>Открыт учебно-исследовательский центр по системам спутниковой связи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8 докторских и 36 </a:t>
              </a:r>
              <a:r>
                <a:rPr lang="ru-RU" sz="1900" dirty="0">
                  <a:ea typeface="+mj-ea"/>
                  <a:cs typeface="+mj-cs"/>
                </a:rPr>
                <a:t>кандидатских </a:t>
              </a:r>
              <a:r>
                <a:rPr lang="ru-RU" sz="1900" dirty="0" smtClean="0">
                  <a:ea typeface="+mj-ea"/>
                  <a:cs typeface="+mj-cs"/>
                </a:rPr>
                <a:t>диссертаций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167 </a:t>
              </a:r>
              <a:r>
                <a:rPr lang="ru-RU" sz="1900" dirty="0">
                  <a:ea typeface="+mj-ea"/>
                  <a:cs typeface="+mj-cs"/>
                </a:rPr>
                <a:t>сотрудников </a:t>
              </a:r>
              <a:r>
                <a:rPr lang="ru-RU" sz="1900" dirty="0" smtClean="0">
                  <a:ea typeface="+mj-ea"/>
                  <a:cs typeface="+mj-cs"/>
                </a:rPr>
                <a:t>повысили </a:t>
              </a:r>
              <a:r>
                <a:rPr lang="ru-RU" sz="1900" dirty="0">
                  <a:ea typeface="+mj-ea"/>
                  <a:cs typeface="+mj-cs"/>
                </a:rPr>
                <a:t>квалификацию в ведущих зарубежных </a:t>
              </a:r>
              <a:r>
                <a:rPr lang="ru-RU" sz="1900" dirty="0" smtClean="0">
                  <a:ea typeface="+mj-ea"/>
                  <a:cs typeface="+mj-cs"/>
                </a:rPr>
                <a:t>университетах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18 монографий</a:t>
              </a:r>
              <a:r>
                <a:rPr lang="ru-RU" sz="1900" dirty="0">
                  <a:ea typeface="+mj-ea"/>
                  <a:cs typeface="+mj-cs"/>
                </a:rPr>
                <a:t> </a:t>
              </a:r>
              <a:r>
                <a:rPr lang="ru-RU" sz="1900" dirty="0" smtClean="0">
                  <a:ea typeface="+mj-ea"/>
                  <a:cs typeface="+mj-cs"/>
                </a:rPr>
                <a:t>и 183 учебных пособия</a:t>
              </a:r>
            </a:p>
          </p:txBody>
        </p:sp>
        <p:pic>
          <p:nvPicPr>
            <p:cNvPr id="10242" name="Picture 2" descr="\\sinergy\cac\mvv\Подборка\ИК_7047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22156" t="6385" r="6969" b="12074"/>
            <a:stretch>
              <a:fillRect/>
            </a:stretch>
          </p:blipFill>
          <p:spPr bwMode="auto">
            <a:xfrm>
              <a:off x="4930695" y="404664"/>
              <a:ext cx="4213305" cy="32352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1808" y="3639881"/>
              <a:ext cx="8430671" cy="136815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368 </a:t>
              </a:r>
              <a:r>
                <a:rPr lang="ru-RU" sz="1900" dirty="0">
                  <a:ea typeface="+mj-ea"/>
                  <a:cs typeface="+mj-cs"/>
                </a:rPr>
                <a:t>научных статей в рецензируемых </a:t>
              </a:r>
              <a:r>
                <a:rPr lang="ru-RU" sz="1900" dirty="0" smtClean="0">
                  <a:ea typeface="+mj-ea"/>
                  <a:cs typeface="+mj-cs"/>
                </a:rPr>
                <a:t>журналах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14 </a:t>
              </a:r>
              <a:r>
                <a:rPr lang="ru-RU" sz="1900" dirty="0">
                  <a:ea typeface="+mj-ea"/>
                  <a:cs typeface="+mj-cs"/>
                </a:rPr>
                <a:t>патентов на </a:t>
              </a:r>
              <a:r>
                <a:rPr lang="ru-RU" sz="1900" dirty="0" smtClean="0">
                  <a:ea typeface="+mj-ea"/>
                  <a:cs typeface="+mj-cs"/>
                </a:rPr>
                <a:t>изобретение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Выполнено </a:t>
              </a:r>
              <a:r>
                <a:rPr lang="ru-RU" sz="1900" dirty="0">
                  <a:ea typeface="+mj-ea"/>
                  <a:cs typeface="+mj-cs"/>
                </a:rPr>
                <a:t>работ по грантам </a:t>
              </a:r>
              <a:r>
                <a:rPr lang="ru-RU" sz="1900" dirty="0" smtClean="0">
                  <a:ea typeface="+mj-ea"/>
                  <a:cs typeface="+mj-cs"/>
                </a:rPr>
                <a:t>РФФИ, ФЦП, РГНФ на </a:t>
              </a:r>
              <a:r>
                <a:rPr lang="ru-RU" sz="1900" dirty="0">
                  <a:ea typeface="+mj-ea"/>
                  <a:cs typeface="+mj-cs"/>
                </a:rPr>
                <a:t>сумму </a:t>
              </a:r>
              <a:r>
                <a:rPr lang="ru-RU" sz="1900" dirty="0" smtClean="0">
                  <a:ea typeface="+mj-ea"/>
                  <a:cs typeface="+mj-cs"/>
                </a:rPr>
                <a:t>19,2 млн</a:t>
              </a:r>
              <a:r>
                <a:rPr lang="ru-RU" sz="1900" dirty="0">
                  <a:ea typeface="+mj-ea"/>
                  <a:cs typeface="+mj-cs"/>
                </a:rPr>
                <a:t>. </a:t>
              </a:r>
              <a:r>
                <a:rPr lang="ru-RU" sz="1900" dirty="0" smtClean="0">
                  <a:ea typeface="+mj-ea"/>
                  <a:cs typeface="+mj-cs"/>
                </a:rPr>
                <a:t>руб.</a:t>
              </a:r>
            </a:p>
            <a:p>
              <a:pPr marL="285750" indent="-285750">
                <a:lnSpc>
                  <a:spcPct val="90000"/>
                </a:lnSpc>
                <a:spcBef>
                  <a:spcPct val="0"/>
                </a:spcBef>
                <a:buClr>
                  <a:srgbClr val="C00000"/>
                </a:buClr>
                <a:buSzPct val="120000"/>
                <a:buFont typeface="Arial" pitchFamily="34" charset="0"/>
                <a:buChar char="•"/>
              </a:pPr>
              <a:r>
                <a:rPr lang="ru-RU" sz="1900" dirty="0" smtClean="0">
                  <a:ea typeface="+mj-ea"/>
                  <a:cs typeface="+mj-cs"/>
                </a:rPr>
                <a:t>Для промышленных предприятий выполнено 47 хоздоговорных </a:t>
              </a:r>
              <a:r>
                <a:rPr lang="ru-RU" sz="1900" dirty="0">
                  <a:ea typeface="+mj-ea"/>
                  <a:cs typeface="+mj-cs"/>
                </a:rPr>
                <a:t>работ </a:t>
              </a:r>
              <a:r>
                <a:rPr lang="ru-RU" sz="1900" dirty="0" smtClean="0">
                  <a:ea typeface="+mj-ea"/>
                  <a:cs typeface="+mj-cs"/>
                </a:rPr>
                <a:t>на </a:t>
              </a:r>
              <a:r>
                <a:rPr lang="ru-RU" sz="1900" dirty="0">
                  <a:ea typeface="+mj-ea"/>
                  <a:cs typeface="+mj-cs"/>
                </a:rPr>
                <a:t>сумму </a:t>
              </a:r>
              <a:r>
                <a:rPr lang="ru-RU" sz="1900" dirty="0" smtClean="0">
                  <a:ea typeface="+mj-ea"/>
                  <a:cs typeface="+mj-cs"/>
                </a:rPr>
                <a:t>161 </a:t>
              </a:r>
              <a:r>
                <a:rPr lang="ru-RU" sz="1900" dirty="0">
                  <a:ea typeface="+mj-ea"/>
                  <a:cs typeface="+mj-cs"/>
                </a:rPr>
                <a:t>млн. </a:t>
              </a:r>
              <a:r>
                <a:rPr lang="ru-RU" sz="1900" dirty="0" smtClean="0">
                  <a:ea typeface="+mj-ea"/>
                  <a:cs typeface="+mj-cs"/>
                </a:rPr>
                <a:t>руб.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227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88635"/>
              </p:ext>
            </p:extLst>
          </p:nvPr>
        </p:nvGraphicFramePr>
        <p:xfrm>
          <a:off x="539552" y="836712"/>
          <a:ext cx="59046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75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4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6516216" y="994419"/>
            <a:ext cx="2435599" cy="4234781"/>
            <a:chOff x="6283474" y="634379"/>
            <a:chExt cx="2596333" cy="4492725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46379" y="634379"/>
              <a:ext cx="1584176" cy="16682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Рисунок 11" descr="05939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32240" y="2348880"/>
              <a:ext cx="1602317" cy="13331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268" name="Picture 4" descr="\\sinergy\cac\mvv\Подборка\лаб_мехатр_6489.jpg"/>
            <p:cNvPicPr>
              <a:picLocks noChangeAspect="1" noChangeArrowheads="1"/>
            </p:cNvPicPr>
            <p:nvPr/>
          </p:nvPicPr>
          <p:blipFill>
            <a:blip r:embed="rId10" cstate="print"/>
            <a:srcRect l="13297" t="6385" b="21556"/>
            <a:stretch>
              <a:fillRect/>
            </a:stretch>
          </p:blipFill>
          <p:spPr bwMode="auto">
            <a:xfrm>
              <a:off x="6283474" y="3686944"/>
              <a:ext cx="2596333" cy="1440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25086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>
            <a:spLocks noGrp="1"/>
          </p:cNvSpPr>
          <p:nvPr>
            <p:ph idx="1"/>
          </p:nvPr>
        </p:nvSpPr>
        <p:spPr>
          <a:xfrm>
            <a:off x="368053" y="1023044"/>
            <a:ext cx="4801715" cy="2621980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ООО «НИЦ РСК» с проектом: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Программные средства для навигационно-телекоммуникационных комплексов нового поколения, использующих навигационную систему ГЛОНАСС и беспилотные летательные аппараты для управления мобильными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группами» </a:t>
            </a: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4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4436896" y="6228943"/>
            <a:ext cx="453650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Статус резидентов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Сколково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Группа 22"/>
          <p:cNvGrpSpPr/>
          <p:nvPr/>
        </p:nvGrpSpPr>
        <p:grpSpPr>
          <a:xfrm>
            <a:off x="5245621" y="1124744"/>
            <a:ext cx="3748091" cy="2520280"/>
            <a:chOff x="5245621" y="912887"/>
            <a:chExt cx="3748091" cy="2520280"/>
          </a:xfrm>
        </p:grpSpPr>
        <p:pic>
          <p:nvPicPr>
            <p:cNvPr id="18" name="Рисунок 4" descr="kibercentr1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5621" y="984895"/>
              <a:ext cx="3676083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2" descr="http://www.google.ru/url?source=imglanding&amp;ct=img&amp;q=http://m1.bfm.ru/news/maindocumentphoto/2011/03/04/skolkovo-3.jpg&amp;sa=X&amp;ei=cmzPTqSGMOP04QTgxpFL&amp;ved=0CAsQ8wc&amp;usg=AFQjCNG9fZD4ieL3ev6TdC9SV9wAODWIs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3606" y="912887"/>
              <a:ext cx="960106" cy="7200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Объект 2"/>
          <p:cNvSpPr txBox="1">
            <a:spLocks/>
          </p:cNvSpPr>
          <p:nvPr/>
        </p:nvSpPr>
        <p:spPr>
          <a:xfrm>
            <a:off x="392088" y="3663330"/>
            <a:ext cx="8461375" cy="12961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ООО «Центр нефтегазовых технологий» проектом: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Веб-моделирование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 мониторинга и управления сепарацией и утилизацией попутного газа» </a:t>
            </a:r>
          </a:p>
        </p:txBody>
      </p:sp>
    </p:spTree>
    <p:extLst>
      <p:ext uri="{BB962C8B-B14F-4D97-AF65-F5344CB8AC3E}">
        <p14:creationId xmlns:p14="http://schemas.microsoft.com/office/powerpoint/2010/main" val="3513030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5328592" cy="46085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Сотрудничество с космическим кластером США и его лидером в области систем спутниковой связи – корпорацией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Hughes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Network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Авторизованный учебно-исследовательский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 для профессиональной переподготовки пользователей систем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Hughes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России и ближнем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зарубежье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Корпорация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Hughes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ООО «Стрела» (резидент Томской технико-внедренческой зоны)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- оснащение учебно-исследовательского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центра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Hughes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-ТПУ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4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5364088" y="836712"/>
            <a:ext cx="3541553" cy="4376836"/>
            <a:chOff x="5301605" y="466006"/>
            <a:chExt cx="3541553" cy="437683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0" b="17201"/>
            <a:stretch>
              <a:fillRect/>
            </a:stretch>
          </p:blipFill>
          <p:spPr bwMode="auto">
            <a:xfrm>
              <a:off x="5301605" y="466006"/>
              <a:ext cx="3529853" cy="21602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2609850"/>
              <a:ext cx="3528208" cy="22329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199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4824536" cy="4752528"/>
          </a:xfrm>
          <a:effectLst>
            <a:softEdge rad="127000"/>
          </a:effectLst>
        </p:spPr>
        <p:txBody>
          <a:bodyPr>
            <a:normAutofit/>
          </a:bodyPr>
          <a:lstStyle/>
          <a:p>
            <a:pPr marL="0" lvl="0" indent="0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Математическое и программное обеспечение интеллектуальных систем аэрокосмического мониторинга (повышение оперативности и точности обработки данных дистанционного зондирования Земли) </a:t>
            </a:r>
          </a:p>
          <a:p>
            <a:pPr marL="0" lvl="0" indent="0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МИП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«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Киберцентр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»: </a:t>
            </a:r>
          </a:p>
          <a:p>
            <a:pPr lvl="1">
              <a:buClr>
                <a:srgbClr val="C00000"/>
              </a:buClr>
              <a:buSzPct val="80000"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система мониторинга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пассажирского транспорта с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использованием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технологий ГЛОНАСС/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GPS</a:t>
            </a: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  <a:p>
            <a:pPr lvl="1">
              <a:buClr>
                <a:srgbClr val="C00000"/>
              </a:buClr>
              <a:buSzPct val="80000"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аналогичная система для машин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скорой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помощи  (работает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в режиме опытной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эксплуатации)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78</a:t>
            </a:fld>
            <a:endParaRPr lang="ru-RU" sz="1200" dirty="0">
              <a:latin typeface="+mn-lt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4 • опосредованные результаты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9"/>
          <p:cNvGrpSpPr/>
          <p:nvPr/>
        </p:nvGrpSpPr>
        <p:grpSpPr>
          <a:xfrm>
            <a:off x="5292080" y="476672"/>
            <a:ext cx="3240360" cy="5243358"/>
            <a:chOff x="5292080" y="476672"/>
            <a:chExt cx="3240360" cy="524335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76672"/>
              <a:ext cx="3210152" cy="2664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Рисунок 4" descr="DSC_3558.JPG"/>
            <p:cNvPicPr>
              <a:picLocks noChangeAspect="1" noChangeArrowheads="1"/>
            </p:cNvPicPr>
            <p:nvPr/>
          </p:nvPicPr>
          <p:blipFill>
            <a:blip r:embed="rId4" cstate="print">
              <a:lum contrast="-30000"/>
            </a:blip>
            <a:srcRect l="5215" t="15686" r="30907" b="7843"/>
            <a:stretch>
              <a:fillRect/>
            </a:stretch>
          </p:blipFill>
          <p:spPr bwMode="auto">
            <a:xfrm>
              <a:off x="5292080" y="3140968"/>
              <a:ext cx="3240360" cy="25790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47645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323528" y="1196752"/>
            <a:ext cx="6624736" cy="35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Аппаратура спутниковой связи </a:t>
            </a:r>
            <a:r>
              <a:rPr lang="en-US" sz="2000" dirty="0" err="1" smtClean="0">
                <a:latin typeface="+mn-lt"/>
              </a:rPr>
              <a:t>Huges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i="1" dirty="0" smtClean="0">
                <a:latin typeface="+mn-lt"/>
              </a:rPr>
              <a:t>(37,5 млн. руб.)</a:t>
            </a:r>
            <a:endParaRPr lang="en-US" sz="2000" i="1" dirty="0" smtClean="0">
              <a:latin typeface="+mn-lt"/>
            </a:endParaRP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Аппаратура спутниковой связи </a:t>
            </a:r>
            <a:r>
              <a:rPr lang="en-US" sz="2000" dirty="0" err="1" smtClean="0">
                <a:latin typeface="+mn-lt"/>
              </a:rPr>
              <a:t>Vsat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i="1" dirty="0" smtClean="0">
                <a:latin typeface="+mn-lt"/>
              </a:rPr>
              <a:t>(5,3 млн. руб.)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Передвижная навигационно-телекоммуникационная лаборатория </a:t>
            </a:r>
            <a:r>
              <a:rPr lang="ru-RU" sz="2000" i="1" dirty="0" smtClean="0">
                <a:latin typeface="+mn-lt"/>
              </a:rPr>
              <a:t>(6,5 млн. руб.) 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Учебный стенд спутниковой связи </a:t>
            </a:r>
            <a:r>
              <a:rPr lang="ru-RU" sz="2000" i="1" dirty="0" smtClean="0">
                <a:latin typeface="+mn-lt"/>
              </a:rPr>
              <a:t>(8 млн. руб.)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T</a:t>
            </a:r>
            <a:r>
              <a:rPr lang="ru-RU" sz="2000" dirty="0" err="1" smtClean="0">
                <a:latin typeface="+mn-lt"/>
              </a:rPr>
              <a:t>окарно</a:t>
            </a:r>
            <a:r>
              <a:rPr lang="ru-RU" sz="2000" dirty="0" smtClean="0">
                <a:latin typeface="+mn-lt"/>
              </a:rPr>
              <a:t>-фрезерный обрабатывающий центр </a:t>
            </a:r>
            <a:r>
              <a:rPr lang="ru-RU" sz="2000" i="1" dirty="0" smtClean="0">
                <a:latin typeface="+mn-lt"/>
              </a:rPr>
              <a:t>(7 млн. руб.) 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Система 3</a:t>
            </a:r>
            <a:r>
              <a:rPr lang="en-US" sz="2000" dirty="0" smtClean="0">
                <a:latin typeface="+mn-lt"/>
              </a:rPr>
              <a:t>D</a:t>
            </a:r>
            <a:r>
              <a:rPr lang="ru-RU" sz="2000" dirty="0" smtClean="0">
                <a:latin typeface="+mn-lt"/>
              </a:rPr>
              <a:t> визуализации </a:t>
            </a:r>
            <a:r>
              <a:rPr lang="ru-RU" sz="2000" i="1" dirty="0" smtClean="0">
                <a:latin typeface="+mn-lt"/>
              </a:rPr>
              <a:t>(4 млн. руб.) 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Установка для обработки изделий после 3</a:t>
            </a:r>
            <a:r>
              <a:rPr lang="en-US" sz="2000" dirty="0" smtClean="0">
                <a:latin typeface="+mn-lt"/>
              </a:rPr>
              <a:t>D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прототипирования</a:t>
            </a:r>
            <a:r>
              <a:rPr lang="ru-RU" sz="2000" dirty="0" smtClean="0">
                <a:latin typeface="+mn-lt"/>
              </a:rPr>
              <a:t>  </a:t>
            </a:r>
            <a:r>
              <a:rPr lang="ru-RU" sz="2000" i="1" dirty="0" smtClean="0">
                <a:latin typeface="+mn-lt"/>
              </a:rPr>
              <a:t>(2,4 млн. руб.)</a:t>
            </a:r>
          </a:p>
          <a:p>
            <a:pPr marL="180000" indent="-180000">
              <a:spcAft>
                <a:spcPts val="1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2000" dirty="0" smtClean="0">
                <a:latin typeface="+mn-lt"/>
              </a:rPr>
              <a:t>Компьютерное оборудование и рабочие станции           для кафедр ИК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i="1" dirty="0" smtClean="0">
                <a:latin typeface="+mn-lt"/>
              </a:rPr>
              <a:t>(9 млн. руб.)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79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921367" y="1273721"/>
            <a:ext cx="3043121" cy="4459535"/>
            <a:chOff x="2121135" y="2747476"/>
            <a:chExt cx="3043121" cy="4459535"/>
          </a:xfrm>
        </p:grpSpPr>
        <p:pic>
          <p:nvPicPr>
            <p:cNvPr id="6" name="Picture 9" descr="IMG_6498"/>
            <p:cNvPicPr>
              <a:picLocks noChangeAspect="1" noChangeArrowheads="1"/>
            </p:cNvPicPr>
            <p:nvPr/>
          </p:nvPicPr>
          <p:blipFill>
            <a:blip r:embed="rId3" cstate="print"/>
            <a:srcRect l="5155" t="11289" r="13823" b="19687"/>
            <a:stretch>
              <a:fillRect/>
            </a:stretch>
          </p:blipFill>
          <p:spPr bwMode="auto">
            <a:xfrm>
              <a:off x="2121135" y="5262795"/>
              <a:ext cx="3043121" cy="194421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4" descr="\\sinergy\cac\mvv\Подборка\пир_4 4048.jpg"/>
            <p:cNvPicPr>
              <a:picLocks noChangeAspect="1" noChangeArrowheads="1"/>
            </p:cNvPicPr>
            <p:nvPr/>
          </p:nvPicPr>
          <p:blipFill>
            <a:blip r:embed="rId4" cstate="print"/>
            <a:srcRect l="9403" t="9302" r="6969" b="11628"/>
            <a:stretch>
              <a:fillRect/>
            </a:stretch>
          </p:blipFill>
          <p:spPr bwMode="auto">
            <a:xfrm>
              <a:off x="3215070" y="2747476"/>
              <a:ext cx="1877178" cy="26593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59481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nla\Desktop\стру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312" y="404664"/>
            <a:ext cx="849694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4386064" cy="798984"/>
          </a:xfrm>
        </p:spPr>
        <p:txBody>
          <a:bodyPr>
            <a:normAutofit/>
          </a:bodyPr>
          <a:lstStyle/>
          <a:p>
            <a:r>
              <a:rPr lang="ru-RU" sz="4400" dirty="0" err="1" smtClean="0"/>
              <a:t>оргструктура</a:t>
            </a:r>
            <a:r>
              <a:rPr lang="ru-RU" sz="4400" dirty="0" smtClean="0"/>
              <a:t> ТПУ</a:t>
            </a:r>
            <a:endParaRPr lang="ru-RU" sz="44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8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853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13631" y="608087"/>
            <a:ext cx="7859216" cy="771525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• 5 </a:t>
            </a:r>
            <a:r>
              <a:rPr lang="ru-RU" sz="2000" dirty="0" smtClean="0">
                <a:cs typeface="Times New Roman" pitchFamily="18" charset="0"/>
              </a:rPr>
              <a:t>Неразрушающий контроль и диагностика в производственной и социальной сферах</a:t>
            </a:r>
            <a:endParaRPr lang="ru-RU" sz="2000" dirty="0" smtClean="0">
              <a:ea typeface="ＭＳ Ｐゴシック" pitchFamily="34" charset="-128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49846" y="430455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институт неразрушающего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контроля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198118" y="5141233"/>
            <a:ext cx="5112568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Клименов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В. А.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799331" y="5359559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юргинский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технологический институт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3229744" y="6223918"/>
            <a:ext cx="5451673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Ефременков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А.Б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– проректор-директор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31640" y="1268760"/>
            <a:ext cx="6480720" cy="3122157"/>
            <a:chOff x="1331640" y="1268760"/>
            <a:chExt cx="6480720" cy="3122157"/>
          </a:xfrm>
        </p:grpSpPr>
        <p:pic>
          <p:nvPicPr>
            <p:cNvPr id="17" name="Рисунок 16" descr="bg_h1[1].jpg"/>
            <p:cNvPicPr>
              <a:picLocks noChangeAspect="1"/>
            </p:cNvPicPr>
            <p:nvPr/>
          </p:nvPicPr>
          <p:blipFill>
            <a:blip r:embed="rId2" cstate="print">
              <a:lum contrast="40000"/>
            </a:blip>
            <a:stretch>
              <a:fillRect/>
            </a:stretch>
          </p:blipFill>
          <p:spPr>
            <a:xfrm>
              <a:off x="4076724" y="1484784"/>
              <a:ext cx="3735636" cy="25437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0" name="Picture 2" descr="C:\Users\mvv\Documents\LOGOS_PHOTOS\ВСЕ\Оборудование\НИИВН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1640" y="1268760"/>
              <a:ext cx="2160240" cy="31221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43545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91691" y="5372844"/>
            <a:ext cx="7859216" cy="771525"/>
          </a:xfrm>
        </p:spPr>
        <p:txBody>
          <a:bodyPr/>
          <a:lstStyle/>
          <a:p>
            <a:r>
              <a:rPr lang="ru-RU" sz="2000" dirty="0" smtClean="0">
                <a:ea typeface="ＭＳ Ｐゴシック" pitchFamily="34" charset="-128"/>
              </a:rPr>
              <a:t>ПНР • 5 </a:t>
            </a:r>
            <a:r>
              <a:rPr lang="ru-RU" sz="2000" dirty="0" smtClean="0">
                <a:cs typeface="Times New Roman" pitchFamily="18" charset="0"/>
              </a:rPr>
              <a:t>Неразрушающий контроль и диагностика в производственной и социальной сферах</a:t>
            </a:r>
            <a:endParaRPr lang="ru-RU" sz="2000" dirty="0" smtClean="0">
              <a:ea typeface="ＭＳ Ｐゴシック" pitchFamily="34" charset="-128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96788"/>
              </p:ext>
            </p:extLst>
          </p:nvPr>
        </p:nvGraphicFramePr>
        <p:xfrm>
          <a:off x="467544" y="1628800"/>
          <a:ext cx="8424935" cy="18001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68152"/>
                <a:gridCol w="1442876"/>
                <a:gridCol w="1437444"/>
                <a:gridCol w="1373584"/>
                <a:gridCol w="1434728"/>
                <a:gridCol w="1368151"/>
              </a:tblGrid>
              <a:tr h="442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2009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2011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СФ</a:t>
                      </a:r>
                      <a:endParaRPr lang="ru-RU" sz="16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ФС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СФ</a:t>
                      </a:r>
                    </a:p>
                  </a:txBody>
                  <a:tcPr marL="68580" marR="68580" marT="0" marB="0" anchor="ctr"/>
                </a:tc>
              </a:tr>
              <a:tr h="5684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34,4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0,1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29,7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9,1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29,2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/>
                        <a:t>9,9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904148" y="3861048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Всего за 2009-2011 гг. : </a:t>
            </a:r>
            <a:r>
              <a:rPr lang="ru-RU" dirty="0" smtClean="0">
                <a:ea typeface="Calibri"/>
                <a:cs typeface="Times New Roman"/>
              </a:rPr>
              <a:t>               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ФС </a:t>
            </a:r>
            <a:r>
              <a:rPr lang="ru-RU" dirty="0">
                <a:ea typeface="Calibri"/>
                <a:cs typeface="Times New Roman"/>
              </a:rPr>
              <a:t>– </a:t>
            </a:r>
            <a:r>
              <a:rPr lang="ru-RU" dirty="0" smtClean="0">
                <a:ea typeface="Calibri"/>
                <a:cs typeface="Times New Roman"/>
              </a:rPr>
              <a:t>90,3</a:t>
            </a:r>
            <a:endParaRPr lang="ru-RU" dirty="0">
              <a:ea typeface="Calibri"/>
              <a:cs typeface="Times New Roman"/>
            </a:endParaRPr>
          </a:p>
          <a:p>
            <a:pPr algn="r"/>
            <a:r>
              <a:rPr lang="ru-RU" dirty="0" smtClean="0">
                <a:ea typeface="Calibri"/>
                <a:cs typeface="Times New Roman"/>
              </a:rPr>
              <a:t>СФ – 19,1</a:t>
            </a:r>
          </a:p>
          <a:p>
            <a:pPr algn="r"/>
            <a:r>
              <a:rPr lang="ru-RU" dirty="0" smtClean="0">
                <a:ea typeface="Calibri"/>
                <a:cs typeface="Times New Roman"/>
              </a:rPr>
              <a:t>Итого –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109,4</a:t>
            </a:r>
            <a:endParaRPr lang="ru-RU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98072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О</a:t>
            </a:r>
            <a:r>
              <a:rPr lang="ru-RU" sz="2000" b="1" dirty="0" smtClean="0">
                <a:cs typeface="Arial" pitchFamily="34" charset="0"/>
              </a:rPr>
              <a:t>бъемы </a:t>
            </a:r>
            <a:r>
              <a:rPr lang="ru-RU" sz="2000" b="1" dirty="0">
                <a:cs typeface="Arial" pitchFamily="34" charset="0"/>
              </a:rPr>
              <a:t>выделенных средств, млн. руб.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77662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02221" y="1052736"/>
            <a:ext cx="5653955" cy="2520825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Переоснащено 5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научных и 7 учебных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лабораторий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 «Центр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радиационных испытаний материалов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изделий»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16 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докторских и 39 кандидатских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диссертаций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63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сотрудника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повысили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квалификацию в ведущих зарубежных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университетах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82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5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3212976"/>
            <a:ext cx="8323262" cy="2160240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52 монографии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и 124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учебных пособия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954 научных статьи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в рецензируемых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журналах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45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патентов </a:t>
            </a:r>
            <a:endParaRPr lang="ru-RU" sz="200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Работы по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грантам ФЦП, РФФИ, АВЦП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- более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60 млн.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руб</a:t>
            </a:r>
            <a:r>
              <a:rPr lang="ru-RU" sz="20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Хоздоговорные НИР на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сумму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413,5 </a:t>
            </a:r>
            <a:r>
              <a:rPr lang="ru-RU" sz="2000" dirty="0">
                <a:latin typeface="Times New Roman" pitchFamily="18" charset="0"/>
                <a:ea typeface="+mj-ea"/>
                <a:cs typeface="Times New Roman" pitchFamily="18" charset="0"/>
              </a:rPr>
              <a:t>млн. </a:t>
            </a:r>
            <a:r>
              <a:rPr lang="ru-RU" sz="2000" dirty="0" smtClean="0">
                <a:latin typeface="Times New Roman" pitchFamily="18" charset="0"/>
                <a:ea typeface="+mj-ea"/>
                <a:cs typeface="Times New Roman" pitchFamily="18" charset="0"/>
              </a:rPr>
              <a:t>руб. </a:t>
            </a:r>
            <a:endParaRPr lang="ru-RU" sz="2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5865560" y="723662"/>
            <a:ext cx="3242944" cy="3407235"/>
            <a:chOff x="5870781" y="939686"/>
            <a:chExt cx="3242944" cy="3407235"/>
          </a:xfrm>
        </p:grpSpPr>
        <p:pic>
          <p:nvPicPr>
            <p:cNvPr id="6" name="Рисунок 11" descr="C:\Users\User\Desktop\014tdr6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9" t="3984" r="4433" b="-124"/>
            <a:stretch>
              <a:fillRect/>
            </a:stretch>
          </p:blipFill>
          <p:spPr bwMode="auto">
            <a:xfrm>
              <a:off x="5948699" y="939686"/>
              <a:ext cx="3165026" cy="19132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4" name="Picture 2" descr="C:\Users\mvv\Desktop\ЮТИ1397.jpg"/>
            <p:cNvPicPr>
              <a:picLocks noChangeAspect="1" noChangeArrowheads="1"/>
            </p:cNvPicPr>
            <p:nvPr/>
          </p:nvPicPr>
          <p:blipFill>
            <a:blip r:embed="rId4" cstate="print"/>
            <a:srcRect t="18538" r="5141" b="7311"/>
            <a:stretch>
              <a:fillRect/>
            </a:stretch>
          </p:blipFill>
          <p:spPr bwMode="auto">
            <a:xfrm>
              <a:off x="5870781" y="2657478"/>
              <a:ext cx="3238258" cy="168944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7551969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538638"/>
              </p:ext>
            </p:extLst>
          </p:nvPr>
        </p:nvGraphicFramePr>
        <p:xfrm>
          <a:off x="539552" y="476672"/>
          <a:ext cx="8136904" cy="497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83</a:t>
            </a:fld>
            <a:endParaRPr lang="ru-RU" sz="12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755576" y="5373216"/>
            <a:ext cx="755441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ПНР 5 • основные результаты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6414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51520" y="1478843"/>
            <a:ext cx="5976664" cy="35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Испытательно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-моделирующий стенд «Прогноз-2» для межотраслевого центра испытаний на радиационную стойкость и НОЦ «Космическое приборостроение»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(9,3 млн. руб.)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Испытательно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-диагностический стенд для диагностики электронных компонент космического назначения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(5,6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руб.)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радиоизлучательных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установок для регистрирующих систем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(6 млн. руб.)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Рентгеновский томограф «Орел»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(10 млн. руб.)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ультразвукового контроля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(10,6 млн. руб.)</a:t>
            </a: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84</a:t>
            </a:fld>
            <a:endParaRPr lang="ru-RU" sz="1200" dirty="0">
              <a:latin typeface="+mn-lt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крупные приобретения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5684381" y="601695"/>
            <a:ext cx="3424123" cy="5059553"/>
            <a:chOff x="5684381" y="601695"/>
            <a:chExt cx="3424123" cy="5059553"/>
          </a:xfrm>
        </p:grpSpPr>
        <p:pic>
          <p:nvPicPr>
            <p:cNvPr id="9" name="Picture 2" descr="C:\Users\User\Desktop\Рисунок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381" y="601695"/>
              <a:ext cx="3424123" cy="13871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Users\User\Desktop\Рокус-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4346" b="4387"/>
            <a:stretch>
              <a:fillRect/>
            </a:stretch>
          </p:blipFill>
          <p:spPr bwMode="auto">
            <a:xfrm>
              <a:off x="5955264" y="3800922"/>
              <a:ext cx="3009224" cy="186032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 descr="КомплексДМТ419 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5" t="3252" r="5376" b="10563"/>
            <a:stretch>
              <a:fillRect/>
            </a:stretch>
          </p:blipFill>
          <p:spPr bwMode="auto">
            <a:xfrm>
              <a:off x="6351211" y="1801968"/>
              <a:ext cx="2058202" cy="19820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80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85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физико-технический институт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0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0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309857"/>
              </p:ext>
            </p:extLst>
          </p:nvPr>
        </p:nvGraphicFramePr>
        <p:xfrm>
          <a:off x="730616" y="1628800"/>
          <a:ext cx="7848600" cy="28803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210175"/>
                <a:gridCol w="1276350"/>
                <a:gridCol w="1362075"/>
              </a:tblGrid>
              <a:tr h="118338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млн.руб.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169694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Научно-образовательный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ядерно-физический кластер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550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86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институт природных ресурсов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7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87329"/>
              </p:ext>
            </p:extLst>
          </p:nvPr>
        </p:nvGraphicFramePr>
        <p:xfrm>
          <a:off x="683568" y="1268760"/>
          <a:ext cx="7920038" cy="367240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329238"/>
                <a:gridCol w="1295400"/>
                <a:gridCol w="1295400"/>
              </a:tblGrid>
              <a:tr h="7493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       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10509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Развитие центра подготовки и переподготовки специалистов нефтегазового дела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МежПНРовский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проект «Научно-образовательный центр биоинженерии»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112290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Научно-образовательный центр «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Химтек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1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87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6618312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энергетический институт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80383"/>
              </p:ext>
            </p:extLst>
          </p:nvPr>
        </p:nvGraphicFramePr>
        <p:xfrm>
          <a:off x="739577" y="836712"/>
          <a:ext cx="7849493" cy="438415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211046"/>
                <a:gridCol w="1275581"/>
                <a:gridCol w="1362866"/>
              </a:tblGrid>
              <a:tr h="108012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«Умная генерация»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86305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«Умные сети»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86305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«Активный потребитель»</a:t>
                      </a: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 horzOverflow="overflow"/>
                </a:tc>
              </a:tr>
              <a:tr h="80322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МежПНРовский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 проект «Институт воды»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32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22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1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88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7914456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институт физики высоких технологий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7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54327"/>
              </p:ext>
            </p:extLst>
          </p:nvPr>
        </p:nvGraphicFramePr>
        <p:xfrm>
          <a:off x="539552" y="1340768"/>
          <a:ext cx="7993062" cy="357192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307012"/>
                <a:gridCol w="1298575"/>
                <a:gridCol w="1387475"/>
              </a:tblGrid>
              <a:tr h="124777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76892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Радиационно-пучковые технологии обработки материалов и обеззараживания растворов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Научно-образовательный центр оптических технологий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Электроразрядные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технологии обработки и разрушения материалов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1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89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6186264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институт кибернетики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8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60023"/>
              </p:ext>
            </p:extLst>
          </p:nvPr>
        </p:nvGraphicFramePr>
        <p:xfrm>
          <a:off x="611560" y="1556792"/>
          <a:ext cx="8135938" cy="325521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402263"/>
                <a:gridCol w="1322387"/>
                <a:gridCol w="1411288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«Виртуальный промысел»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90522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Научно-образовательно-производственный центр «Машиностроение»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Учебно-исследовательский центр систем спутниковой связи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1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618312" cy="798984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институты • факультеты</a:t>
            </a:r>
            <a:endParaRPr lang="ru-RU" sz="44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5687568"/>
            <a:ext cx="7620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96C63FA-85A6-4024-9346-CA89CD05804F}" type="slidenum">
              <a:rPr lang="en-US" sz="1200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 sz="120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788024" y="836712"/>
            <a:ext cx="3981701" cy="4032448"/>
          </a:xfrm>
          <a:noFill/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Институт международного образования и языковой коммуникации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Институт инженерного предпринимательства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Институт дистанционного образования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cs typeface="Arial" pitchFamily="34" charset="0"/>
              </a:rPr>
              <a:t>Институт дополнительного непрерывного образования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dirty="0" smtClean="0">
                <a:cs typeface="Arial" pitchFamily="34" charset="0"/>
              </a:rPr>
              <a:t>Инженерно-экономический </a:t>
            </a:r>
            <a:r>
              <a:rPr lang="ru-RU" sz="2000" dirty="0">
                <a:cs typeface="Arial" pitchFamily="34" charset="0"/>
              </a:rPr>
              <a:t>факультет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dirty="0">
                <a:cs typeface="Arial" pitchFamily="34" charset="0"/>
              </a:rPr>
              <a:t>Гуманитарный факультет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000" dirty="0">
                <a:cs typeface="Arial" pitchFamily="34" charset="0"/>
              </a:rPr>
              <a:t>Факультет физической </a:t>
            </a:r>
            <a:r>
              <a:rPr lang="ru-RU" sz="2000" dirty="0" smtClean="0">
                <a:cs typeface="Arial" pitchFamily="34" charset="0"/>
              </a:rPr>
              <a:t>культуры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407412" y="836712"/>
            <a:ext cx="4092579" cy="3564774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Институт природных </a:t>
            </a: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ресурсов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Энергетический институт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Институт </a:t>
            </a:r>
            <a:r>
              <a:rPr lang="ru-RU" sz="20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физики высоких </a:t>
            </a: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технологий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Институт кибернетики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Институт </a:t>
            </a:r>
            <a:r>
              <a:rPr lang="ru-RU" sz="20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неразрушающего </a:t>
            </a: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контроля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Физико-технический институт</a:t>
            </a:r>
            <a:endParaRPr lang="ru-RU" sz="2000" dirty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53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90</a:t>
            </a:fld>
            <a:endParaRPr lang="ru-RU" sz="1200" dirty="0"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762000" y="5373216"/>
            <a:ext cx="7626424" cy="798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институт неразрушающего контроля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020272" y="6228943"/>
            <a:ext cx="1296144" cy="4454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ПНР • 5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7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004639"/>
              </p:ext>
            </p:extLst>
          </p:nvPr>
        </p:nvGraphicFramePr>
        <p:xfrm>
          <a:off x="751756" y="1624633"/>
          <a:ext cx="7704137" cy="345638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114925"/>
                <a:gridCol w="1252537"/>
                <a:gridCol w="1336675"/>
              </a:tblGrid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Ключевой проект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ФС,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СФ</a:t>
                      </a: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911076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Радиометрические системы досмотра и контроля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100171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Международная научно-образовательная лаборатория неразрушающего контроля (Т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OLMI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  <a:tr h="87049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Межотраслевой центр радиационных испытаний материалов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7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14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136904" cy="53285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dirty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Создание научно-образовательных центров совместно с            ГК «</a:t>
            </a:r>
            <a:r>
              <a:rPr lang="ru-RU" sz="2200" dirty="0" err="1" smtClean="0">
                <a:solidFill>
                  <a:schemeClr val="tx1"/>
                </a:solidFill>
              </a:rPr>
              <a:t>Росатом</a:t>
            </a:r>
            <a:r>
              <a:rPr lang="ru-RU" sz="2200" dirty="0" smtClean="0">
                <a:solidFill>
                  <a:schemeClr val="tx1"/>
                </a:solidFill>
              </a:rPr>
              <a:t>», ЗАО «Р-</a:t>
            </a:r>
            <a:r>
              <a:rPr lang="ru-RU" sz="2200" dirty="0" err="1" smtClean="0">
                <a:solidFill>
                  <a:schemeClr val="tx1"/>
                </a:solidFill>
              </a:rPr>
              <a:t>Фарм</a:t>
            </a:r>
            <a:r>
              <a:rPr lang="ru-RU" sz="2200" dirty="0" smtClean="0">
                <a:solidFill>
                  <a:schemeClr val="tx1"/>
                </a:solidFill>
              </a:rPr>
              <a:t>», ЗАО «СИБУР - Холдинг»,         ГК «</a:t>
            </a:r>
            <a:r>
              <a:rPr lang="ru-RU" sz="2200" dirty="0" err="1" smtClean="0">
                <a:solidFill>
                  <a:schemeClr val="tx1"/>
                </a:solidFill>
              </a:rPr>
              <a:t>Ростехнологии</a:t>
            </a:r>
            <a:r>
              <a:rPr lang="ru-RU" sz="2200" dirty="0" smtClean="0">
                <a:solidFill>
                  <a:schemeClr val="tx1"/>
                </a:solidFill>
              </a:rPr>
              <a:t>», ООО «Газпром </a:t>
            </a:r>
            <a:r>
              <a:rPr lang="ru-RU" sz="2200" dirty="0" err="1" smtClean="0">
                <a:solidFill>
                  <a:schemeClr val="tx1"/>
                </a:solidFill>
              </a:rPr>
              <a:t>трансгаз</a:t>
            </a:r>
            <a:r>
              <a:rPr lang="ru-RU" sz="2200" dirty="0" smtClean="0">
                <a:solidFill>
                  <a:schemeClr val="tx1"/>
                </a:solidFill>
              </a:rPr>
              <a:t> Томск»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endParaRPr lang="ru-RU" sz="2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ru-RU" sz="2200" dirty="0">
                <a:solidFill>
                  <a:schemeClr val="tx1"/>
                </a:solidFill>
              </a:rPr>
              <a:t>Увеличение количества </a:t>
            </a:r>
            <a:r>
              <a:rPr lang="ru-RU" sz="2200" dirty="0" smtClean="0">
                <a:solidFill>
                  <a:schemeClr val="tx1"/>
                </a:solidFill>
              </a:rPr>
              <a:t>совместных образовательных </a:t>
            </a:r>
            <a:r>
              <a:rPr lang="ru-RU" sz="2200" dirty="0">
                <a:solidFill>
                  <a:schemeClr val="tx1"/>
                </a:solidFill>
              </a:rPr>
              <a:t>программ (</a:t>
            </a:r>
            <a:r>
              <a:rPr lang="en-US" sz="2200" dirty="0">
                <a:solidFill>
                  <a:schemeClr val="tx1"/>
                </a:solidFill>
              </a:rPr>
              <a:t>Double</a:t>
            </a:r>
            <a:r>
              <a:rPr lang="ru-RU" sz="2200" dirty="0">
                <a:solidFill>
                  <a:schemeClr val="tx1"/>
                </a:solidFill>
              </a:rPr>
              <a:t>, </a:t>
            </a:r>
            <a:r>
              <a:rPr lang="en-US" sz="2200" dirty="0">
                <a:solidFill>
                  <a:schemeClr val="tx1"/>
                </a:solidFill>
              </a:rPr>
              <a:t>Dual</a:t>
            </a:r>
            <a:r>
              <a:rPr lang="ru-RU" sz="2200" dirty="0">
                <a:solidFill>
                  <a:schemeClr val="tx1"/>
                </a:solidFill>
              </a:rPr>
              <a:t> и </a:t>
            </a:r>
            <a:r>
              <a:rPr lang="en-US" sz="2200" dirty="0">
                <a:solidFill>
                  <a:schemeClr val="tx1"/>
                </a:solidFill>
              </a:rPr>
              <a:t>Joint Degree</a:t>
            </a:r>
            <a:r>
              <a:rPr lang="ru-RU" sz="2200" dirty="0" smtClean="0">
                <a:solidFill>
                  <a:schemeClr val="tx1"/>
                </a:solidFill>
              </a:rPr>
              <a:t>) с ведущими зарубежными университетами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endParaRPr lang="ru-RU" sz="2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Переход на личностно-ориентированную систему обучения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endParaRPr lang="ru-RU" sz="2200" dirty="0" smtClean="0">
              <a:solidFill>
                <a:schemeClr val="tx1"/>
              </a:solidFill>
            </a:endParaRPr>
          </a:p>
          <a:p>
            <a:pPr marL="342900" lvl="2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ru-RU" sz="2200" dirty="0">
                <a:solidFill>
                  <a:schemeClr val="tx1"/>
                </a:solidFill>
              </a:rPr>
              <a:t>Участие в реализации президентской программы повышения квалификации инженерных </a:t>
            </a:r>
            <a:r>
              <a:rPr lang="ru-RU" sz="2200" dirty="0" smtClean="0">
                <a:solidFill>
                  <a:schemeClr val="tx1"/>
                </a:solidFill>
              </a:rPr>
              <a:t>кадров России 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91</a:t>
            </a:fld>
            <a:endParaRPr lang="ru-RU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2068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j-lt"/>
                <a:ea typeface="ＭＳ Ｐゴシック" pitchFamily="34" charset="-128"/>
              </a:rPr>
              <a:t>Основные задачи на 2012 г. 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456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23528" y="685800"/>
            <a:ext cx="8496944" cy="4759424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120000"/>
            </a:pPr>
            <a:r>
              <a:rPr lang="x-none" sz="2200" smtClean="0">
                <a:solidFill>
                  <a:schemeClr val="tx1"/>
                </a:solidFill>
              </a:rPr>
              <a:t>Создание инфраструктуры </a:t>
            </a:r>
            <a:r>
              <a:rPr lang="x-none" sz="2200">
                <a:solidFill>
                  <a:schemeClr val="tx1"/>
                </a:solidFill>
              </a:rPr>
              <a:t>международного научного сотрудничества, </a:t>
            </a:r>
            <a:r>
              <a:rPr lang="ru-RU" sz="2200" dirty="0" smtClean="0">
                <a:solidFill>
                  <a:schemeClr val="tx1"/>
                </a:solidFill>
              </a:rPr>
              <a:t>направленной на увеличение объемов </a:t>
            </a:r>
            <a:r>
              <a:rPr lang="x-none" sz="2200" smtClean="0">
                <a:solidFill>
                  <a:schemeClr val="tx1"/>
                </a:solidFill>
              </a:rPr>
              <a:t>НИОКР </a:t>
            </a:r>
            <a:r>
              <a:rPr lang="x-none" sz="2200">
                <a:solidFill>
                  <a:schemeClr val="tx1"/>
                </a:solidFill>
              </a:rPr>
              <a:t>в рамках </a:t>
            </a:r>
            <a:r>
              <a:rPr lang="ru-RU" sz="2200" dirty="0" smtClean="0">
                <a:solidFill>
                  <a:schemeClr val="tx1"/>
                </a:solidFill>
              </a:rPr>
              <a:t>международных программ и </a:t>
            </a:r>
            <a:r>
              <a:rPr lang="x-none" sz="2200" smtClean="0">
                <a:solidFill>
                  <a:schemeClr val="tx1"/>
                </a:solidFill>
              </a:rPr>
              <a:t>контрактов</a:t>
            </a: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120000"/>
            </a:pP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Расширение практики привлечения на работу в ТПУ ведущих </a:t>
            </a:r>
            <a:r>
              <a:rPr lang="ru-RU" sz="2200" dirty="0">
                <a:solidFill>
                  <a:schemeClr val="tx1"/>
                </a:solidFill>
              </a:rPr>
              <a:t>зарубежных ученых </a:t>
            </a: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120000"/>
            </a:pP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Продолжение работы: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0000"/>
            </a:pP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вхождению в Программы инновационного </a:t>
            </a:r>
            <a:r>
              <a:rPr lang="ru-RU" dirty="0" smtClean="0">
                <a:solidFill>
                  <a:schemeClr val="tx1"/>
                </a:solidFill>
              </a:rPr>
              <a:t>развития </a:t>
            </a:r>
            <a:r>
              <a:rPr lang="ru-RU" dirty="0">
                <a:solidFill>
                  <a:schemeClr val="tx1"/>
                </a:solidFill>
              </a:rPr>
              <a:t>государственных </a:t>
            </a:r>
            <a:r>
              <a:rPr lang="ru-RU" dirty="0" smtClean="0">
                <a:solidFill>
                  <a:schemeClr val="tx1"/>
                </a:solidFill>
              </a:rPr>
              <a:t>корпораций</a:t>
            </a:r>
            <a:endParaRPr lang="ru-RU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0000"/>
            </a:pPr>
            <a:r>
              <a:rPr lang="ru-RU" dirty="0" smtClean="0">
                <a:solidFill>
                  <a:schemeClr val="tx1"/>
                </a:solidFill>
              </a:rPr>
              <a:t>по  </a:t>
            </a:r>
            <a:r>
              <a:rPr lang="ru-RU" dirty="0">
                <a:solidFill>
                  <a:schemeClr val="tx1"/>
                </a:solidFill>
              </a:rPr>
              <a:t>вхождению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технологические </a:t>
            </a:r>
            <a:r>
              <a:rPr lang="ru-RU" dirty="0" smtClean="0">
                <a:solidFill>
                  <a:schemeClr val="tx1"/>
                </a:solidFill>
              </a:rPr>
              <a:t>платформы</a:t>
            </a:r>
            <a:endParaRPr lang="ru-RU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0000"/>
            </a:pP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получению подразделениями инновационной инфраструктуры </a:t>
            </a:r>
            <a:r>
              <a:rPr lang="ru-RU" dirty="0" smtClean="0">
                <a:solidFill>
                  <a:schemeClr val="tx1"/>
                </a:solidFill>
              </a:rPr>
              <a:t>ТПУ </a:t>
            </a:r>
            <a:r>
              <a:rPr lang="ru-RU" dirty="0">
                <a:solidFill>
                  <a:schemeClr val="tx1"/>
                </a:solidFill>
              </a:rPr>
              <a:t>статуса резидентов </a:t>
            </a:r>
            <a:r>
              <a:rPr lang="ru-RU" dirty="0" smtClean="0">
                <a:solidFill>
                  <a:schemeClr val="tx1"/>
                </a:solidFill>
              </a:rPr>
              <a:t>Фонда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Сколково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329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476672"/>
            <a:ext cx="8280920" cy="55446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Развитие: </a:t>
            </a:r>
          </a:p>
          <a:p>
            <a:pPr lvl="2">
              <a:spcBef>
                <a:spcPts val="0"/>
              </a:spcBef>
              <a:buSzPct val="80000"/>
            </a:pPr>
            <a:r>
              <a:rPr lang="ru-RU" sz="2200" dirty="0" smtClean="0">
                <a:solidFill>
                  <a:schemeClr val="tx1"/>
                </a:solidFill>
              </a:rPr>
              <a:t>проектно-конструкторского института и опытного производства</a:t>
            </a:r>
          </a:p>
          <a:p>
            <a:pPr lvl="2">
              <a:spcBef>
                <a:spcPts val="0"/>
              </a:spcBef>
              <a:buSzPct val="80000"/>
            </a:pPr>
            <a:r>
              <a:rPr lang="ru-RU" sz="2200" dirty="0" smtClean="0">
                <a:solidFill>
                  <a:schemeClr val="tx1"/>
                </a:solidFill>
              </a:rPr>
              <a:t>института внутренней и внешней экспертизы</a:t>
            </a:r>
          </a:p>
          <a:p>
            <a:pPr lvl="2">
              <a:spcBef>
                <a:spcPts val="0"/>
              </a:spcBef>
              <a:buSzPct val="80000"/>
            </a:pPr>
            <a:r>
              <a:rPr lang="ru-RU" sz="2200" dirty="0" smtClean="0">
                <a:solidFill>
                  <a:schemeClr val="tx1"/>
                </a:solidFill>
              </a:rPr>
              <a:t>лаборатории технологического прогнозирования</a:t>
            </a:r>
          </a:p>
          <a:p>
            <a:pPr marL="640080" lvl="2" indent="0">
              <a:spcBef>
                <a:spcPts val="0"/>
              </a:spcBef>
              <a:buSzPct val="80000"/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 marL="342900" lvl="2" indent="-342900">
              <a:spcBef>
                <a:spcPts val="0"/>
              </a:spcBef>
              <a:buSzPct val="120000"/>
            </a:pPr>
            <a:r>
              <a:rPr lang="ru-RU" sz="2200" dirty="0" smtClean="0">
                <a:solidFill>
                  <a:schemeClr val="tx1"/>
                </a:solidFill>
              </a:rPr>
              <a:t>Повышение эффективности использования дорогостоящего научного оборудования</a:t>
            </a:r>
          </a:p>
          <a:p>
            <a:pPr marL="0" lvl="2" indent="0">
              <a:spcBef>
                <a:spcPts val="0"/>
              </a:spcBef>
              <a:buSzPct val="120000"/>
              <a:buNone/>
            </a:pPr>
            <a:endParaRPr lang="ru-RU" sz="22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SzPct val="120000"/>
            </a:pPr>
            <a:r>
              <a:rPr lang="ru-RU" sz="2200" dirty="0">
                <a:solidFill>
                  <a:schemeClr val="tx1"/>
                </a:solidFill>
              </a:rPr>
              <a:t>Оптимизация штатной численности АУП, УВП и ПОП </a:t>
            </a:r>
            <a:endParaRPr lang="ru-RU" sz="2200" dirty="0" smtClean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buSzPct val="120000"/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ct val="120000"/>
            </a:pPr>
            <a:r>
              <a:rPr lang="ru-RU" sz="2200" dirty="0">
                <a:solidFill>
                  <a:schemeClr val="tx1"/>
                </a:solidFill>
              </a:rPr>
              <a:t>Совершенствование системы мотивации персонала </a:t>
            </a:r>
            <a:r>
              <a:rPr lang="ru-RU" sz="2200" dirty="0" smtClean="0">
                <a:solidFill>
                  <a:schemeClr val="tx1"/>
                </a:solidFill>
              </a:rPr>
              <a:t>университета</a:t>
            </a:r>
          </a:p>
          <a:p>
            <a:pPr marL="0" indent="0">
              <a:spcBef>
                <a:spcPts val="0"/>
              </a:spcBef>
              <a:buSzPct val="120000"/>
              <a:buNone/>
            </a:pPr>
            <a:endParaRPr lang="ru-RU" sz="2200" dirty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buSzPct val="120000"/>
            </a:pPr>
            <a:r>
              <a:rPr lang="ru-RU" sz="2200" dirty="0">
                <a:solidFill>
                  <a:schemeClr val="tx1"/>
                </a:solidFill>
              </a:rPr>
              <a:t>Развитие системы привлечения в ТПУ перспективных молодых </a:t>
            </a:r>
            <a:r>
              <a:rPr lang="ru-RU" sz="2200" dirty="0" smtClean="0">
                <a:solidFill>
                  <a:schemeClr val="tx1"/>
                </a:solidFill>
              </a:rPr>
              <a:t>ученых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687568"/>
            <a:ext cx="762000" cy="365125"/>
          </a:xfrm>
        </p:spPr>
        <p:txBody>
          <a:bodyPr/>
          <a:lstStyle/>
          <a:p>
            <a:pPr>
              <a:defRPr/>
            </a:pPr>
            <a:fld id="{A90F16A4-5590-496F-A344-3FBE39B86B8D}" type="slidenum">
              <a:rPr lang="ru-RU" sz="1200" smtClean="0">
                <a:latin typeface="+mn-lt"/>
              </a:rPr>
              <a:pPr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142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62000" y="5157192"/>
            <a:ext cx="7266384" cy="10150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0850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2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30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Другая 2">
      <a:majorFont>
        <a:latin typeface="Impact"/>
        <a:ea typeface=""/>
        <a:cs typeface=""/>
      </a:majorFont>
      <a:minorFont>
        <a:latin typeface="Times New Roman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Тема28</Template>
  <TotalTime>10047</TotalTime>
  <Words>7696</Words>
  <Application>Microsoft Office PowerPoint</Application>
  <PresentationFormat>Экран (4:3)</PresentationFormat>
  <Paragraphs>1628</Paragraphs>
  <Slides>94</Slides>
  <Notes>74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94</vt:i4>
      </vt:variant>
    </vt:vector>
  </HeadingPairs>
  <TitlesOfParts>
    <vt:vector size="97" baseType="lpstr">
      <vt:lpstr>Тема28</vt:lpstr>
      <vt:lpstr>1_Office Theme</vt:lpstr>
      <vt:lpstr>Тема30</vt:lpstr>
      <vt:lpstr>Итоги выполнения Программы развития ТПУ как Национального исследовательского университета за 2009 – 2011 гг.</vt:lpstr>
      <vt:lpstr>знаменательное событие</vt:lpstr>
      <vt:lpstr>Приоритетные направления развития (ПНР)</vt:lpstr>
      <vt:lpstr>основные задачи</vt:lpstr>
      <vt:lpstr>Презентация PowerPoint</vt:lpstr>
      <vt:lpstr>финансирование</vt:lpstr>
      <vt:lpstr>финансирование • 2009-2011</vt:lpstr>
      <vt:lpstr>оргструктура ТПУ</vt:lpstr>
      <vt:lpstr>институты • факультеты</vt:lpstr>
      <vt:lpstr>блок 1 • образование</vt:lpstr>
      <vt:lpstr>блок 1 • образование</vt:lpstr>
      <vt:lpstr>блок 1 • образование</vt:lpstr>
      <vt:lpstr>основные результаты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ПНР 1 • Рациональное природопользование и глубокая переработка природных ресурсов</vt:lpstr>
      <vt:lpstr>ПНР 1 • Рациональное природопользование и глубокая переработка природных ресурсов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ПНР 2 • Традиционная и атомная энергетика, альтернативные технологии производства энергии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ПНР 3 • Нанотехнологии и пучково-плазменные технологии создания материалов с заданными свойствами </vt:lpstr>
      <vt:lpstr>ПНР 3 • Нанотехнологии и пучково-плазменные технологии создания материалов с заданными свойствами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ПНР • 4 Интеллектуальные информационно-телекоммуникационные системы мониторинга и управления </vt:lpstr>
      <vt:lpstr>ПНР • 4 Интеллектуальные информационно-телекоммуникационные системы мониторинга и управления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ПНР • 5 Неразрушающий контроль и диагностика в производственной и социальной сферах</vt:lpstr>
      <vt:lpstr>ПНР • 5 Неразрушающий контроль и диагностика в производственной и социальной сферах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Aleksey N. Yakovlev</dc:creator>
  <cp:lastModifiedBy>Maksim P. Chubik</cp:lastModifiedBy>
  <cp:revision>661</cp:revision>
  <cp:lastPrinted>2011-12-08T02:44:13Z</cp:lastPrinted>
  <dcterms:created xsi:type="dcterms:W3CDTF">2011-11-25T08:09:47Z</dcterms:created>
  <dcterms:modified xsi:type="dcterms:W3CDTF">2012-03-06T08:50:07Z</dcterms:modified>
</cp:coreProperties>
</file>