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3" r:id="rId3"/>
    <p:sldId id="312" r:id="rId4"/>
    <p:sldId id="288" r:id="rId5"/>
    <p:sldId id="289" r:id="rId6"/>
    <p:sldId id="290" r:id="rId7"/>
    <p:sldId id="320" r:id="rId8"/>
    <p:sldId id="285" r:id="rId9"/>
    <p:sldId id="286" r:id="rId10"/>
    <p:sldId id="284" r:id="rId11"/>
    <p:sldId id="292" r:id="rId12"/>
    <p:sldId id="316" r:id="rId13"/>
    <p:sldId id="293" r:id="rId14"/>
    <p:sldId id="317" r:id="rId15"/>
    <p:sldId id="294" r:id="rId16"/>
    <p:sldId id="313" r:id="rId17"/>
    <p:sldId id="298" r:id="rId18"/>
    <p:sldId id="299" r:id="rId19"/>
    <p:sldId id="300" r:id="rId20"/>
    <p:sldId id="302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8" r:id="rId29"/>
    <p:sldId id="319" r:id="rId30"/>
    <p:sldId id="311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93"/>
    <a:srgbClr val="C59EE2"/>
    <a:srgbClr val="993300"/>
    <a:srgbClr val="E0EBF8"/>
    <a:srgbClr val="0066FF"/>
    <a:srgbClr val="B2B2B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660" autoAdjust="0"/>
  </p:normalViewPr>
  <p:slideViewPr>
    <p:cSldViewPr>
      <p:cViewPr varScale="1">
        <p:scale>
          <a:sx n="94" d="100"/>
          <a:sy n="94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30"/>
    </p:cViewPr>
  </p:sorterViewPr>
  <p:notesViewPr>
    <p:cSldViewPr>
      <p:cViewPr varScale="1">
        <p:scale>
          <a:sx n="76" d="100"/>
          <a:sy n="76" d="100"/>
        </p:scale>
        <p:origin x="-282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uhina\Desktop\&#1054;&#1058;&#1063;&#1045;&#1058;&#1067;%20&#1091;&#1089;&#1087;&#1077;&#1074;&#1072;&#1077;&#1084;&#1086;&#1089;&#1090;&#1100;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2013\&#1042;&#1099;&#1087;&#1091;&#1089;&#1082;&#1085;&#1080;&#1082;&#1080;\&#1048;&#1050;\&#1048;&#1050;%20&#1090;&#1086;&#1083;&#1100;&#1082;&#1086;%20&#1088;&#1077;&#1079;&#1091;&#1083;&#1100;&#1090;&#1072;&#1090;&#1099;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cuments\2013\&#1042;&#1099;&#1087;&#1091;&#1089;&#1082;&#1085;&#1080;&#1082;&#1080;\&#1048;&#1050;\&#1048;&#1050;%20&#1090;&#1086;&#1083;&#1100;&#1082;&#1086;%20&#1088;&#1077;&#1079;&#1091;&#1083;&#1100;&#1090;&#1072;&#1090;&#1099;.xls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0;&#1085;&#1080;&#1075;&#1072;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800">
                <a:solidFill>
                  <a:schemeClr val="bg1"/>
                </a:solidFill>
              </a:defRPr>
            </a:pPr>
            <a:r>
              <a:rPr lang="ru-RU" sz="2800" dirty="0">
                <a:solidFill>
                  <a:schemeClr val="bg1"/>
                </a:solidFill>
              </a:rPr>
              <a:t>Процент</a:t>
            </a:r>
            <a:r>
              <a:rPr lang="ru-RU" sz="2800" baseline="0" dirty="0">
                <a:solidFill>
                  <a:schemeClr val="bg1"/>
                </a:solidFill>
              </a:rPr>
              <a:t> студентов, </a:t>
            </a:r>
            <a:endParaRPr lang="ru-RU" sz="2800" baseline="0" dirty="0" smtClean="0">
              <a:solidFill>
                <a:schemeClr val="bg1"/>
              </a:solidFill>
            </a:endParaRPr>
          </a:p>
          <a:p>
            <a:pPr>
              <a:defRPr sz="2800">
                <a:solidFill>
                  <a:schemeClr val="bg1"/>
                </a:solidFill>
              </a:defRPr>
            </a:pPr>
            <a:r>
              <a:rPr lang="ru-RU" sz="2800" baseline="0" dirty="0" smtClean="0">
                <a:solidFill>
                  <a:schemeClr val="bg1"/>
                </a:solidFill>
              </a:rPr>
              <a:t>обучающихся на </a:t>
            </a:r>
            <a:r>
              <a:rPr lang="ru-RU" sz="2800" baseline="0" dirty="0">
                <a:solidFill>
                  <a:schemeClr val="bg1"/>
                </a:solidFill>
              </a:rPr>
              <a:t>4  и 5</a:t>
            </a:r>
            <a:endParaRPr lang="ru-RU" sz="2800" dirty="0">
              <a:solidFill>
                <a:schemeClr val="bg1"/>
              </a:solidFill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6.2944225721784777E-2"/>
          <c:y val="0.17398614756488776"/>
          <c:w val="0.92177799650043746"/>
          <c:h val="0.61797404491105279"/>
        </c:manualLayout>
      </c:layout>
      <c:barChart>
        <c:barDir val="col"/>
        <c:grouping val="clustered"/>
        <c:ser>
          <c:idx val="0"/>
          <c:order val="0"/>
          <c:tx>
            <c:strRef>
              <c:f>'Хор+отл'!$A$2</c:f>
              <c:strCache>
                <c:ptCount val="1"/>
                <c:pt idx="0">
                  <c:v>2011-2012</c:v>
                </c:pt>
              </c:strCache>
            </c:strRef>
          </c:tx>
          <c:dLbls>
            <c:dLbl>
              <c:idx val="2"/>
              <c:layout>
                <c:manualLayout>
                  <c:x val="-1.6393442622950821E-2"/>
                  <c:y val="1.7316017316017389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accent1">
                        <a:lumMod val="75000"/>
                      </a:schemeClr>
                    </a:solidFill>
                    <a:effectLst/>
                  </a:defRPr>
                </a:pPr>
                <a:endParaRPr lang="ru-RU"/>
              </a:p>
            </c:txPr>
            <c:showVal val="1"/>
          </c:dLbls>
          <c:cat>
            <c:strRef>
              <c:f>'Хор+отл'!$B$1:$M$1</c:f>
              <c:strCache>
                <c:ptCount val="12"/>
                <c:pt idx="0">
                  <c:v>Управление в технических системах</c:v>
                </c:pt>
                <c:pt idx="1">
                  <c:v>Прикл. математика и инф.</c:v>
                </c:pt>
                <c:pt idx="2">
                  <c:v>Стандартизация и метрология</c:v>
                </c:pt>
                <c:pt idx="3">
                  <c:v>ИС и технологии</c:v>
                </c:pt>
                <c:pt idx="4">
                  <c:v>Автоматиз. тхн. процессов и произв.</c:v>
                </c:pt>
                <c:pt idx="5">
                  <c:v>Мехатроника и робототехника</c:v>
                </c:pt>
                <c:pt idx="6">
                  <c:v>Инф. и ВТ</c:v>
                </c:pt>
                <c:pt idx="7">
                  <c:v>Прикладн. информ.</c:v>
                </c:pt>
                <c:pt idx="8">
                  <c:v>Дизайн</c:v>
                </c:pt>
                <c:pt idx="9">
                  <c:v>Тхн. худ. обработки матер.</c:v>
                </c:pt>
                <c:pt idx="10">
                  <c:v>Машиностроение</c:v>
                </c:pt>
                <c:pt idx="11">
                  <c:v>Констр.-тхн. обесп. машиностр. произв. </c:v>
                </c:pt>
              </c:strCache>
            </c:strRef>
          </c:cat>
          <c:val>
            <c:numRef>
              <c:f>'Хор+отл'!$B$2:$M$2</c:f>
              <c:numCache>
                <c:formatCode>0%</c:formatCode>
                <c:ptCount val="12"/>
                <c:pt idx="0">
                  <c:v>0.46153846153846173</c:v>
                </c:pt>
                <c:pt idx="1">
                  <c:v>0.73188405797101463</c:v>
                </c:pt>
                <c:pt idx="2">
                  <c:v>0.36363636363636381</c:v>
                </c:pt>
                <c:pt idx="3">
                  <c:v>0.57872340425531954</c:v>
                </c:pt>
                <c:pt idx="4">
                  <c:v>0.54437869822485241</c:v>
                </c:pt>
                <c:pt idx="5">
                  <c:v>0.49090909090909107</c:v>
                </c:pt>
                <c:pt idx="6">
                  <c:v>0.45522388059701496</c:v>
                </c:pt>
                <c:pt idx="7">
                  <c:v>0.71657754010695129</c:v>
                </c:pt>
                <c:pt idx="8">
                  <c:v>0.43478260869565244</c:v>
                </c:pt>
                <c:pt idx="9">
                  <c:v>0.42857142857142855</c:v>
                </c:pt>
                <c:pt idx="10">
                  <c:v>0.18217054263565879</c:v>
                </c:pt>
                <c:pt idx="11">
                  <c:v>0.19871794871794884</c:v>
                </c:pt>
              </c:numCache>
            </c:numRef>
          </c:val>
        </c:ser>
        <c:ser>
          <c:idx val="1"/>
          <c:order val="1"/>
          <c:tx>
            <c:strRef>
              <c:f>'Хор+отл'!$A$3</c:f>
              <c:strCache>
                <c:ptCount val="1"/>
                <c:pt idx="0">
                  <c:v>2012-2013</c:v>
                </c:pt>
              </c:strCache>
            </c:strRef>
          </c:tx>
          <c:dLbls>
            <c:dLbl>
              <c:idx val="3"/>
              <c:layout>
                <c:manualLayout>
                  <c:x val="0"/>
                  <c:y val="-1.4430014430014432E-2"/>
                </c:manualLayout>
              </c:layout>
              <c:showVal val="1"/>
            </c:dLbl>
            <c:dLbl>
              <c:idx val="4"/>
              <c:layout>
                <c:manualLayout>
                  <c:x val="3.6429872495446322E-3"/>
                  <c:y val="1.7316017316017326E-2"/>
                </c:manualLayout>
              </c:layout>
              <c:showVal val="1"/>
            </c:dLbl>
            <c:dLbl>
              <c:idx val="5"/>
              <c:layout>
                <c:manualLayout>
                  <c:x val="1.0928961748633899E-2"/>
                  <c:y val="1.4430014430014484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effectLst/>
                  </a:defRPr>
                </a:pPr>
                <a:endParaRPr lang="ru-RU"/>
              </a:p>
            </c:txPr>
            <c:showVal val="1"/>
          </c:dLbls>
          <c:cat>
            <c:strRef>
              <c:f>'Хор+отл'!$B$1:$M$1</c:f>
              <c:strCache>
                <c:ptCount val="12"/>
                <c:pt idx="0">
                  <c:v>Управление в технических системах</c:v>
                </c:pt>
                <c:pt idx="1">
                  <c:v>Прикл. математика и инф.</c:v>
                </c:pt>
                <c:pt idx="2">
                  <c:v>Стандартизация и метрология</c:v>
                </c:pt>
                <c:pt idx="3">
                  <c:v>ИС и технологии</c:v>
                </c:pt>
                <c:pt idx="4">
                  <c:v>Автоматиз. тхн. процессов и произв.</c:v>
                </c:pt>
                <c:pt idx="5">
                  <c:v>Мехатроника и робототехника</c:v>
                </c:pt>
                <c:pt idx="6">
                  <c:v>Инф. и ВТ</c:v>
                </c:pt>
                <c:pt idx="7">
                  <c:v>Прикладн. информ.</c:v>
                </c:pt>
                <c:pt idx="8">
                  <c:v>Дизайн</c:v>
                </c:pt>
                <c:pt idx="9">
                  <c:v>Тхн. худ. обработки матер.</c:v>
                </c:pt>
                <c:pt idx="10">
                  <c:v>Машиностроение</c:v>
                </c:pt>
                <c:pt idx="11">
                  <c:v>Констр.-тхн. обесп. машиностр. произв. </c:v>
                </c:pt>
              </c:strCache>
            </c:strRef>
          </c:cat>
          <c:val>
            <c:numRef>
              <c:f>'Хор+отл'!$B$3:$M$3</c:f>
              <c:numCache>
                <c:formatCode>0%</c:formatCode>
                <c:ptCount val="12"/>
                <c:pt idx="0">
                  <c:v>0.39795918367346972</c:v>
                </c:pt>
                <c:pt idx="1">
                  <c:v>0.60769230769230775</c:v>
                </c:pt>
                <c:pt idx="2">
                  <c:v>0.51145038167938939</c:v>
                </c:pt>
                <c:pt idx="3">
                  <c:v>0.6354679802955665</c:v>
                </c:pt>
                <c:pt idx="4">
                  <c:v>0.54248366013071869</c:v>
                </c:pt>
                <c:pt idx="5">
                  <c:v>0.47368421052631576</c:v>
                </c:pt>
                <c:pt idx="6">
                  <c:v>0.38392857142857173</c:v>
                </c:pt>
                <c:pt idx="7">
                  <c:v>0.573099415204679</c:v>
                </c:pt>
                <c:pt idx="8">
                  <c:v>0.31250000000000017</c:v>
                </c:pt>
                <c:pt idx="9">
                  <c:v>0.42465753424657526</c:v>
                </c:pt>
                <c:pt idx="10">
                  <c:v>0.16532258064516131</c:v>
                </c:pt>
                <c:pt idx="11">
                  <c:v>0.28888888888888936</c:v>
                </c:pt>
              </c:numCache>
            </c:numRef>
          </c:val>
        </c:ser>
        <c:dLbls/>
        <c:axId val="93921664"/>
        <c:axId val="93923200"/>
      </c:barChart>
      <c:catAx>
        <c:axId val="93921664"/>
        <c:scaling>
          <c:orientation val="minMax"/>
        </c:scaling>
        <c:axPos val="b"/>
        <c:majorTickMark val="none"/>
        <c:tickLblPos val="nextTo"/>
        <c:txPr>
          <a:bodyPr rot="-5400000" vert="horz"/>
          <a:lstStyle/>
          <a:p>
            <a:pPr>
              <a:defRPr sz="900" b="1"/>
            </a:pPr>
            <a:endParaRPr lang="ru-RU"/>
          </a:p>
        </c:txPr>
        <c:crossAx val="93923200"/>
        <c:crosses val="autoZero"/>
        <c:auto val="1"/>
        <c:lblAlgn val="ctr"/>
        <c:lblOffset val="100"/>
      </c:catAx>
      <c:valAx>
        <c:axId val="9392320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3921664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4.6179573427107878E-2"/>
          <c:y val="0.14454567625949424"/>
          <c:w val="0.95139324210687493"/>
          <c:h val="0.43661205951583631"/>
        </c:manualLayout>
      </c:layout>
      <c:bar3DChart>
        <c:barDir val="col"/>
        <c:grouping val="clustered"/>
        <c:ser>
          <c:idx val="1"/>
          <c:order val="0"/>
          <c:tx>
            <c:strRef>
              <c:f>'[ИК только результаты.xls]Вопрос 1'!$B$20</c:f>
              <c:strCache>
                <c:ptCount val="1"/>
                <c:pt idx="0">
                  <c:v>2013 год</c:v>
                </c:pt>
              </c:strCache>
            </c:strRef>
          </c:tx>
          <c:dLbls>
            <c:dLbl>
              <c:idx val="0"/>
              <c:layout>
                <c:manualLayout>
                  <c:x val="1.2996389152824738E-2"/>
                  <c:y val="-3.4426233952011609E-2"/>
                </c:manualLayout>
              </c:layout>
              <c:showVal val="1"/>
            </c:dLbl>
            <c:dLbl>
              <c:idx val="1"/>
              <c:layout>
                <c:manualLayout>
                  <c:x val="1.1622586551210975E-2"/>
                  <c:y val="-2.4453849015006968E-2"/>
                </c:manualLayout>
              </c:layout>
              <c:showVal val="1"/>
            </c:dLbl>
            <c:dLbl>
              <c:idx val="2"/>
              <c:layout>
                <c:manualLayout>
                  <c:x val="1.4370089514511901E-2"/>
                  <c:y val="-1.3675117961352184E-2"/>
                </c:manualLayout>
              </c:layout>
              <c:showVal val="1"/>
            </c:dLbl>
            <c:dLbl>
              <c:idx val="3"/>
              <c:layout>
                <c:manualLayout>
                  <c:x val="1.7117592477812839E-2"/>
                  <c:y val="-1.8593084174427444E-2"/>
                </c:manualLayout>
              </c:layout>
              <c:showVal val="1"/>
            </c:dLbl>
            <c:dLbl>
              <c:idx val="4"/>
              <c:layout>
                <c:manualLayout>
                  <c:x val="4.3321297176082494E-3"/>
                  <c:y val="-1.9672133686863894E-2"/>
                </c:manualLayout>
              </c:layout>
              <c:showVal val="1"/>
            </c:dLbl>
            <c:dLbl>
              <c:idx val="5"/>
              <c:layout>
                <c:manualLayout>
                  <c:x val="1.0830324294020669E-2"/>
                  <c:y val="-9.8360668434319763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'[ИК только результаты.xls]Вопрос 1'!$C$18:$H$18</c:f>
              <c:strCache>
                <c:ptCount val="6"/>
                <c:pt idx="0">
                  <c:v>Компьютерное обеспечение</c:v>
                </c:pt>
                <c:pt idx="1">
                  <c:v>Оснащение аудиторий </c:v>
                </c:pt>
                <c:pt idx="2">
                  <c:v>Техническое оснащение лабораторной базы </c:v>
                </c:pt>
                <c:pt idx="3">
                  <c:v> Методическое обеспечение образовательного процесса </c:v>
                </c:pt>
                <c:pt idx="4">
                  <c:v> Научно-исследовательская работа студентов</c:v>
                </c:pt>
                <c:pt idx="5">
                  <c:v>Направленность учебного процесса в целом на овладение будущей специальностью </c:v>
                </c:pt>
              </c:strCache>
            </c:strRef>
          </c:cat>
          <c:val>
            <c:numRef>
              <c:f>'[ИК только результаты.xls]Вопрос 1'!$C$20:$H$20</c:f>
              <c:numCache>
                <c:formatCode>0.0</c:formatCode>
                <c:ptCount val="6"/>
                <c:pt idx="0">
                  <c:v>4.3888888888888875</c:v>
                </c:pt>
                <c:pt idx="1">
                  <c:v>4.1388888888888875</c:v>
                </c:pt>
                <c:pt idx="2">
                  <c:v>3.8055555555555554</c:v>
                </c:pt>
                <c:pt idx="3">
                  <c:v>4.0566037735849134</c:v>
                </c:pt>
                <c:pt idx="4">
                  <c:v>3.9444444444444438</c:v>
                </c:pt>
                <c:pt idx="5">
                  <c:v>3.5462962962962972</c:v>
                </c:pt>
              </c:numCache>
            </c:numRef>
          </c:val>
        </c:ser>
        <c:dLbls>
          <c:showVal val="1"/>
        </c:dLbls>
        <c:shape val="box"/>
        <c:axId val="93967872"/>
        <c:axId val="93969408"/>
        <c:axId val="0"/>
      </c:bar3DChart>
      <c:catAx>
        <c:axId val="93967872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400" b="1">
                <a:latin typeface="Book Antiqua" pitchFamily="18" charset="0"/>
              </a:defRPr>
            </a:pPr>
            <a:endParaRPr lang="ru-RU"/>
          </a:p>
        </c:txPr>
        <c:crossAx val="93969408"/>
        <c:crosses val="autoZero"/>
        <c:lblAlgn val="ctr"/>
        <c:lblOffset val="100"/>
      </c:catAx>
      <c:valAx>
        <c:axId val="93969408"/>
        <c:scaling>
          <c:orientation val="minMax"/>
          <c:max val="5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39678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8840865118729236E-2"/>
          <c:y val="0.20885277287214138"/>
          <c:w val="0.91485608915256911"/>
          <c:h val="0.61359164001824695"/>
        </c:manualLayout>
      </c:layout>
      <c:barChart>
        <c:barDir val="col"/>
        <c:grouping val="clustered"/>
        <c:ser>
          <c:idx val="0"/>
          <c:order val="0"/>
          <c:tx>
            <c:strRef>
              <c:f>'[ИК только результаты.xls]Вопрос 2'!$C$38</c:f>
              <c:strCache>
                <c:ptCount val="1"/>
                <c:pt idx="0">
                  <c:v>Знание предмета</c:v>
                </c:pt>
              </c:strCache>
            </c:strRef>
          </c:tx>
          <c:dLbls>
            <c:dLbl>
              <c:idx val="0"/>
              <c:layout>
                <c:manualLayout>
                  <c:x val="-1.1856760529964519E-2"/>
                  <c:y val="-7.2812152482024895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3.8768348419952117E-17"/>
                  <c:y val="1.7475727487358445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2.9641901324911858E-3"/>
                  <c:y val="9.5554005881922681E-7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0"/>
                  <c:y val="1.7475727487358483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4.1666666666666683E-3"/>
                  <c:y val="2.9132505313280497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600" b="1" baseline="0">
                    <a:solidFill>
                      <a:schemeClr val="tx1">
                        <a:lumMod val="75000"/>
                      </a:schemeClr>
                    </a:solidFill>
                    <a:latin typeface="Cambria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'[ИК только результаты.xls]Вопрос 2'!$B$39:$B$45</c:f>
              <c:strCache>
                <c:ptCount val="7"/>
                <c:pt idx="0">
                  <c:v>ВТ</c:v>
                </c:pt>
                <c:pt idx="1">
                  <c:v>АИКС</c:v>
                </c:pt>
                <c:pt idx="2">
                  <c:v>АРМ</c:v>
                </c:pt>
                <c:pt idx="3">
                  <c:v>ИКСУ</c:v>
                </c:pt>
                <c:pt idx="4">
                  <c:v>ОСУ</c:v>
                </c:pt>
                <c:pt idx="5">
                  <c:v>ПМ</c:v>
                </c:pt>
                <c:pt idx="6">
                  <c:v>Итого по ИК</c:v>
                </c:pt>
              </c:strCache>
            </c:strRef>
          </c:cat>
          <c:val>
            <c:numRef>
              <c:f>'[ИК только результаты.xls]Вопрос 2'!$C$39:$C$45</c:f>
              <c:numCache>
                <c:formatCode>0.0</c:formatCode>
                <c:ptCount val="7"/>
                <c:pt idx="0">
                  <c:v>4.75</c:v>
                </c:pt>
                <c:pt idx="1">
                  <c:v>4.7</c:v>
                </c:pt>
                <c:pt idx="2">
                  <c:v>4.5882352941176494</c:v>
                </c:pt>
                <c:pt idx="3">
                  <c:v>4.5333333333333545</c:v>
                </c:pt>
                <c:pt idx="4">
                  <c:v>4.5263157894736894</c:v>
                </c:pt>
                <c:pt idx="5">
                  <c:v>4.8461538461538458</c:v>
                </c:pt>
                <c:pt idx="6">
                  <c:v>4.6530612244897958</c:v>
                </c:pt>
              </c:numCache>
            </c:numRef>
          </c:val>
        </c:ser>
        <c:ser>
          <c:idx val="1"/>
          <c:order val="1"/>
          <c:tx>
            <c:strRef>
              <c:f>'[ИК только результаты.xls]Вопрос 2'!$D$38</c:f>
              <c:strCache>
                <c:ptCount val="1"/>
                <c:pt idx="0">
                  <c:v>Методика преподавания </c:v>
                </c:pt>
              </c:strCache>
            </c:strRef>
          </c:tx>
          <c:dLbls>
            <c:dLbl>
              <c:idx val="0"/>
              <c:layout>
                <c:manualLayout>
                  <c:x val="-9.4280402449693887E-4"/>
                  <c:y val="7.5470464925659992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8.3333333333333367E-3"/>
                  <c:y val="-8.9801654727830665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4.2597331583552073E-3"/>
                  <c:y val="-0.14805137671345059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8.3333333333333367E-3"/>
                  <c:y val="-4.1259264199755265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1.2500000000000001E-2"/>
                  <c:y val="-5.9705391711225117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2.1146616150120399E-3"/>
                  <c:y val="1.7475727487358483E-2"/>
                </c:manualLayout>
              </c:layout>
              <c:dLblPos val="outEnd"/>
              <c:showVal val="1"/>
            </c:dLbl>
            <c:dLbl>
              <c:idx val="6"/>
              <c:delete val="1"/>
            </c:dLbl>
            <c:txPr>
              <a:bodyPr/>
              <a:lstStyle/>
              <a:p>
                <a:pPr>
                  <a:defRPr sz="1600" b="1" baseline="0">
                    <a:solidFill>
                      <a:srgbClr val="C00000"/>
                    </a:solidFill>
                    <a:latin typeface="Cambria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'[ИК только результаты.xls]Вопрос 2'!$B$39:$B$45</c:f>
              <c:strCache>
                <c:ptCount val="7"/>
                <c:pt idx="0">
                  <c:v>ВТ</c:v>
                </c:pt>
                <c:pt idx="1">
                  <c:v>АИКС</c:v>
                </c:pt>
                <c:pt idx="2">
                  <c:v>АРМ</c:v>
                </c:pt>
                <c:pt idx="3">
                  <c:v>ИКСУ</c:v>
                </c:pt>
                <c:pt idx="4">
                  <c:v>ОСУ</c:v>
                </c:pt>
                <c:pt idx="5">
                  <c:v>ПМ</c:v>
                </c:pt>
                <c:pt idx="6">
                  <c:v>Итого по ИК</c:v>
                </c:pt>
              </c:strCache>
            </c:strRef>
          </c:cat>
          <c:val>
            <c:numRef>
              <c:f>'[ИК только результаты.xls]Вопрос 2'!$D$39:$D$45</c:f>
              <c:numCache>
                <c:formatCode>0.0</c:formatCode>
                <c:ptCount val="7"/>
                <c:pt idx="0">
                  <c:v>4.9375</c:v>
                </c:pt>
                <c:pt idx="1">
                  <c:v>4.4000000000000004</c:v>
                </c:pt>
                <c:pt idx="2">
                  <c:v>4.294117647058795</c:v>
                </c:pt>
                <c:pt idx="3">
                  <c:v>4.3333333333333526</c:v>
                </c:pt>
                <c:pt idx="4">
                  <c:v>4.4210526315789478</c:v>
                </c:pt>
                <c:pt idx="5">
                  <c:v>4.3076923076923084</c:v>
                </c:pt>
                <c:pt idx="6">
                  <c:v>4.5</c:v>
                </c:pt>
              </c:numCache>
            </c:numRef>
          </c:val>
        </c:ser>
        <c:ser>
          <c:idx val="2"/>
          <c:order val="2"/>
          <c:tx>
            <c:strRef>
              <c:f>'[ИК только результаты.xls]Вопрос 2'!$E$38</c:f>
              <c:strCache>
                <c:ptCount val="1"/>
                <c:pt idx="0">
                  <c:v>Владение современными средствами обучения</c:v>
                </c:pt>
              </c:strCache>
            </c:strRef>
          </c:tx>
          <c:dLbls>
            <c:dLbl>
              <c:idx val="0"/>
              <c:layout>
                <c:manualLayout>
                  <c:x val="7.3172572178477691E-3"/>
                  <c:y val="-0.13785385320573171"/>
                </c:manualLayout>
              </c:layout>
              <c:spPr/>
              <c:txPr>
                <a:bodyPr/>
                <a:lstStyle/>
                <a:p>
                  <a:pPr>
                    <a:defRPr sz="1800" b="1" baseline="0">
                      <a:solidFill>
                        <a:srgbClr val="17A40C"/>
                      </a:solidFill>
                      <a:effectLst/>
                      <a:latin typeface="Cambria" pitchFamily="18" charset="0"/>
                    </a:defRPr>
                  </a:pPr>
                  <a:endParaRPr lang="ru-RU"/>
                </a:p>
              </c:txPr>
              <c:dLblPos val="outEnd"/>
              <c:showVal val="1"/>
            </c:dLbl>
            <c:dLbl>
              <c:idx val="1"/>
              <c:layout>
                <c:manualLayout>
                  <c:x val="2.5913713910761169E-2"/>
                  <c:y val="9.7140202379566748E-4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1.3338855596210153E-2"/>
                  <c:y val="2.4270717494008303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9.7222222222222224E-3"/>
                  <c:y val="-6.7957053443164384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0"/>
                  <c:y val="1.3106795615518944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0"/>
                  <c:y val="1.7475727487358483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800" b="1" baseline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Cambria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'[ИК только результаты.xls]Вопрос 2'!$B$39:$B$45</c:f>
              <c:strCache>
                <c:ptCount val="7"/>
                <c:pt idx="0">
                  <c:v>ВТ</c:v>
                </c:pt>
                <c:pt idx="1">
                  <c:v>АИКС</c:v>
                </c:pt>
                <c:pt idx="2">
                  <c:v>АРМ</c:v>
                </c:pt>
                <c:pt idx="3">
                  <c:v>ИКСУ</c:v>
                </c:pt>
                <c:pt idx="4">
                  <c:v>ОСУ</c:v>
                </c:pt>
                <c:pt idx="5">
                  <c:v>ПМ</c:v>
                </c:pt>
                <c:pt idx="6">
                  <c:v>Итого по ИК</c:v>
                </c:pt>
              </c:strCache>
            </c:strRef>
          </c:cat>
          <c:val>
            <c:numRef>
              <c:f>'[ИК только результаты.xls]Вопрос 2'!$E$39:$E$45</c:f>
              <c:numCache>
                <c:formatCode>0.0</c:formatCode>
                <c:ptCount val="7"/>
                <c:pt idx="0">
                  <c:v>4.5</c:v>
                </c:pt>
                <c:pt idx="1">
                  <c:v>4.5999999999999996</c:v>
                </c:pt>
                <c:pt idx="2">
                  <c:v>4.4117647058823888</c:v>
                </c:pt>
                <c:pt idx="3">
                  <c:v>4.1333333333333515</c:v>
                </c:pt>
                <c:pt idx="4">
                  <c:v>4.5789473684210495</c:v>
                </c:pt>
                <c:pt idx="5">
                  <c:v>4.6923076923076925</c:v>
                </c:pt>
                <c:pt idx="6">
                  <c:v>4.5</c:v>
                </c:pt>
              </c:numCache>
            </c:numRef>
          </c:val>
        </c:ser>
        <c:ser>
          <c:idx val="3"/>
          <c:order val="3"/>
          <c:tx>
            <c:strRef>
              <c:f>'[ИК только результаты.xls]Вопрос 2'!$F$38</c:f>
              <c:strCache>
                <c:ptCount val="1"/>
                <c:pt idx="0">
                  <c:v>Умение установить контакт с аудиторией</c:v>
                </c:pt>
              </c:strCache>
            </c:strRef>
          </c:tx>
          <c:dLbls>
            <c:dLbl>
              <c:idx val="1"/>
              <c:delete val="1"/>
            </c:dLbl>
            <c:dLbl>
              <c:idx val="2"/>
              <c:layout>
                <c:manualLayout>
                  <c:x val="-5.2958641028522709E-3"/>
                  <c:y val="-7.765482950012028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1.2500000000000001E-2"/>
                  <c:y val="-7.2812152482024887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1.38888888888889E-2"/>
                  <c:y val="-9.7073314575444967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8.3333333333334408E-3"/>
                  <c:y val="-4.4495801386387394E-17"/>
                </c:manualLayout>
              </c:layout>
              <c:dLblPos val="outEnd"/>
              <c:showVal val="1"/>
            </c:dLbl>
            <c:dLbl>
              <c:idx val="6"/>
              <c:delete val="1"/>
            </c:dLbl>
            <c:txPr>
              <a:bodyPr/>
              <a:lstStyle/>
              <a:p>
                <a:pPr>
                  <a:defRPr sz="1600" b="1" baseline="0">
                    <a:solidFill>
                      <a:srgbClr val="7030A0"/>
                    </a:solidFill>
                    <a:latin typeface="Cambria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'[ИК только результаты.xls]Вопрос 2'!$B$39:$B$45</c:f>
              <c:strCache>
                <c:ptCount val="7"/>
                <c:pt idx="0">
                  <c:v>ВТ</c:v>
                </c:pt>
                <c:pt idx="1">
                  <c:v>АИКС</c:v>
                </c:pt>
                <c:pt idx="2">
                  <c:v>АРМ</c:v>
                </c:pt>
                <c:pt idx="3">
                  <c:v>ИКСУ</c:v>
                </c:pt>
                <c:pt idx="4">
                  <c:v>ОСУ</c:v>
                </c:pt>
                <c:pt idx="5">
                  <c:v>ПМ</c:v>
                </c:pt>
                <c:pt idx="6">
                  <c:v>Итого по ИК</c:v>
                </c:pt>
              </c:strCache>
            </c:strRef>
          </c:cat>
          <c:val>
            <c:numRef>
              <c:f>'[ИК только результаты.xls]Вопрос 2'!$F$39:$F$45</c:f>
              <c:numCache>
                <c:formatCode>0.0</c:formatCode>
                <c:ptCount val="7"/>
                <c:pt idx="0">
                  <c:v>4.75</c:v>
                </c:pt>
                <c:pt idx="1">
                  <c:v>4.5999999999999996</c:v>
                </c:pt>
                <c:pt idx="2">
                  <c:v>4.5294117647058805</c:v>
                </c:pt>
                <c:pt idx="3">
                  <c:v>4.2666666666666684</c:v>
                </c:pt>
                <c:pt idx="4">
                  <c:v>4.5263157894736894</c:v>
                </c:pt>
                <c:pt idx="5">
                  <c:v>4.615384615384615</c:v>
                </c:pt>
                <c:pt idx="6">
                  <c:v>4.5</c:v>
                </c:pt>
              </c:numCache>
            </c:numRef>
          </c:val>
        </c:ser>
        <c:dLbls>
          <c:showVal val="1"/>
        </c:dLbls>
        <c:axId val="98187904"/>
        <c:axId val="98222464"/>
      </c:barChart>
      <c:catAx>
        <c:axId val="98187904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>
                <a:solidFill>
                  <a:schemeClr val="tx1"/>
                </a:solidFill>
                <a:latin typeface="Cambria" pitchFamily="18" charset="0"/>
              </a:defRPr>
            </a:pPr>
            <a:endParaRPr lang="ru-RU"/>
          </a:p>
        </c:txPr>
        <c:crossAx val="98222464"/>
        <c:crosses val="autoZero"/>
        <c:auto val="1"/>
        <c:lblAlgn val="ctr"/>
        <c:lblOffset val="100"/>
      </c:catAx>
      <c:valAx>
        <c:axId val="98222464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600">
                <a:latin typeface="Cambria" pitchFamily="18" charset="0"/>
              </a:defRPr>
            </a:pPr>
            <a:endParaRPr lang="ru-RU"/>
          </a:p>
        </c:txPr>
        <c:crossAx val="98187904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1800" b="1">
                <a:solidFill>
                  <a:schemeClr val="tx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4.4003052415633919E-3"/>
          <c:y val="1.5336460200074386E-2"/>
          <c:w val="0.99559969475843668"/>
          <c:h val="0.17514438814366853"/>
        </c:manualLayout>
      </c:layout>
      <c:txPr>
        <a:bodyPr/>
        <a:lstStyle/>
        <a:p>
          <a:pPr>
            <a:defRPr sz="1800" b="1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800"/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Лист1!$B$3</c:f>
              <c:strCache>
                <c:ptCount val="1"/>
                <c:pt idx="0">
                  <c:v>х/д и НПУ</c:v>
                </c:pt>
              </c:strCache>
            </c:strRef>
          </c:tx>
          <c:dPt>
            <c:idx val="1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3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5"/>
            <c:spPr>
              <a:solidFill>
                <a:schemeClr val="accent1">
                  <a:lumMod val="75000"/>
                </a:schemeClr>
              </a:solidFill>
            </c:spPr>
          </c:dPt>
          <c:cat>
            <c:multiLvlStrRef>
              <c:f>Лист1!$C$1:$I$2</c:f>
              <c:multiLvlStrCache>
                <c:ptCount val="7"/>
                <c:lvl>
                  <c:pt idx="0">
                    <c:v>план</c:v>
                  </c:pt>
                  <c:pt idx="1">
                    <c:v>факт</c:v>
                  </c:pt>
                  <c:pt idx="2">
                    <c:v>план</c:v>
                  </c:pt>
                  <c:pt idx="3">
                    <c:v>факт</c:v>
                  </c:pt>
                  <c:pt idx="4">
                    <c:v>план</c:v>
                  </c:pt>
                  <c:pt idx="5">
                    <c:v>факт</c:v>
                  </c:pt>
                  <c:pt idx="6">
                    <c:v>план</c:v>
                  </c:pt>
                </c:lvl>
                <c:lvl>
                  <c:pt idx="0">
                    <c:v>2011</c:v>
                  </c:pt>
                  <c:pt idx="2">
                    <c:v>2012</c:v>
                  </c:pt>
                  <c:pt idx="4">
                    <c:v>2013</c:v>
                  </c:pt>
                  <c:pt idx="6">
                    <c:v>2014</c:v>
                  </c:pt>
                </c:lvl>
              </c:multiLvlStrCache>
            </c:multiLvlStrRef>
          </c:cat>
          <c:val>
            <c:numRef>
              <c:f>Лист1!$C$3:$I$3</c:f>
              <c:numCache>
                <c:formatCode>General</c:formatCode>
                <c:ptCount val="7"/>
                <c:pt idx="0">
                  <c:v>99800</c:v>
                </c:pt>
                <c:pt idx="1">
                  <c:v>99808</c:v>
                </c:pt>
                <c:pt idx="2">
                  <c:v>123600</c:v>
                </c:pt>
                <c:pt idx="3">
                  <c:v>33070</c:v>
                </c:pt>
                <c:pt idx="4">
                  <c:v>125200</c:v>
                </c:pt>
                <c:pt idx="5">
                  <c:v>46481</c:v>
                </c:pt>
                <c:pt idx="6">
                  <c:v>180680</c:v>
                </c:pt>
              </c:numCache>
            </c:numRef>
          </c:val>
        </c:ser>
        <c:ser>
          <c:idx val="1"/>
          <c:order val="1"/>
          <c:tx>
            <c:strRef>
              <c:f>Лист1!$B$4</c:f>
              <c:strCache>
                <c:ptCount val="1"/>
                <c:pt idx="0">
                  <c:v>Программы и гранты</c:v>
                </c:pt>
              </c:strCache>
            </c:strRef>
          </c:tx>
          <c:dPt>
            <c:idx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2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4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6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cat>
            <c:multiLvlStrRef>
              <c:f>Лист1!$C$1:$I$2</c:f>
              <c:multiLvlStrCache>
                <c:ptCount val="7"/>
                <c:lvl>
                  <c:pt idx="0">
                    <c:v>план</c:v>
                  </c:pt>
                  <c:pt idx="1">
                    <c:v>факт</c:v>
                  </c:pt>
                  <c:pt idx="2">
                    <c:v>план</c:v>
                  </c:pt>
                  <c:pt idx="3">
                    <c:v>факт</c:v>
                  </c:pt>
                  <c:pt idx="4">
                    <c:v>план</c:v>
                  </c:pt>
                  <c:pt idx="5">
                    <c:v>факт</c:v>
                  </c:pt>
                  <c:pt idx="6">
                    <c:v>план</c:v>
                  </c:pt>
                </c:lvl>
                <c:lvl>
                  <c:pt idx="0">
                    <c:v>2011</c:v>
                  </c:pt>
                  <c:pt idx="2">
                    <c:v>2012</c:v>
                  </c:pt>
                  <c:pt idx="4">
                    <c:v>2013</c:v>
                  </c:pt>
                  <c:pt idx="6">
                    <c:v>2014</c:v>
                  </c:pt>
                </c:lvl>
              </c:multiLvlStrCache>
            </c:multiLvlStrRef>
          </c:cat>
          <c:val>
            <c:numRef>
              <c:f>Лист1!$C$4:$I$4</c:f>
              <c:numCache>
                <c:formatCode>General</c:formatCode>
                <c:ptCount val="7"/>
                <c:pt idx="0">
                  <c:v>5034</c:v>
                </c:pt>
                <c:pt idx="1">
                  <c:v>20443</c:v>
                </c:pt>
                <c:pt idx="2">
                  <c:v>10950</c:v>
                </c:pt>
                <c:pt idx="3">
                  <c:v>19080</c:v>
                </c:pt>
                <c:pt idx="4">
                  <c:v>20810</c:v>
                </c:pt>
                <c:pt idx="5">
                  <c:v>24462</c:v>
                </c:pt>
                <c:pt idx="6">
                  <c:v>25000</c:v>
                </c:pt>
              </c:numCache>
            </c:numRef>
          </c:val>
        </c:ser>
        <c:ser>
          <c:idx val="3"/>
          <c:order val="2"/>
          <c:tx>
            <c:strRef>
              <c:f>Лист1!$B$6</c:f>
              <c:strCache>
                <c:ptCount val="1"/>
                <c:pt idx="0">
                  <c:v>Целевые и б/з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1"/>
              </a:solidFill>
            </a:ln>
          </c:spPr>
          <c:dPt>
            <c:idx val="0"/>
            <c:spPr>
              <a:solidFill>
                <a:srgbClr val="FF9393"/>
              </a:solidFill>
              <a:ln>
                <a:solidFill>
                  <a:schemeClr val="accent1"/>
                </a:solidFill>
              </a:ln>
            </c:spPr>
          </c:dPt>
          <c:dPt>
            <c:idx val="2"/>
            <c:spPr>
              <a:solidFill>
                <a:srgbClr val="FF9393"/>
              </a:solidFill>
              <a:ln>
                <a:solidFill>
                  <a:schemeClr val="accent1"/>
                </a:solidFill>
              </a:ln>
            </c:spPr>
          </c:dPt>
          <c:dPt>
            <c:idx val="4"/>
            <c:spPr>
              <a:solidFill>
                <a:srgbClr val="FF9393"/>
              </a:solidFill>
              <a:ln>
                <a:solidFill>
                  <a:schemeClr val="accent1"/>
                </a:solidFill>
              </a:ln>
            </c:spPr>
          </c:dPt>
          <c:dPt>
            <c:idx val="6"/>
            <c:spPr>
              <a:solidFill>
                <a:srgbClr val="FF9393"/>
              </a:solidFill>
              <a:ln>
                <a:solidFill>
                  <a:schemeClr val="accent1"/>
                </a:solidFill>
              </a:ln>
            </c:spPr>
          </c:dPt>
          <c:cat>
            <c:multiLvlStrRef>
              <c:f>Лист1!$C$1:$I$2</c:f>
              <c:multiLvlStrCache>
                <c:ptCount val="7"/>
                <c:lvl>
                  <c:pt idx="0">
                    <c:v>план</c:v>
                  </c:pt>
                  <c:pt idx="1">
                    <c:v>факт</c:v>
                  </c:pt>
                  <c:pt idx="2">
                    <c:v>план</c:v>
                  </c:pt>
                  <c:pt idx="3">
                    <c:v>факт</c:v>
                  </c:pt>
                  <c:pt idx="4">
                    <c:v>план</c:v>
                  </c:pt>
                  <c:pt idx="5">
                    <c:v>факт</c:v>
                  </c:pt>
                  <c:pt idx="6">
                    <c:v>план</c:v>
                  </c:pt>
                </c:lvl>
                <c:lvl>
                  <c:pt idx="0">
                    <c:v>2011</c:v>
                  </c:pt>
                  <c:pt idx="2">
                    <c:v>2012</c:v>
                  </c:pt>
                  <c:pt idx="4">
                    <c:v>2013</c:v>
                  </c:pt>
                  <c:pt idx="6">
                    <c:v>2014</c:v>
                  </c:pt>
                </c:lvl>
              </c:multiLvlStrCache>
            </c:multiLvlStrRef>
          </c:cat>
          <c:val>
            <c:numRef>
              <c:f>Лист1!$C$6:$I$6</c:f>
              <c:numCache>
                <c:formatCode>General</c:formatCode>
                <c:ptCount val="7"/>
                <c:pt idx="0">
                  <c:v>21000</c:v>
                </c:pt>
                <c:pt idx="1">
                  <c:v>21000</c:v>
                </c:pt>
                <c:pt idx="2">
                  <c:v>17900</c:v>
                </c:pt>
                <c:pt idx="3">
                  <c:v>17900</c:v>
                </c:pt>
                <c:pt idx="4">
                  <c:v>17000</c:v>
                </c:pt>
                <c:pt idx="5">
                  <c:v>19483</c:v>
                </c:pt>
                <c:pt idx="6">
                  <c:v>18700</c:v>
                </c:pt>
              </c:numCache>
            </c:numRef>
          </c:val>
        </c:ser>
        <c:dLbls/>
        <c:shape val="box"/>
        <c:axId val="98148736"/>
        <c:axId val="98150272"/>
        <c:axId val="0"/>
      </c:bar3DChart>
      <c:catAx>
        <c:axId val="9814873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latin typeface="+mj-lt"/>
              </a:defRPr>
            </a:pPr>
            <a:endParaRPr lang="ru-RU"/>
          </a:p>
        </c:txPr>
        <c:crossAx val="98150272"/>
        <c:crosses val="autoZero"/>
        <c:auto val="1"/>
        <c:lblAlgn val="ctr"/>
        <c:lblOffset val="100"/>
      </c:catAx>
      <c:valAx>
        <c:axId val="981502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9814873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800" b="1"/>
          </a:pPr>
          <a:endParaRPr lang="ru-RU"/>
        </a:p>
      </c:txPr>
    </c:legend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Лист2!$A$3</c:f>
              <c:strCache>
                <c:ptCount val="1"/>
                <c:pt idx="0">
                  <c:v>Защиты докторских</c:v>
                </c:pt>
              </c:strCache>
            </c:strRef>
          </c:tx>
          <c:spPr>
            <a:solidFill>
              <a:srgbClr val="993300"/>
            </a:solidFill>
          </c:spPr>
          <c:dPt>
            <c:idx val="0"/>
            <c:spPr>
              <a:solidFill>
                <a:srgbClr val="FF9393"/>
              </a:solidFill>
            </c:spPr>
          </c:dPt>
          <c:dPt>
            <c:idx val="2"/>
            <c:spPr>
              <a:solidFill>
                <a:srgbClr val="FF9393"/>
              </a:solidFill>
            </c:spPr>
          </c:dPt>
          <c:dPt>
            <c:idx val="4"/>
            <c:spPr>
              <a:solidFill>
                <a:srgbClr val="FF9393"/>
              </a:solidFill>
            </c:spPr>
          </c:dPt>
          <c:dPt>
            <c:idx val="6"/>
            <c:spPr>
              <a:solidFill>
                <a:srgbClr val="FF9393"/>
              </a:solidFill>
            </c:spPr>
          </c:dPt>
          <c:cat>
            <c:multiLvlStrRef>
              <c:f>Лист2!$B$1:$H$2</c:f>
              <c:multiLvlStrCache>
                <c:ptCount val="7"/>
                <c:lvl>
                  <c:pt idx="0">
                    <c:v>план</c:v>
                  </c:pt>
                  <c:pt idx="1">
                    <c:v>факт</c:v>
                  </c:pt>
                  <c:pt idx="2">
                    <c:v>план</c:v>
                  </c:pt>
                  <c:pt idx="3">
                    <c:v>факт</c:v>
                  </c:pt>
                  <c:pt idx="4">
                    <c:v>план</c:v>
                  </c:pt>
                  <c:pt idx="5">
                    <c:v>факт</c:v>
                  </c:pt>
                  <c:pt idx="6">
                    <c:v>план</c:v>
                  </c:pt>
                </c:lvl>
                <c:lvl>
                  <c:pt idx="0">
                    <c:v>2011</c:v>
                  </c:pt>
                  <c:pt idx="2">
                    <c:v>2012</c:v>
                  </c:pt>
                  <c:pt idx="4">
                    <c:v>2013</c:v>
                  </c:pt>
                  <c:pt idx="6">
                    <c:v>2014</c:v>
                  </c:pt>
                </c:lvl>
              </c:multiLvlStrCache>
            </c:multiLvlStrRef>
          </c:cat>
          <c:val>
            <c:numRef>
              <c:f>Лист2!$B$3:$H$3</c:f>
              <c:numCache>
                <c:formatCode>General</c:formatCode>
                <c:ptCount val="7"/>
                <c:pt idx="0">
                  <c:v>4</c:v>
                </c:pt>
                <c:pt idx="1">
                  <c:v>2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2</c:v>
                </c:pt>
                <c:pt idx="6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Лист2!$A$4</c:f>
              <c:strCache>
                <c:ptCount val="1"/>
              </c:strCache>
            </c:strRef>
          </c:tx>
          <c:cat>
            <c:multiLvlStrRef>
              <c:f>Лист2!$B$1:$H$2</c:f>
              <c:multiLvlStrCache>
                <c:ptCount val="7"/>
                <c:lvl>
                  <c:pt idx="0">
                    <c:v>план</c:v>
                  </c:pt>
                  <c:pt idx="1">
                    <c:v>факт</c:v>
                  </c:pt>
                  <c:pt idx="2">
                    <c:v>план</c:v>
                  </c:pt>
                  <c:pt idx="3">
                    <c:v>факт</c:v>
                  </c:pt>
                  <c:pt idx="4">
                    <c:v>план</c:v>
                  </c:pt>
                  <c:pt idx="5">
                    <c:v>факт</c:v>
                  </c:pt>
                  <c:pt idx="6">
                    <c:v>план</c:v>
                  </c:pt>
                </c:lvl>
                <c:lvl>
                  <c:pt idx="0">
                    <c:v>2011</c:v>
                  </c:pt>
                  <c:pt idx="2">
                    <c:v>2012</c:v>
                  </c:pt>
                  <c:pt idx="4">
                    <c:v>2013</c:v>
                  </c:pt>
                  <c:pt idx="6">
                    <c:v>2014</c:v>
                  </c:pt>
                </c:lvl>
              </c:multiLvlStrCache>
            </c:multiLvlStrRef>
          </c:cat>
          <c:val>
            <c:numRef>
              <c:f>Лист2!$B$4:$H$4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Лист2!$A$5</c:f>
              <c:strCache>
                <c:ptCount val="1"/>
                <c:pt idx="0">
                  <c:v>Защиты кандидатских диссертаций</c:v>
                </c:pt>
              </c:strCache>
            </c:strRef>
          </c:tx>
          <c:spPr>
            <a:solidFill>
              <a:schemeClr val="tx1">
                <a:lumMod val="60000"/>
                <a:lumOff val="40000"/>
              </a:schemeClr>
            </a:solidFill>
          </c:spPr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Pt>
            <c:idx val="2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Pt>
            <c:idx val="4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Pt>
            <c:idx val="6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cat>
            <c:multiLvlStrRef>
              <c:f>Лист2!$B$1:$H$2</c:f>
              <c:multiLvlStrCache>
                <c:ptCount val="7"/>
                <c:lvl>
                  <c:pt idx="0">
                    <c:v>план</c:v>
                  </c:pt>
                  <c:pt idx="1">
                    <c:v>факт</c:v>
                  </c:pt>
                  <c:pt idx="2">
                    <c:v>план</c:v>
                  </c:pt>
                  <c:pt idx="3">
                    <c:v>факт</c:v>
                  </c:pt>
                  <c:pt idx="4">
                    <c:v>план</c:v>
                  </c:pt>
                  <c:pt idx="5">
                    <c:v>факт</c:v>
                  </c:pt>
                  <c:pt idx="6">
                    <c:v>план</c:v>
                  </c:pt>
                </c:lvl>
                <c:lvl>
                  <c:pt idx="0">
                    <c:v>2011</c:v>
                  </c:pt>
                  <c:pt idx="2">
                    <c:v>2012</c:v>
                  </c:pt>
                  <c:pt idx="4">
                    <c:v>2013</c:v>
                  </c:pt>
                  <c:pt idx="6">
                    <c:v>2014</c:v>
                  </c:pt>
                </c:lvl>
              </c:multiLvlStrCache>
            </c:multiLvlStrRef>
          </c:cat>
          <c:val>
            <c:numRef>
              <c:f>Лист2!$B$5:$H$5</c:f>
              <c:numCache>
                <c:formatCode>General</c:formatCode>
                <c:ptCount val="7"/>
                <c:pt idx="0">
                  <c:v>19</c:v>
                </c:pt>
                <c:pt idx="1">
                  <c:v>19</c:v>
                </c:pt>
                <c:pt idx="2">
                  <c:v>19</c:v>
                </c:pt>
                <c:pt idx="3">
                  <c:v>19</c:v>
                </c:pt>
                <c:pt idx="4">
                  <c:v>18</c:v>
                </c:pt>
                <c:pt idx="5">
                  <c:v>15</c:v>
                </c:pt>
                <c:pt idx="6">
                  <c:v>27</c:v>
                </c:pt>
              </c:numCache>
            </c:numRef>
          </c:val>
        </c:ser>
        <c:dLbls/>
        <c:shape val="box"/>
        <c:axId val="98512256"/>
        <c:axId val="98530432"/>
        <c:axId val="0"/>
      </c:bar3DChart>
      <c:catAx>
        <c:axId val="9851225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98530432"/>
        <c:crosses val="autoZero"/>
        <c:auto val="1"/>
        <c:lblAlgn val="ctr"/>
        <c:lblOffset val="100"/>
      </c:catAx>
      <c:valAx>
        <c:axId val="985304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9851225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 b="1"/>
            </a:pPr>
            <a:endParaRPr lang="ru-RU"/>
          </a:p>
        </c:txPr>
      </c:legendEntry>
      <c:legendEntry>
        <c:idx val="1"/>
        <c:delete val="1"/>
      </c:legendEntry>
      <c:legendEntry>
        <c:idx val="2"/>
        <c:txPr>
          <a:bodyPr/>
          <a:lstStyle/>
          <a:p>
            <a:pPr>
              <a:defRPr sz="1400" b="1"/>
            </a:pPr>
            <a:endParaRPr lang="ru-RU"/>
          </a:p>
        </c:txPr>
      </c:legendEntry>
      <c:layout/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1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3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5"/>
            <c:spPr>
              <a:solidFill>
                <a:schemeClr val="accent2">
                  <a:lumMod val="75000"/>
                </a:schemeClr>
              </a:solidFill>
            </c:spPr>
          </c:dPt>
          <c:cat>
            <c:multiLvlStrRef>
              <c:f>Лист2!$B$10:$H$11</c:f>
              <c:multiLvlStrCache>
                <c:ptCount val="7"/>
                <c:lvl>
                  <c:pt idx="0">
                    <c:v>план</c:v>
                  </c:pt>
                  <c:pt idx="1">
                    <c:v>факт</c:v>
                  </c:pt>
                  <c:pt idx="2">
                    <c:v>план</c:v>
                  </c:pt>
                  <c:pt idx="3">
                    <c:v>факт</c:v>
                  </c:pt>
                  <c:pt idx="4">
                    <c:v>план</c:v>
                  </c:pt>
                  <c:pt idx="5">
                    <c:v>факт</c:v>
                  </c:pt>
                  <c:pt idx="6">
                    <c:v>план</c:v>
                  </c:pt>
                </c:lvl>
                <c:lvl>
                  <c:pt idx="0">
                    <c:v>2011</c:v>
                  </c:pt>
                  <c:pt idx="2">
                    <c:v>2012</c:v>
                  </c:pt>
                  <c:pt idx="4">
                    <c:v>2013</c:v>
                  </c:pt>
                  <c:pt idx="6">
                    <c:v>2014</c:v>
                  </c:pt>
                </c:lvl>
              </c:multiLvlStrCache>
            </c:multiLvlStrRef>
          </c:cat>
          <c:val>
            <c:numRef>
              <c:f>Лист2!$B$12:$H$12</c:f>
              <c:numCache>
                <c:formatCode>General</c:formatCode>
                <c:ptCount val="7"/>
                <c:pt idx="0">
                  <c:v>215</c:v>
                </c:pt>
                <c:pt idx="1">
                  <c:v>173</c:v>
                </c:pt>
                <c:pt idx="2">
                  <c:v>240</c:v>
                </c:pt>
                <c:pt idx="3">
                  <c:v>245</c:v>
                </c:pt>
                <c:pt idx="4">
                  <c:v>310</c:v>
                </c:pt>
                <c:pt idx="5">
                  <c:v>349</c:v>
                </c:pt>
                <c:pt idx="6">
                  <c:v>372</c:v>
                </c:pt>
              </c:numCache>
            </c:numRef>
          </c:val>
        </c:ser>
        <c:ser>
          <c:idx val="1"/>
          <c:order val="1"/>
          <c:cat>
            <c:multiLvlStrRef>
              <c:f>Лист2!$B$10:$H$11</c:f>
              <c:multiLvlStrCache>
                <c:ptCount val="7"/>
                <c:lvl>
                  <c:pt idx="0">
                    <c:v>план</c:v>
                  </c:pt>
                  <c:pt idx="1">
                    <c:v>факт</c:v>
                  </c:pt>
                  <c:pt idx="2">
                    <c:v>план</c:v>
                  </c:pt>
                  <c:pt idx="3">
                    <c:v>факт</c:v>
                  </c:pt>
                  <c:pt idx="4">
                    <c:v>план</c:v>
                  </c:pt>
                  <c:pt idx="5">
                    <c:v>факт</c:v>
                  </c:pt>
                  <c:pt idx="6">
                    <c:v>план</c:v>
                  </c:pt>
                </c:lvl>
                <c:lvl>
                  <c:pt idx="0">
                    <c:v>2011</c:v>
                  </c:pt>
                  <c:pt idx="2">
                    <c:v>2012</c:v>
                  </c:pt>
                  <c:pt idx="4">
                    <c:v>2013</c:v>
                  </c:pt>
                  <c:pt idx="6">
                    <c:v>2014</c:v>
                  </c:pt>
                </c:lvl>
              </c:multiLvlStrCache>
            </c:multiLvlStrRef>
          </c:cat>
          <c:val>
            <c:numRef>
              <c:f>Лист2!$B$13:$H$13</c:f>
              <c:numCache>
                <c:formatCode>General</c:formatCode>
                <c:ptCount val="7"/>
              </c:numCache>
            </c:numRef>
          </c:val>
        </c:ser>
        <c:dLbls/>
        <c:shape val="box"/>
        <c:axId val="98553216"/>
        <c:axId val="98555008"/>
        <c:axId val="0"/>
      </c:bar3DChart>
      <c:catAx>
        <c:axId val="98553216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8555008"/>
        <c:crosses val="autoZero"/>
        <c:auto val="1"/>
        <c:lblAlgn val="ctr"/>
        <c:lblOffset val="100"/>
      </c:catAx>
      <c:valAx>
        <c:axId val="985550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8553216"/>
        <c:crosses val="autoZero"/>
        <c:crossBetween val="between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0205502923375666E-2"/>
          <c:y val="2.9270601370087437E-2"/>
          <c:w val="0.88898846394547448"/>
          <c:h val="0.78185240918164878"/>
        </c:manualLayout>
      </c:layout>
      <c:bar3DChart>
        <c:barDir val="col"/>
        <c:grouping val="clustered"/>
        <c:ser>
          <c:idx val="0"/>
          <c:order val="0"/>
          <c:dPt>
            <c:idx val="0"/>
            <c:spPr>
              <a:solidFill>
                <a:srgbClr val="C59EE2"/>
              </a:solidFill>
            </c:spPr>
          </c:dPt>
          <c:dPt>
            <c:idx val="1"/>
            <c:spPr>
              <a:solidFill>
                <a:srgbClr val="7030A0"/>
              </a:solidFill>
            </c:spPr>
          </c:dPt>
          <c:dPt>
            <c:idx val="2"/>
            <c:spPr>
              <a:solidFill>
                <a:srgbClr val="C59EE2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Pt>
            <c:idx val="4"/>
            <c:spPr>
              <a:solidFill>
                <a:srgbClr val="C59EE2"/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dPt>
            <c:idx val="6"/>
            <c:spPr>
              <a:solidFill>
                <a:srgbClr val="C59EE2"/>
              </a:solidFill>
            </c:spPr>
          </c:dPt>
          <c:cat>
            <c:multiLvlStrRef>
              <c:f>Лист2!$D$17:$J$18</c:f>
              <c:multiLvlStrCache>
                <c:ptCount val="7"/>
                <c:lvl>
                  <c:pt idx="0">
                    <c:v>план</c:v>
                  </c:pt>
                  <c:pt idx="1">
                    <c:v>факт</c:v>
                  </c:pt>
                  <c:pt idx="2">
                    <c:v>план</c:v>
                  </c:pt>
                  <c:pt idx="3">
                    <c:v>факт</c:v>
                  </c:pt>
                  <c:pt idx="4">
                    <c:v>план</c:v>
                  </c:pt>
                  <c:pt idx="5">
                    <c:v>факт</c:v>
                  </c:pt>
                  <c:pt idx="6">
                    <c:v>план</c:v>
                  </c:pt>
                </c:lvl>
                <c:lvl>
                  <c:pt idx="0">
                    <c:v>2011</c:v>
                  </c:pt>
                  <c:pt idx="2">
                    <c:v>2012</c:v>
                  </c:pt>
                  <c:pt idx="4">
                    <c:v>2013</c:v>
                  </c:pt>
                  <c:pt idx="6">
                    <c:v>2014</c:v>
                  </c:pt>
                </c:lvl>
              </c:multiLvlStrCache>
            </c:multiLvlStrRef>
          </c:cat>
          <c:val>
            <c:numRef>
              <c:f>Лист2!$D$19:$J$19</c:f>
              <c:numCache>
                <c:formatCode>General</c:formatCode>
                <c:ptCount val="7"/>
                <c:pt idx="0">
                  <c:v>7</c:v>
                </c:pt>
                <c:pt idx="1">
                  <c:v>2</c:v>
                </c:pt>
                <c:pt idx="2">
                  <c:v>8</c:v>
                </c:pt>
                <c:pt idx="3">
                  <c:v>2</c:v>
                </c:pt>
                <c:pt idx="4">
                  <c:v>8</c:v>
                </c:pt>
                <c:pt idx="5">
                  <c:v>6</c:v>
                </c:pt>
                <c:pt idx="6">
                  <c:v>16</c:v>
                </c:pt>
              </c:numCache>
            </c:numRef>
          </c:val>
        </c:ser>
        <c:dLbls/>
        <c:shape val="box"/>
        <c:axId val="98602368"/>
        <c:axId val="98608256"/>
        <c:axId val="0"/>
      </c:bar3DChart>
      <c:catAx>
        <c:axId val="98602368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8608256"/>
        <c:crosses val="autoZero"/>
        <c:auto val="1"/>
        <c:lblAlgn val="ctr"/>
        <c:lblOffset val="100"/>
      </c:catAx>
      <c:valAx>
        <c:axId val="986082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8602368"/>
        <c:crosses val="autoZero"/>
        <c:crossBetween val="between"/>
      </c:valAx>
    </c:plotArea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F14E9-0926-4035-8E2E-6BA2DE7AFE42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C0D91-AB1C-4F08-87A6-4073E548D8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3768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17774-C401-4509-A51A-4420498CC301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CC64B-B2D9-4641-95F8-59160F0D77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7860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CC64B-B2D9-4641-95F8-59160F0D772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3922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02BD8B-B6B1-4F21-9CC0-50637ADDD3CA}" type="slidenum">
              <a:rPr lang="ru-RU" altLang="ru-RU"/>
              <a:pPr/>
              <a:t>11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758DC1-A305-477F-9158-1C0CC37783C9}" type="slidenum">
              <a:rPr lang="ru-RU" altLang="ru-RU"/>
              <a:pPr/>
              <a:t>13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37892" name="Номер слайда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913" tIns="0" rIns="18913" bIns="0" anchor="b"/>
          <a:lstStyle/>
          <a:p>
            <a:pPr algn="r" defTabSz="908050" eaLnBrk="0" hangingPunct="0"/>
            <a:fld id="{089DC490-93DA-4565-A742-0D4751685A58}" type="slidenum">
              <a:rPr lang="en-US" sz="1000" i="1"/>
              <a:pPr algn="r" defTabSz="908050" eaLnBrk="0" hangingPunct="0"/>
              <a:t>15</a:t>
            </a:fld>
            <a:endParaRPr lang="en-US" sz="1000" i="1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38916" name="Номер слайда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913" tIns="0" rIns="18913" bIns="0" anchor="b"/>
          <a:lstStyle/>
          <a:p>
            <a:pPr algn="r" defTabSz="908050" eaLnBrk="0" hangingPunct="0"/>
            <a:fld id="{5AB32AA2-8024-4508-A233-A6B88EC0A159}" type="slidenum">
              <a:rPr lang="en-US" sz="1000" i="1"/>
              <a:pPr algn="r" defTabSz="908050" eaLnBrk="0" hangingPunct="0"/>
              <a:t>18</a:t>
            </a:fld>
            <a:endParaRPr lang="en-US" sz="1000" i="1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39940" name="Номер слайда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913" tIns="0" rIns="18913" bIns="0" anchor="b"/>
          <a:lstStyle/>
          <a:p>
            <a:pPr algn="r" defTabSz="908050" eaLnBrk="0" hangingPunct="0"/>
            <a:fld id="{0C742E69-B70B-41BD-B700-2C70D8374980}" type="slidenum">
              <a:rPr lang="en-US" sz="1000" i="1"/>
              <a:pPr algn="r" defTabSz="908050" eaLnBrk="0" hangingPunct="0"/>
              <a:t>19</a:t>
            </a:fld>
            <a:endParaRPr lang="en-US" sz="1000" i="1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E01527-8E70-41DB-BBBF-E1C2941FDBE6}" type="slidenum">
              <a:rPr lang="ru-RU" altLang="ru-RU"/>
              <a:pPr/>
              <a:t>23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DAAD59-F23C-4EC6-BAAE-35272A67FC98}" type="slidenum">
              <a:rPr lang="ru-RU" altLang="ru-RU"/>
              <a:pPr/>
              <a:t>26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1857356" y="2357430"/>
            <a:ext cx="7086600" cy="685800"/>
          </a:xfrm>
        </p:spPr>
        <p:txBody>
          <a:bodyPr/>
          <a:lstStyle>
            <a:lvl1pPr algn="l">
              <a:defRPr sz="4000" b="1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228600" y="4114800"/>
            <a:ext cx="8305800" cy="609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pic>
        <p:nvPicPr>
          <p:cNvPr id="34818" name="Picture 2" descr="&amp;Gcy;&amp;lcy;&amp;acy;&amp;vcy;&amp;ncy;&amp;acy;&amp;yacy;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4275" y="0"/>
            <a:ext cx="1609725" cy="1590675"/>
          </a:xfrm>
          <a:prstGeom prst="rect">
            <a:avLst/>
          </a:prstGeom>
          <a:noFill/>
        </p:spPr>
      </p:pic>
      <p:sp>
        <p:nvSpPr>
          <p:cNvPr id="34820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" name="Picture 5" descr="gerb"/>
          <p:cNvPicPr>
            <a:picLocks noChangeAspect="1" noChangeArrowheads="1"/>
          </p:cNvPicPr>
          <p:nvPr userDrawn="1"/>
        </p:nvPicPr>
        <p:blipFill>
          <a:blip r:embed="rId4" cstate="print">
            <a:lum bright="-20000"/>
          </a:blip>
          <a:srcRect/>
          <a:stretch>
            <a:fillRect/>
          </a:stretch>
        </p:blipFill>
        <p:spPr bwMode="auto">
          <a:xfrm>
            <a:off x="0" y="0"/>
            <a:ext cx="2156503" cy="1643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638800" y="6457950"/>
            <a:ext cx="2895600" cy="314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9076C-EF55-4D45-A336-A999231A14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00850" y="152400"/>
            <a:ext cx="2190750" cy="6248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419850" cy="6248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638800" y="6457950"/>
            <a:ext cx="2895600" cy="314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19384-DCBF-4696-825B-321F9E9444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6397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457325"/>
            <a:ext cx="8229600" cy="49434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28600" y="990600"/>
            <a:ext cx="23622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638800" y="6457950"/>
            <a:ext cx="2895600" cy="314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048000" y="64484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DDAC5A07-491B-4167-A3EF-F89BFC7CFF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983273" y="1916113"/>
            <a:ext cx="8968154" cy="5340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smtClean="0"/>
              <a:t>www.themegallery.com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www.themegallery.com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48464" y="6537325"/>
            <a:ext cx="395536" cy="320675"/>
          </a:xfrm>
        </p:spPr>
        <p:txBody>
          <a:bodyPr/>
          <a:lstStyle>
            <a:lvl1pPr>
              <a:defRPr sz="1200"/>
            </a:lvl1pPr>
          </a:lstStyle>
          <a:p>
            <a:fld id="{68CCC387-6E93-46B1-AF87-FB2786DCA1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638800" y="6457950"/>
            <a:ext cx="2895600" cy="314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10630" y="6465911"/>
            <a:ext cx="561964" cy="320675"/>
          </a:xfrm>
        </p:spPr>
        <p:txBody>
          <a:bodyPr/>
          <a:lstStyle>
            <a:lvl1pPr>
              <a:defRPr/>
            </a:lvl1pPr>
          </a:lstStyle>
          <a:p>
            <a:fld id="{E23D288B-ABDE-47B6-9BB8-9223018F9E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57325"/>
            <a:ext cx="4038600" cy="4943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57325"/>
            <a:ext cx="4038600" cy="4943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www.themegallery.com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638800" y="6457950"/>
            <a:ext cx="2895600" cy="314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BF7A5-E44D-4043-B574-E4B4CD9488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www.themegallery.com</a:t>
            </a:r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5638800" y="6457950"/>
            <a:ext cx="2895600" cy="314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FBCE1-16C0-43F3-93CE-56023E548B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www.themegallery.com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638800" y="6457950"/>
            <a:ext cx="2895600" cy="314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E7F4D-EEC7-4E62-BFF6-D2A0321946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www.themegallery.com</a:t>
            </a: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5638800" y="6457950"/>
            <a:ext cx="2895600" cy="314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A30C8-649E-4F9F-A10A-5B6375468C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www.themegallery.com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638800" y="6457950"/>
            <a:ext cx="2895600" cy="314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5D814-3D6C-4F1D-86C3-F9A8F8B6EA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www.themegallery.com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638800" y="6457950"/>
            <a:ext cx="2895600" cy="314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9D7A7-97A3-42EF-B9D1-37125DBED1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0" y="0"/>
          <a:ext cx="9144000" cy="962025"/>
        </p:xfrm>
        <a:graphic>
          <a:graphicData uri="http://schemas.openxmlformats.org/presentationml/2006/ole">
            <p:oleObj spid="_x0000_s1104" name="Image" r:id="rId16" imgW="9346032" imgH="1282540" progId="">
              <p:embed/>
            </p:oleObj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57325"/>
            <a:ext cx="822960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228600" y="990600"/>
            <a:ext cx="2362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ru-RU" smtClean="0"/>
              <a:t>www.themegallery.com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72396" y="6429396"/>
            <a:ext cx="113346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228600" y="152400"/>
            <a:ext cx="7343796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  <a:endParaRPr lang="en-US" dirty="0" smtClean="0"/>
          </a:p>
        </p:txBody>
      </p:sp>
      <p:pic>
        <p:nvPicPr>
          <p:cNvPr id="1043" name="Picture 19" descr="&amp;Gcy;&amp;lcy;&amp;acy;&amp;vcy;&amp;ncy;&amp;acy;&amp;yacy;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143924" y="11022"/>
            <a:ext cx="928638" cy="91764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1714488"/>
            <a:ext cx="8572560" cy="2500330"/>
          </a:xfrm>
        </p:spPr>
        <p:txBody>
          <a:bodyPr/>
          <a:lstStyle/>
          <a:p>
            <a:pPr algn="r"/>
            <a:r>
              <a:rPr lang="ru-RU" alt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ОТЧЕТ </a:t>
            </a:r>
            <a:br>
              <a:rPr lang="ru-RU" alt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alt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  ДЕЯТЕЛЬНОСТИ  ИНСТИТУТА  КИБЕРНЕТИКИ  за 2013 год</a:t>
            </a:r>
            <a:endParaRPr lang="ru-RU" alt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4143380"/>
            <a:ext cx="8858280" cy="857256"/>
          </a:xfrm>
        </p:spPr>
        <p:txBody>
          <a:bodyPr/>
          <a:lstStyle/>
          <a:p>
            <a:pPr algn="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Директор </a:t>
            </a:r>
          </a:p>
          <a:p>
            <a:pPr algn="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А.А. Захарова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92"/>
          <p:cNvSpPr>
            <a:spLocks noChangeArrowheads="1"/>
          </p:cNvSpPr>
          <p:nvPr/>
        </p:nvSpPr>
        <p:spPr bwMode="auto">
          <a:xfrm>
            <a:off x="0" y="142852"/>
            <a:ext cx="81724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Ключевые события</a:t>
            </a:r>
            <a:endParaRPr lang="ru-RU" alt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125" name="Прямоугольник 4"/>
          <p:cNvSpPr>
            <a:spLocks noChangeArrowheads="1"/>
          </p:cNvSpPr>
          <p:nvPr/>
        </p:nvSpPr>
        <p:spPr bwMode="auto">
          <a:xfrm>
            <a:off x="323850" y="1268413"/>
            <a:ext cx="8496300" cy="475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000" indent="-342900" algn="just" eaLnBrk="0" hangingPunct="0">
              <a:spcBef>
                <a:spcPts val="600"/>
              </a:spcBef>
              <a:buFont typeface="+mj-lt"/>
              <a:buAutoNum type="arabicPeriod"/>
              <a:tabLst>
                <a:tab pos="788988" algn="l"/>
                <a:tab pos="2927350" algn="l"/>
                <a:tab pos="4119563" algn="l"/>
                <a:tab pos="7089775" algn="l"/>
                <a:tab pos="8191500" algn="l"/>
                <a:tab pos="9070975" algn="l"/>
              </a:tabLst>
            </a:pPr>
            <a:r>
              <a:rPr lang="ru-RU" b="1" dirty="0">
                <a:latin typeface="Cambria" pitchFamily="18" charset="0"/>
              </a:rPr>
              <a:t>С целью ознакомления студентов с предприятиями г. Томска, работающими по профилям подготовки ИК</a:t>
            </a:r>
            <a:r>
              <a:rPr lang="en-US" b="1" dirty="0">
                <a:latin typeface="Cambria" pitchFamily="18" charset="0"/>
              </a:rPr>
              <a:t>,</a:t>
            </a:r>
            <a:r>
              <a:rPr lang="ru-RU" b="1" dirty="0">
                <a:latin typeface="Cambria" pitchFamily="18" charset="0"/>
              </a:rPr>
              <a:t> на портале института </a:t>
            </a:r>
            <a:r>
              <a:rPr lang="ru-RU" b="1" dirty="0">
                <a:solidFill>
                  <a:srgbClr val="FF0000"/>
                </a:solidFill>
                <a:latin typeface="Cambria" pitchFamily="18" charset="0"/>
              </a:rPr>
              <a:t>внедрена электронная система организации экскурсий</a:t>
            </a:r>
            <a:r>
              <a:rPr lang="ru-RU" b="1" dirty="0">
                <a:latin typeface="Cambria" pitchFamily="18" charset="0"/>
              </a:rPr>
              <a:t>.</a:t>
            </a:r>
          </a:p>
          <a:p>
            <a:pPr marL="180000" indent="-342900" algn="just" eaLnBrk="0" hangingPunct="0">
              <a:spcBef>
                <a:spcPts val="600"/>
              </a:spcBef>
              <a:buFont typeface="+mj-lt"/>
              <a:buAutoNum type="arabicPeriod"/>
              <a:tabLst>
                <a:tab pos="788988" algn="l"/>
                <a:tab pos="2927350" algn="l"/>
                <a:tab pos="4119563" algn="l"/>
                <a:tab pos="7089775" algn="l"/>
                <a:tab pos="8191500" algn="l"/>
                <a:tab pos="9070975" algn="l"/>
              </a:tabLst>
            </a:pPr>
            <a:r>
              <a:rPr lang="ru-RU" altLang="ru-RU" b="1" dirty="0">
                <a:latin typeface="Cambria" pitchFamily="18" charset="0"/>
              </a:rPr>
              <a:t>По итогам Международного форума </a:t>
            </a:r>
            <a:r>
              <a:rPr lang="ru-RU" b="1" dirty="0">
                <a:latin typeface="Cambria" pitchFamily="18" charset="0"/>
              </a:rPr>
              <a:t>«Ведущие технические университеты мира: новые горизонты международного сотрудничества» </a:t>
            </a:r>
            <a:r>
              <a:rPr lang="ru-RU" b="1" dirty="0">
                <a:solidFill>
                  <a:srgbClr val="FF0000"/>
                </a:solidFill>
                <a:latin typeface="Cambria" pitchFamily="18" charset="0"/>
              </a:rPr>
              <a:t>подписаны договоры с Сити университетом Лондона и Техническим университетом Мюнхена</a:t>
            </a:r>
            <a:r>
              <a:rPr lang="ru-RU" b="1" dirty="0">
                <a:latin typeface="Cambria" pitchFamily="18" charset="0"/>
              </a:rPr>
              <a:t> о совместной разработке и реализации </a:t>
            </a:r>
            <a:r>
              <a:rPr lang="en-US" b="1" dirty="0">
                <a:latin typeface="Cambria" pitchFamily="18" charset="0"/>
              </a:rPr>
              <a:t>DD</a:t>
            </a:r>
            <a:r>
              <a:rPr lang="ru-RU" b="1" dirty="0">
                <a:latin typeface="Cambria" pitchFamily="18" charset="0"/>
              </a:rPr>
              <a:t> программ.</a:t>
            </a:r>
          </a:p>
          <a:p>
            <a:pPr marL="180000" indent="-342900" algn="just" eaLnBrk="0" hangingPunct="0">
              <a:spcBef>
                <a:spcPts val="600"/>
              </a:spcBef>
              <a:buFont typeface="+mj-lt"/>
              <a:buAutoNum type="arabicPeriod"/>
              <a:tabLst>
                <a:tab pos="788988" algn="l"/>
                <a:tab pos="2927350" algn="l"/>
                <a:tab pos="4119563" algn="l"/>
                <a:tab pos="7089775" algn="l"/>
                <a:tab pos="8191500" algn="l"/>
                <a:tab pos="9070975" algn="l"/>
              </a:tabLst>
            </a:pPr>
            <a:r>
              <a:rPr lang="ru-RU" altLang="ru-RU" b="1" dirty="0" smtClean="0">
                <a:latin typeface="Cambria" pitchFamily="18" charset="0"/>
              </a:rPr>
              <a:t>Каф</a:t>
            </a:r>
            <a:r>
              <a:rPr lang="ru-RU" altLang="ru-RU" b="1" dirty="0">
                <a:latin typeface="Cambria" pitchFamily="18" charset="0"/>
              </a:rPr>
              <a:t>. АРМ включена в </a:t>
            </a:r>
            <a:r>
              <a:rPr lang="ru-RU" altLang="ru-RU" b="1" dirty="0">
                <a:solidFill>
                  <a:srgbClr val="FF0000"/>
                </a:solidFill>
                <a:latin typeface="Cambria" pitchFamily="18" charset="0"/>
              </a:rPr>
              <a:t>программу </a:t>
            </a:r>
            <a:r>
              <a:rPr lang="en-US" altLang="ru-RU" b="1" dirty="0">
                <a:solidFill>
                  <a:srgbClr val="FF0000"/>
                </a:solidFill>
                <a:latin typeface="Cambria" pitchFamily="18" charset="0"/>
              </a:rPr>
              <a:t>TEMPUS </a:t>
            </a:r>
            <a:r>
              <a:rPr lang="ru-RU" altLang="ru-RU" b="1" dirty="0">
                <a:latin typeface="Cambria" pitchFamily="18" charset="0"/>
              </a:rPr>
              <a:t>для разработки международной магистерской программы «Обеспечение эффективности технологических процессов жизненного цикла продукта» (координатор – университет прикладных наук </a:t>
            </a:r>
            <a:r>
              <a:rPr lang="ru-RU" altLang="ru-RU" b="1" dirty="0" err="1">
                <a:latin typeface="Cambria" pitchFamily="18" charset="0"/>
              </a:rPr>
              <a:t>Йоаннеум</a:t>
            </a:r>
            <a:r>
              <a:rPr lang="ru-RU" altLang="ru-RU" b="1" dirty="0">
                <a:latin typeface="Cambria" pitchFamily="18" charset="0"/>
              </a:rPr>
              <a:t> (</a:t>
            </a:r>
            <a:r>
              <a:rPr lang="ru-RU" altLang="ru-RU" b="1" dirty="0" err="1">
                <a:latin typeface="Cambria" pitchFamily="18" charset="0"/>
              </a:rPr>
              <a:t>Грац</a:t>
            </a:r>
            <a:r>
              <a:rPr lang="en-US" altLang="ru-RU" b="1" dirty="0">
                <a:latin typeface="Cambria" pitchFamily="18" charset="0"/>
              </a:rPr>
              <a:t>,</a:t>
            </a:r>
            <a:r>
              <a:rPr lang="ru-RU" altLang="ru-RU" b="1" dirty="0">
                <a:latin typeface="Cambria" pitchFamily="18" charset="0"/>
              </a:rPr>
              <a:t> Австрия</a:t>
            </a:r>
            <a:r>
              <a:rPr lang="ru-RU" altLang="ru-RU" b="1" dirty="0" smtClean="0">
                <a:latin typeface="Cambria" pitchFamily="18" charset="0"/>
              </a:rPr>
              <a:t>).</a:t>
            </a:r>
          </a:p>
          <a:p>
            <a:pPr marL="180000" indent="-342900" algn="just" eaLnBrk="0" hangingPunct="0">
              <a:spcBef>
                <a:spcPts val="600"/>
              </a:spcBef>
              <a:buFont typeface="+mj-lt"/>
              <a:buAutoNum type="arabicPeriod"/>
              <a:tabLst>
                <a:tab pos="788988" algn="l"/>
                <a:tab pos="2927350" algn="l"/>
                <a:tab pos="4119563" algn="l"/>
                <a:tab pos="7089775" algn="l"/>
                <a:tab pos="8191500" algn="l"/>
                <a:tab pos="9070975" algn="l"/>
              </a:tabLst>
            </a:pPr>
            <a:r>
              <a:rPr lang="ru-RU" b="1" dirty="0" smtClean="0">
                <a:latin typeface="Cambria" pitchFamily="18" charset="0"/>
              </a:rPr>
              <a:t>На </a:t>
            </a:r>
            <a:r>
              <a:rPr lang="ru-RU" b="1" dirty="0">
                <a:latin typeface="Cambria" pitchFamily="18" charset="0"/>
              </a:rPr>
              <a:t>кафедре ИКСУ проведена работа по созданию </a:t>
            </a:r>
            <a:r>
              <a:rPr lang="ru-RU" b="1" dirty="0">
                <a:solidFill>
                  <a:srgbClr val="FF0000"/>
                </a:solidFill>
                <a:latin typeface="Cambria" pitchFamily="18" charset="0"/>
              </a:rPr>
              <a:t>учебной лаборатории «Прецизионные </a:t>
            </a:r>
            <a:r>
              <a:rPr lang="ru-RU" b="1" dirty="0" err="1">
                <a:solidFill>
                  <a:srgbClr val="FF0000"/>
                </a:solidFill>
                <a:latin typeface="Cambria" pitchFamily="18" charset="0"/>
              </a:rPr>
              <a:t>мехатронные</a:t>
            </a:r>
            <a:r>
              <a:rPr lang="ru-RU" b="1" dirty="0">
                <a:solidFill>
                  <a:srgbClr val="FF0000"/>
                </a:solidFill>
                <a:latin typeface="Cambria" pitchFamily="18" charset="0"/>
              </a:rPr>
              <a:t> системы космических аппаратов» </a:t>
            </a:r>
            <a:r>
              <a:rPr lang="ru-RU" b="1" dirty="0">
                <a:latin typeface="Cambria" pitchFamily="18" charset="0"/>
              </a:rPr>
              <a:t>имени генерального конструктора и генерального директора НПО прикладной механики А.Г. Козлова</a:t>
            </a:r>
            <a:r>
              <a:rPr lang="ru-RU" b="1" dirty="0" smtClean="0">
                <a:latin typeface="Cambria" pitchFamily="18" charset="0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0" y="39263"/>
            <a:ext cx="8143900" cy="960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Динамика выполнения заданий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 объемам НИОКР в ИК  за 2011 – 2013 г. 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3315" name="Прямоугольник 3"/>
          <p:cNvSpPr>
            <a:spLocks noChangeArrowheads="1"/>
          </p:cNvSpPr>
          <p:nvPr/>
        </p:nvSpPr>
        <p:spPr bwMode="auto">
          <a:xfrm>
            <a:off x="7812360" y="947723"/>
            <a:ext cx="11340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600" b="1" i="1" dirty="0">
                <a:solidFill>
                  <a:srgbClr val="004040"/>
                </a:solidFill>
                <a:cs typeface="Times New Roman" pitchFamily="18" charset="0"/>
              </a:rPr>
              <a:t>тыс.руб.</a:t>
            </a:r>
            <a:endParaRPr lang="ru-RU" altLang="ru-RU" sz="1600" b="1" i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6629169"/>
              </p:ext>
            </p:extLst>
          </p:nvPr>
        </p:nvGraphicFramePr>
        <p:xfrm>
          <a:off x="251519" y="1357296"/>
          <a:ext cx="8640961" cy="4952026"/>
        </p:xfrm>
        <a:graphic>
          <a:graphicData uri="http://schemas.openxmlformats.org/drawingml/2006/table">
            <a:tbl>
              <a:tblPr/>
              <a:tblGrid>
                <a:gridCol w="465652"/>
                <a:gridCol w="1660985"/>
                <a:gridCol w="937704"/>
                <a:gridCol w="816090"/>
                <a:gridCol w="814491"/>
                <a:gridCol w="820891"/>
                <a:gridCol w="881699"/>
                <a:gridCol w="1054517"/>
                <a:gridCol w="1188932"/>
              </a:tblGrid>
              <a:tr h="68647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НИОКР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2011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2012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864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86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х/д и НПУ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99800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99808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123600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33070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125200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46481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180680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6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Программы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гранты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5034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20443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10950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19080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20810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24462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25000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6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Целевые и б/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21000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21000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17900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17900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17000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19483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18700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71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125834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141251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151200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70050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163010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90426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224380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39552" cy="404664"/>
          </a:xfrm>
        </p:spPr>
        <p:txBody>
          <a:bodyPr/>
          <a:lstStyle/>
          <a:p>
            <a:fld id="{6A8A30C8-649E-4F9F-A10A-5B6375468CF4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75040" y="6501404"/>
            <a:ext cx="389448" cy="239964"/>
          </a:xfrm>
        </p:spPr>
        <p:txBody>
          <a:bodyPr/>
          <a:lstStyle/>
          <a:p>
            <a:fld id="{6A8A30C8-649E-4F9F-A10A-5B6375468CF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39263"/>
            <a:ext cx="8143900" cy="960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alt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Диаграмма выполнения 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заданий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 объемам НИОКР в ИК  за 2011 – 2013 г. 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graphicFrame>
        <p:nvGraphicFramePr>
          <p:cNvPr id="6" name="Диаграмма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90327610"/>
              </p:ext>
            </p:extLst>
          </p:nvPr>
        </p:nvGraphicFramePr>
        <p:xfrm>
          <a:off x="166139" y="1000108"/>
          <a:ext cx="8829281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9356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0" y="-4796"/>
            <a:ext cx="81439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Динамика выполнения заданий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0" hangingPunct="0"/>
            <a:r>
              <a:rPr lang="ru-RU" alt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 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 уровню в ИК  за 2011 – 2013 г. 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8429652" y="1071546"/>
            <a:ext cx="4857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600" b="1" i="1" dirty="0">
                <a:solidFill>
                  <a:srgbClr val="004040"/>
                </a:solidFill>
                <a:cs typeface="Times New Roman" pitchFamily="18" charset="0"/>
              </a:rPr>
              <a:t>ед.</a:t>
            </a:r>
            <a:endParaRPr lang="ru-RU" altLang="ru-RU" sz="1600" b="1" i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94701797"/>
              </p:ext>
            </p:extLst>
          </p:nvPr>
        </p:nvGraphicFramePr>
        <p:xfrm>
          <a:off x="323528" y="1428735"/>
          <a:ext cx="8591899" cy="4520544"/>
        </p:xfrm>
        <a:graphic>
          <a:graphicData uri="http://schemas.openxmlformats.org/drawingml/2006/table">
            <a:tbl>
              <a:tblPr/>
              <a:tblGrid>
                <a:gridCol w="463008"/>
                <a:gridCol w="2382973"/>
                <a:gridCol w="763555"/>
                <a:gridCol w="832970"/>
                <a:gridCol w="902384"/>
                <a:gridCol w="832970"/>
                <a:gridCol w="832970"/>
                <a:gridCol w="763555"/>
                <a:gridCol w="817514"/>
              </a:tblGrid>
              <a:tr h="5190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519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964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Защиты докторских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диссертаций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4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Защиты кандидатских диссертаций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Индексируемые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статьи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215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173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240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245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310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349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372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Статьи с высоким ИФ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90454" y="6453336"/>
            <a:ext cx="561964" cy="239964"/>
          </a:xfrm>
        </p:spPr>
        <p:txBody>
          <a:bodyPr/>
          <a:lstStyle/>
          <a:p>
            <a:fld id="{6A8A30C8-649E-4F9F-A10A-5B6375468CF4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32440" y="6537325"/>
            <a:ext cx="611560" cy="320675"/>
          </a:xfrm>
        </p:spPr>
        <p:txBody>
          <a:bodyPr/>
          <a:lstStyle/>
          <a:p>
            <a:fld id="{6A8A30C8-649E-4F9F-A10A-5B6375468CF4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19236843"/>
              </p:ext>
            </p:extLst>
          </p:nvPr>
        </p:nvGraphicFramePr>
        <p:xfrm>
          <a:off x="0" y="857232"/>
          <a:ext cx="878497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23878280"/>
              </p:ext>
            </p:extLst>
          </p:nvPr>
        </p:nvGraphicFramePr>
        <p:xfrm>
          <a:off x="29636" y="3929066"/>
          <a:ext cx="4721876" cy="2928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80988156"/>
              </p:ext>
            </p:extLst>
          </p:nvPr>
        </p:nvGraphicFramePr>
        <p:xfrm>
          <a:off x="4537166" y="4071942"/>
          <a:ext cx="4534826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79512" y="364331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Индексируемые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статьи</a:t>
            </a:r>
            <a:endParaRPr lang="ru-RU" b="1" dirty="0">
              <a:solidFill>
                <a:schemeClr val="tx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37166" y="367223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Статьи с высоким ИФ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-27384"/>
            <a:ext cx="8100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Динамика выполнения заданий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0" hangingPunct="0"/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 2 уровню в ИК  за 2011 – 2013 г. 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67168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82581" y="1154275"/>
            <a:ext cx="856138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914400" lvl="1" indent="-457200" algn="just" eaLnBrk="0" hangingPunct="0">
              <a:buFont typeface="Arial" charset="0"/>
              <a:buAutoNum type="arabicPeriod"/>
              <a:tabLst>
                <a:tab pos="498475" algn="l"/>
              </a:tabLst>
            </a:pPr>
            <a:r>
              <a:rPr lang="ru-RU" altLang="ru-RU" sz="2000" b="1" dirty="0">
                <a:solidFill>
                  <a:schemeClr val="tx1">
                    <a:lumMod val="75000"/>
                  </a:schemeClr>
                </a:solidFill>
              </a:rPr>
              <a:t>Выиграны </a:t>
            </a:r>
            <a:r>
              <a:rPr lang="ru-RU" altLang="ru-RU" sz="2000" b="1" dirty="0">
                <a:solidFill>
                  <a:srgbClr val="FF0000"/>
                </a:solidFill>
              </a:rPr>
              <a:t>три гранта ФЦП </a:t>
            </a:r>
            <a:r>
              <a:rPr lang="ru-RU" altLang="ru-RU" sz="2000" b="1" dirty="0">
                <a:solidFill>
                  <a:schemeClr val="tx1">
                    <a:lumMod val="75000"/>
                  </a:schemeClr>
                </a:solidFill>
              </a:rPr>
              <a:t>(один совместно с </a:t>
            </a:r>
            <a:r>
              <a:rPr lang="ru-RU" altLang="ru-RU" sz="2000" b="1" dirty="0" err="1">
                <a:solidFill>
                  <a:schemeClr val="tx1">
                    <a:lumMod val="75000"/>
                  </a:schemeClr>
                </a:solidFill>
              </a:rPr>
              <a:t>ЭНИНом</a:t>
            </a:r>
            <a:r>
              <a:rPr lang="ru-RU" altLang="ru-RU" sz="2000" b="1" dirty="0">
                <a:solidFill>
                  <a:schemeClr val="tx1">
                    <a:lumMod val="75000"/>
                  </a:schemeClr>
                </a:solidFill>
              </a:rPr>
              <a:t>) на общую сумму 12,8 млн. руб</a:t>
            </a:r>
            <a:r>
              <a:rPr lang="ru-RU" altLang="ru-RU" sz="2000" b="1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  <a:endParaRPr lang="en-US" altLang="ru-RU" sz="20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914400" lvl="1" indent="-457200" algn="just" eaLnBrk="0" hangingPunct="0">
              <a:buFont typeface="Arial" charset="0"/>
              <a:buAutoNum type="arabicPeriod"/>
              <a:tabLst>
                <a:tab pos="498475" algn="l"/>
              </a:tabLst>
            </a:pPr>
            <a:endParaRPr lang="en-US" altLang="ru-RU" sz="1000" b="1" dirty="0">
              <a:solidFill>
                <a:schemeClr val="tx1">
                  <a:lumMod val="75000"/>
                </a:schemeClr>
              </a:solidFill>
            </a:endParaRPr>
          </a:p>
          <a:p>
            <a:pPr marL="914400" lvl="1" indent="-457200" algn="just" eaLnBrk="0" hangingPunct="0">
              <a:buFont typeface="Arial" charset="0"/>
              <a:buAutoNum type="arabicPeriod"/>
              <a:tabLst>
                <a:tab pos="498475" algn="l"/>
              </a:tabLst>
            </a:pPr>
            <a:r>
              <a:rPr lang="ru-RU" altLang="ru-RU" sz="2000" b="1" dirty="0">
                <a:solidFill>
                  <a:schemeClr val="tx1">
                    <a:lumMod val="75000"/>
                  </a:schemeClr>
                </a:solidFill>
              </a:rPr>
              <a:t>Успешно завершен </a:t>
            </a:r>
            <a:r>
              <a:rPr lang="ru-RU" altLang="ru-RU" sz="2000" b="1" dirty="0">
                <a:solidFill>
                  <a:srgbClr val="FF0000"/>
                </a:solidFill>
              </a:rPr>
              <a:t>проект по 218 </a:t>
            </a:r>
            <a:r>
              <a:rPr lang="ru-RU" altLang="ru-RU" sz="2000" b="1" dirty="0">
                <a:solidFill>
                  <a:schemeClr val="tx1">
                    <a:lumMod val="75000"/>
                  </a:schemeClr>
                </a:solidFill>
              </a:rPr>
              <a:t>постановлению </a:t>
            </a:r>
            <a:r>
              <a:rPr lang="ru-RU" altLang="ru-RU" sz="2000" b="1" dirty="0" smtClean="0">
                <a:solidFill>
                  <a:schemeClr val="tx1">
                    <a:lumMod val="75000"/>
                  </a:schemeClr>
                </a:solidFill>
              </a:rPr>
              <a:t>Правительства.</a:t>
            </a:r>
          </a:p>
          <a:p>
            <a:pPr marL="914400" lvl="1" indent="-457200" algn="just" eaLnBrk="0" hangingPunct="0">
              <a:buFont typeface="Arial" charset="0"/>
              <a:buAutoNum type="arabicPeriod"/>
              <a:tabLst>
                <a:tab pos="498475" algn="l"/>
              </a:tabLst>
            </a:pPr>
            <a:endParaRPr lang="ru-RU" altLang="ru-RU" sz="1000" b="1" dirty="0">
              <a:solidFill>
                <a:schemeClr val="tx1">
                  <a:lumMod val="75000"/>
                </a:schemeClr>
              </a:solidFill>
            </a:endParaRPr>
          </a:p>
          <a:p>
            <a:pPr marL="914400" lvl="1" indent="-457200" algn="just" eaLnBrk="0" hangingPunct="0">
              <a:buFont typeface="Arial" charset="0"/>
              <a:buAutoNum type="arabicPeriod"/>
              <a:tabLst>
                <a:tab pos="498475" algn="l"/>
              </a:tabLst>
            </a:pPr>
            <a:r>
              <a:rPr lang="ru-RU" altLang="ru-RU" sz="2000" b="1" dirty="0">
                <a:solidFill>
                  <a:schemeClr val="tx1">
                    <a:lumMod val="75000"/>
                  </a:schemeClr>
                </a:solidFill>
              </a:rPr>
              <a:t>Выигран </a:t>
            </a:r>
            <a:r>
              <a:rPr lang="ru-RU" altLang="ru-RU" sz="2000" b="1" dirty="0">
                <a:solidFill>
                  <a:srgbClr val="FF0000"/>
                </a:solidFill>
              </a:rPr>
              <a:t>грант </a:t>
            </a:r>
            <a:r>
              <a:rPr lang="ru-RU" altLang="ru-RU" sz="2000" b="1" dirty="0">
                <a:solidFill>
                  <a:schemeClr val="tx1">
                    <a:lumMod val="75000"/>
                  </a:schemeClr>
                </a:solidFill>
              </a:rPr>
              <a:t>на создание Территориальной информационной системы Томской области для формирования системы «Открытое правительство</a:t>
            </a:r>
            <a:r>
              <a:rPr lang="ru-RU" altLang="ru-RU" sz="2000" b="1" dirty="0" smtClean="0">
                <a:solidFill>
                  <a:schemeClr val="tx1">
                    <a:lumMod val="75000"/>
                  </a:schemeClr>
                </a:solidFill>
              </a:rPr>
              <a:t>».</a:t>
            </a:r>
          </a:p>
          <a:p>
            <a:pPr marL="914400" lvl="1" indent="-457200" algn="just" eaLnBrk="0" hangingPunct="0">
              <a:buFont typeface="Arial" charset="0"/>
              <a:buAutoNum type="arabicPeriod"/>
              <a:tabLst>
                <a:tab pos="498475" algn="l"/>
              </a:tabLst>
            </a:pPr>
            <a:endParaRPr lang="ru-RU" altLang="ru-RU" sz="1000" b="1" dirty="0">
              <a:solidFill>
                <a:schemeClr val="tx1">
                  <a:lumMod val="75000"/>
                </a:schemeClr>
              </a:solidFill>
            </a:endParaRPr>
          </a:p>
          <a:p>
            <a:pPr marL="914400" lvl="1" indent="-457200" algn="just" eaLnBrk="0" hangingPunct="0">
              <a:buFont typeface="Arial" charset="0"/>
              <a:buAutoNum type="arabicPeriod"/>
              <a:tabLst>
                <a:tab pos="498475" algn="l"/>
              </a:tabLst>
            </a:pPr>
            <a:r>
              <a:rPr lang="ru-RU" altLang="ru-RU" sz="2000" b="1" dirty="0">
                <a:solidFill>
                  <a:schemeClr val="tx1">
                    <a:lumMod val="75000"/>
                  </a:schemeClr>
                </a:solidFill>
              </a:rPr>
              <a:t>Разработка ИК ТПУ «Интеллектуальная система </a:t>
            </a:r>
            <a:r>
              <a:rPr lang="ru-RU" altLang="ru-RU" sz="2000" b="1" dirty="0" smtClean="0">
                <a:solidFill>
                  <a:schemeClr val="tx1">
                    <a:lumMod val="75000"/>
                  </a:schemeClr>
                </a:solidFill>
              </a:rPr>
              <a:t>управления </a:t>
            </a:r>
            <a:r>
              <a:rPr lang="ru-RU" altLang="ru-RU" sz="2000" b="1" dirty="0">
                <a:solidFill>
                  <a:schemeClr val="tx1">
                    <a:lumMod val="75000"/>
                  </a:schemeClr>
                </a:solidFill>
              </a:rPr>
              <a:t>транспортом» получила </a:t>
            </a:r>
            <a:r>
              <a:rPr lang="ru-RU" altLang="ru-RU" sz="2000" b="1" dirty="0">
                <a:solidFill>
                  <a:srgbClr val="FF0000"/>
                </a:solidFill>
              </a:rPr>
              <a:t>диплом 2 степени  </a:t>
            </a:r>
            <a:r>
              <a:rPr lang="ru-RU" altLang="ru-RU" sz="2000" b="1" dirty="0">
                <a:solidFill>
                  <a:schemeClr val="tx1">
                    <a:lumMod val="75000"/>
                  </a:schemeClr>
                </a:solidFill>
              </a:rPr>
              <a:t>на конкурсе «Лучший инновационный проект и лучшая научно-техническая разработка года», проходившем в рамках Петербургской технической </a:t>
            </a:r>
            <a:r>
              <a:rPr lang="ru-RU" altLang="ru-RU" sz="2000" b="1" dirty="0" smtClean="0">
                <a:solidFill>
                  <a:schemeClr val="tx1">
                    <a:lumMod val="75000"/>
                  </a:schemeClr>
                </a:solidFill>
              </a:rPr>
              <a:t>ярмарки.</a:t>
            </a:r>
            <a:endParaRPr lang="ru-RU" altLang="ru-RU" sz="2000" b="1" dirty="0">
              <a:solidFill>
                <a:schemeClr val="tx1">
                  <a:lumMod val="75000"/>
                </a:schemeClr>
              </a:solidFill>
            </a:endParaRPr>
          </a:p>
          <a:p>
            <a:pPr marL="914400" lvl="1" indent="-457200" algn="just" eaLnBrk="0" hangingPunct="0">
              <a:buFont typeface="Arial" charset="0"/>
              <a:buAutoNum type="arabicPeriod"/>
              <a:tabLst>
                <a:tab pos="498475" algn="l"/>
              </a:tabLst>
            </a:pPr>
            <a:endParaRPr lang="en-US" altLang="ru-RU" sz="1000" b="1" dirty="0">
              <a:solidFill>
                <a:schemeClr val="tx1">
                  <a:lumMod val="75000"/>
                </a:schemeClr>
              </a:solidFill>
            </a:endParaRPr>
          </a:p>
          <a:p>
            <a:pPr marL="914400" lvl="1" indent="-457200" algn="just" eaLnBrk="0" hangingPunct="0">
              <a:buFont typeface="Arial" charset="0"/>
              <a:buAutoNum type="arabicPeriod"/>
              <a:tabLst>
                <a:tab pos="498475" algn="l"/>
              </a:tabLst>
            </a:pPr>
            <a:r>
              <a:rPr lang="ru-RU" altLang="ru-RU" sz="2000" b="1" dirty="0">
                <a:solidFill>
                  <a:schemeClr val="tx1">
                    <a:lumMod val="75000"/>
                  </a:schemeClr>
                </a:solidFill>
              </a:rPr>
              <a:t>ИК</a:t>
            </a:r>
            <a:r>
              <a:rPr lang="en-US" altLang="ru-RU" sz="2000" b="1" dirty="0">
                <a:solidFill>
                  <a:schemeClr val="tx1">
                    <a:lumMod val="75000"/>
                  </a:schemeClr>
                </a:solidFill>
              </a:rPr>
              <a:t>  </a:t>
            </a:r>
            <a:r>
              <a:rPr lang="ru-RU" altLang="ru-RU" sz="2000" b="1" dirty="0">
                <a:solidFill>
                  <a:schemeClr val="tx1">
                    <a:lumMod val="75000"/>
                  </a:schemeClr>
                </a:solidFill>
              </a:rPr>
              <a:t>стал соисполнителем  проекта</a:t>
            </a:r>
            <a:r>
              <a:rPr lang="en-US" altLang="ru-RU" sz="2000" b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altLang="ru-RU" sz="2000" b="1" dirty="0">
                <a:solidFill>
                  <a:srgbClr val="FF0000"/>
                </a:solidFill>
              </a:rPr>
              <a:t>TEMPUS-1-2013-1-AT-TEMPUS-JPCR </a:t>
            </a:r>
            <a:r>
              <a:rPr lang="en-US" altLang="ru-RU" sz="2000" b="1" dirty="0">
                <a:solidFill>
                  <a:schemeClr val="tx1">
                    <a:lumMod val="75000"/>
                  </a:schemeClr>
                </a:solidFill>
              </a:rPr>
              <a:t>Applied Computing in Engineering and Science, Coordinator - </a:t>
            </a:r>
            <a:r>
              <a:rPr lang="en-US" altLang="ru-RU" sz="2000" b="1" dirty="0" err="1">
                <a:solidFill>
                  <a:schemeClr val="tx1">
                    <a:lumMod val="75000"/>
                  </a:schemeClr>
                </a:solidFill>
              </a:rPr>
              <a:t>Technische</a:t>
            </a:r>
            <a:r>
              <a:rPr lang="en-US" altLang="ru-RU" sz="2000" b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altLang="ru-RU" sz="2000" b="1" dirty="0" err="1">
                <a:solidFill>
                  <a:schemeClr val="tx1">
                    <a:lumMod val="75000"/>
                  </a:schemeClr>
                </a:solidFill>
              </a:rPr>
              <a:t>Universität</a:t>
            </a:r>
            <a:r>
              <a:rPr lang="en-US" altLang="ru-RU" sz="2000" b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altLang="ru-RU" sz="2000" b="1" dirty="0" smtClean="0">
                <a:solidFill>
                  <a:schemeClr val="tx1">
                    <a:lumMod val="75000"/>
                  </a:schemeClr>
                </a:solidFill>
              </a:rPr>
              <a:t>Wien</a:t>
            </a:r>
            <a:r>
              <a:rPr lang="ru-RU" altLang="ru-RU" sz="2000" b="1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  <a:r>
              <a:rPr lang="ru-RU" altLang="ru-RU" sz="2000" b="1" dirty="0">
                <a:solidFill>
                  <a:schemeClr val="tx1">
                    <a:lumMod val="75000"/>
                  </a:schemeClr>
                </a:solidFill>
              </a:rPr>
              <a:t>	</a:t>
            </a:r>
            <a:r>
              <a:rPr lang="ru-RU" altLang="ru-RU" sz="2000" b="1" dirty="0">
                <a:solidFill>
                  <a:srgbClr val="004040"/>
                </a:solidFill>
              </a:rPr>
              <a:t>							</a:t>
            </a:r>
            <a:endParaRPr lang="ru-RU" altLang="ru-RU" sz="2000" b="1" dirty="0">
              <a:solidFill>
                <a:srgbClr val="663300"/>
              </a:solidFill>
            </a:endParaRPr>
          </a:p>
        </p:txBody>
      </p:sp>
      <p:sp>
        <p:nvSpPr>
          <p:cNvPr id="15363" name="Прямоугольник 2"/>
          <p:cNvSpPr>
            <a:spLocks noChangeArrowheads="1"/>
          </p:cNvSpPr>
          <p:nvPr/>
        </p:nvSpPr>
        <p:spPr bwMode="auto">
          <a:xfrm>
            <a:off x="1" y="130156"/>
            <a:ext cx="81439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tabLst>
                <a:tab pos="498475" algn="l"/>
              </a:tabLst>
            </a:pPr>
            <a:r>
              <a:rPr lang="ru-RU" altLang="ru-RU" sz="3200" b="1" dirty="0">
                <a:solidFill>
                  <a:schemeClr val="bg1"/>
                </a:solidFill>
                <a:latin typeface="+mn-lt"/>
              </a:rPr>
              <a:t>Основные</a:t>
            </a:r>
            <a:r>
              <a:rPr lang="en-US" altLang="ru-RU" sz="32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altLang="ru-RU" sz="3200" b="1" dirty="0">
                <a:solidFill>
                  <a:schemeClr val="bg1"/>
                </a:solidFill>
                <a:latin typeface="+mn-lt"/>
              </a:rPr>
              <a:t>научные достижения</a:t>
            </a:r>
            <a:r>
              <a:rPr lang="en-US" altLang="ru-RU" sz="32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altLang="ru-RU" sz="3200" b="1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74533" y="6456186"/>
            <a:ext cx="561963" cy="357190"/>
          </a:xfrm>
        </p:spPr>
        <p:txBody>
          <a:bodyPr/>
          <a:lstStyle/>
          <a:p>
            <a:fld id="{6A8A30C8-649E-4F9F-A10A-5B6375468CF4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91756671"/>
              </p:ext>
            </p:extLst>
          </p:nvPr>
        </p:nvGraphicFramePr>
        <p:xfrm>
          <a:off x="179512" y="1124747"/>
          <a:ext cx="8712967" cy="2448268"/>
        </p:xfrm>
        <a:graphic>
          <a:graphicData uri="http://schemas.openxmlformats.org/drawingml/2006/table">
            <a:tbl>
              <a:tblPr/>
              <a:tblGrid>
                <a:gridCol w="1372636"/>
                <a:gridCol w="657994"/>
                <a:gridCol w="697210"/>
                <a:gridCol w="512520"/>
                <a:gridCol w="792575"/>
                <a:gridCol w="697210"/>
                <a:gridCol w="623134"/>
                <a:gridCol w="725536"/>
                <a:gridCol w="617929"/>
                <a:gridCol w="789567"/>
                <a:gridCol w="618775"/>
                <a:gridCol w="607881"/>
              </a:tblGrid>
              <a:tr h="62265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ППС </a:t>
                      </a:r>
                    </a:p>
                  </a:txBody>
                  <a:tcPr marL="7231" marR="7231" marT="723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alpha val="86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alpha val="86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alpha val="86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Рост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alpha val="86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том числе начисленная из средств</a:t>
                      </a:r>
                    </a:p>
                  </a:txBody>
                  <a:tcPr marL="7231" marR="7231" marT="723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alpha val="86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Уд вес ПДД</a:t>
                      </a:r>
                    </a:p>
                  </a:txBody>
                  <a:tcPr marL="7231" marR="7231" marT="723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alpha val="89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alpha val="89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Рост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alpha val="89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том числе начисленная из средств</a:t>
                      </a:r>
                    </a:p>
                  </a:txBody>
                  <a:tcPr marL="7231" marR="7231" marT="723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alpha val="86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Уд вес ПДД</a:t>
                      </a:r>
                    </a:p>
                  </a:txBody>
                  <a:tcPr marL="7231" marR="7231" marT="723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alpha val="86000"/>
                      </a:schemeClr>
                    </a:solidFill>
                  </a:tcPr>
                </a:tc>
              </a:tr>
              <a:tr h="2668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субсидии</a:t>
                      </a:r>
                    </a:p>
                  </a:txBody>
                  <a:tcPr marL="7231" marR="7231" marT="723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ПДД</a:t>
                      </a:r>
                    </a:p>
                  </a:txBody>
                  <a:tcPr marL="7231" marR="7231" marT="723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alpha val="89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субсидии</a:t>
                      </a:r>
                    </a:p>
                  </a:txBody>
                  <a:tcPr marL="7231" marR="7231" marT="723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ПДД</a:t>
                      </a:r>
                    </a:p>
                  </a:txBody>
                  <a:tcPr marL="7231" marR="7231" marT="723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alpha val="89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75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ассистент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25 494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37 900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149%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28 200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9 700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26%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46 627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8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123%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38 611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8 016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17%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75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ст.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преподават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24 614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28 300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115%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22 100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6 200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22%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41 397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8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146%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37 287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4 110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10%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75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доцент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43 866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46 900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107%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34 900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12 000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26%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60 539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8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129%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51 416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9 122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15%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75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профессор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61 961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90 700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146%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75 000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15 700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17%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87 791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8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97%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77 273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10 518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12%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75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зав.кафедрой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119 112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134 600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113%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99 300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35 300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26%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146 119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8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109%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111 055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35 064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24%</a:t>
                      </a:r>
                    </a:p>
                  </a:txBody>
                  <a:tcPr marL="7231" marR="7231" marT="72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7998341"/>
              </p:ext>
            </p:extLst>
          </p:nvPr>
        </p:nvGraphicFramePr>
        <p:xfrm>
          <a:off x="179514" y="3745162"/>
          <a:ext cx="8712965" cy="2492150"/>
        </p:xfrm>
        <a:graphic>
          <a:graphicData uri="http://schemas.openxmlformats.org/drawingml/2006/table">
            <a:tbl>
              <a:tblPr/>
              <a:tblGrid>
                <a:gridCol w="1640041"/>
                <a:gridCol w="779861"/>
                <a:gridCol w="779860"/>
                <a:gridCol w="779861"/>
                <a:gridCol w="779860"/>
                <a:gridCol w="779861"/>
                <a:gridCol w="779860"/>
                <a:gridCol w="760159"/>
                <a:gridCol w="779860"/>
                <a:gridCol w="853742"/>
              </a:tblGrid>
              <a:tr h="3372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alpha val="8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ИК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alpha val="8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ИНК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alpha val="8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ИПР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alpha val="8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ИФВТ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alpha val="8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ФТИ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alpha val="8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ЭНИН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alpha val="8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ИМОЯК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alpha val="8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ИСГТ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alpha val="8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ИСПК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alpha val="87000"/>
                      </a:schemeClr>
                    </a:solidFill>
                  </a:tcPr>
                </a:tc>
              </a:tr>
              <a:tr h="43099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Ассистент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40 454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65 849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49 245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47 624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49 739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51 040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30 726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37 612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F8"/>
                    </a:solidFill>
                  </a:tcPr>
                </a:tc>
              </a:tr>
              <a:tr h="43099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т. преподаватель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41 384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49 107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48 181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47 014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43 748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36 697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41 678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38 896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32 614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F8"/>
                    </a:solidFill>
                  </a:tcPr>
                </a:tc>
              </a:tr>
              <a:tr h="43099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Доцент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54 427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61 985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62 090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63 144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63 544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62 295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54 065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60 405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66 597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F8"/>
                    </a:solidFill>
                  </a:tcPr>
                </a:tc>
              </a:tr>
              <a:tr h="43099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Профессор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78 254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98 616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91 729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84 528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84 032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87 639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67 858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92 244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92 781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F8"/>
                    </a:solidFill>
                  </a:tcPr>
                </a:tc>
              </a:tr>
              <a:tr h="43099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Зав. кафедрой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134 551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151 237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157 259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135 377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149 044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177 426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82 995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166 809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153 789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F8"/>
                    </a:solidFill>
                  </a:tcPr>
                </a:tc>
              </a:tr>
            </a:tbl>
          </a:graphicData>
        </a:graphic>
      </p:graphicFrame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35496" y="170376"/>
            <a:ext cx="8064895" cy="738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600"/>
              </a:lnSpc>
            </a:pPr>
            <a:r>
              <a:rPr lang="ru-RU" sz="2800" b="1" kern="0" dirty="0" smtClean="0">
                <a:solidFill>
                  <a:schemeClr val="bg1"/>
                </a:solidFill>
              </a:rPr>
              <a:t>Динамика средней заработной платы</a:t>
            </a:r>
          </a:p>
          <a:p>
            <a:pPr algn="ctr" eaLnBrk="1" hangingPunct="1">
              <a:lnSpc>
                <a:spcPts val="1600"/>
              </a:lnSpc>
            </a:pPr>
            <a:endParaRPr lang="ru-RU" sz="2800" b="1" kern="0" dirty="0">
              <a:solidFill>
                <a:schemeClr val="bg1"/>
              </a:solidFill>
            </a:endParaRPr>
          </a:p>
          <a:p>
            <a:pPr algn="ctr" eaLnBrk="1" hangingPunct="1">
              <a:lnSpc>
                <a:spcPts val="1600"/>
              </a:lnSpc>
            </a:pPr>
            <a:r>
              <a:rPr lang="ru-RU" sz="2800" b="1" kern="0" dirty="0" smtClean="0">
                <a:solidFill>
                  <a:schemeClr val="bg1"/>
                </a:solidFill>
              </a:rPr>
              <a:t> сотрудников</a:t>
            </a:r>
            <a:endParaRPr lang="ru-RU" sz="2800" b="1" kern="0" dirty="0">
              <a:solidFill>
                <a:schemeClr val="bg1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431023" y="6501404"/>
            <a:ext cx="605473" cy="311972"/>
          </a:xfrm>
        </p:spPr>
        <p:txBody>
          <a:bodyPr/>
          <a:lstStyle/>
          <a:p>
            <a:fld id="{6A8A30C8-649E-4F9F-A10A-5B6375468CF4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" y="115888"/>
            <a:ext cx="8172400" cy="864840"/>
          </a:xfrm>
        </p:spPr>
        <p:txBody>
          <a:bodyPr/>
          <a:lstStyle/>
          <a:p>
            <a:pPr algn="ctr" eaLnBrk="1" hangingPunct="1"/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Участие ИК в Президентской программе подготовки инженерных кадров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467544" y="1164516"/>
            <a:ext cx="784887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63550" algn="just" eaLnBrk="0" hangingPunct="0"/>
            <a:r>
              <a:rPr lang="ru-RU" altLang="ru-RU" b="1" dirty="0">
                <a:latin typeface="Arial" pitchFamily="34" charset="0"/>
                <a:ea typeface="SimSun" pitchFamily="2" charset="-122"/>
                <a:cs typeface="Arial" pitchFamily="34" charset="0"/>
              </a:rPr>
              <a:t>В конкурсе </a:t>
            </a:r>
            <a:r>
              <a:rPr lang="ru-RU" altLang="ru-RU" b="1" dirty="0">
                <a:solidFill>
                  <a:srgbClr val="FF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Президентской программы подготовки инженерных кадров </a:t>
            </a:r>
            <a:r>
              <a:rPr lang="ru-RU" altLang="ru-RU" b="1" dirty="0">
                <a:latin typeface="Arial" pitchFamily="34" charset="0"/>
                <a:ea typeface="SimSun" pitchFamily="2" charset="-122"/>
                <a:cs typeface="Arial" pitchFamily="34" charset="0"/>
              </a:rPr>
              <a:t>в 2013 году победили и были реализованы 4 программы повышения квалификации ИК</a:t>
            </a:r>
            <a:r>
              <a:rPr lang="en-US" altLang="ru-RU" b="1" dirty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ru-RU" altLang="ru-RU" b="1" dirty="0">
                <a:latin typeface="Arial" pitchFamily="34" charset="0"/>
                <a:ea typeface="SimSun" pitchFamily="2" charset="-122"/>
                <a:cs typeface="Arial" pitchFamily="34" charset="0"/>
              </a:rPr>
              <a:t>(привлечено 4333 тыс. руб.)</a:t>
            </a:r>
          </a:p>
          <a:p>
            <a:pPr indent="463550" algn="just" eaLnBrk="0" hangingPunct="0"/>
            <a:endParaRPr lang="ru-RU" altLang="ru-RU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342900" indent="-342900" algn="just" eaLnBrk="0" hangingPunct="0">
              <a:buFont typeface="+mj-lt"/>
              <a:buAutoNum type="arabicPeriod"/>
            </a:pPr>
            <a:r>
              <a:rPr lang="ru-RU" altLang="ru-RU" b="1" dirty="0">
                <a:latin typeface="Arial" pitchFamily="34" charset="0"/>
                <a:ea typeface="SimSun" pitchFamily="2" charset="-122"/>
                <a:cs typeface="Arial" pitchFamily="34" charset="0"/>
              </a:rPr>
              <a:t>Автоматизированное 3D проектирование, моделирование и </a:t>
            </a:r>
            <a:r>
              <a:rPr lang="ru-RU" altLang="ru-RU" b="1" dirty="0" err="1">
                <a:latin typeface="Arial" pitchFamily="34" charset="0"/>
                <a:ea typeface="SimSun" pitchFamily="2" charset="-122"/>
                <a:cs typeface="Arial" pitchFamily="34" charset="0"/>
              </a:rPr>
              <a:t>прототипирование</a:t>
            </a:r>
            <a:r>
              <a:rPr lang="ru-RU" altLang="ru-RU" b="1" dirty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ru-RU" altLang="ru-RU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изделий </a:t>
            </a:r>
            <a:r>
              <a:rPr lang="ru-RU" altLang="ru-RU" b="1" dirty="0">
                <a:latin typeface="Arial" pitchFamily="34" charset="0"/>
                <a:ea typeface="SimSun" pitchFamily="2" charset="-122"/>
                <a:cs typeface="Arial" pitchFamily="34" charset="0"/>
              </a:rPr>
              <a:t>любой сложности –  кафедра АРМ (привлечено 1530 тыс. руб.)</a:t>
            </a:r>
          </a:p>
          <a:p>
            <a:pPr marL="342900" indent="-342900" algn="just" eaLnBrk="0" hangingPunct="0">
              <a:buFont typeface="+mj-lt"/>
              <a:buAutoNum type="arabicPeriod"/>
            </a:pPr>
            <a:endParaRPr lang="ru-RU" altLang="ru-RU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342900" indent="-342900" algn="just" eaLnBrk="0" hangingPunct="0">
              <a:buFont typeface="+mj-lt"/>
              <a:buAutoNum type="arabicPeriod"/>
            </a:pPr>
            <a:r>
              <a:rPr lang="ru-RU" altLang="ru-RU" b="1" dirty="0">
                <a:latin typeface="Arial" pitchFamily="34" charset="0"/>
                <a:ea typeface="SimSun" pitchFamily="2" charset="-122"/>
                <a:cs typeface="Arial" pitchFamily="34" charset="0"/>
              </a:rPr>
              <a:t>Информационные технологии поддержки и сопровождения жизненного цикла изделий –  кафедра АИКС (привлечено 655 тыс. руб.)</a:t>
            </a:r>
          </a:p>
          <a:p>
            <a:pPr marL="342900" indent="-342900" algn="just" eaLnBrk="0" hangingPunct="0">
              <a:buFont typeface="+mj-lt"/>
              <a:buAutoNum type="arabicPeriod"/>
            </a:pPr>
            <a:endParaRPr lang="ru-RU" altLang="ru-RU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342900" indent="-342900" algn="just" eaLnBrk="0" hangingPunct="0">
              <a:buFont typeface="+mj-lt"/>
              <a:buAutoNum type="arabicPeriod"/>
            </a:pPr>
            <a:r>
              <a:rPr lang="ru-RU" altLang="ru-RU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Управление </a:t>
            </a:r>
            <a:r>
              <a:rPr lang="ru-RU" altLang="ru-RU" b="1" dirty="0">
                <a:latin typeface="Arial" pitchFamily="34" charset="0"/>
                <a:ea typeface="SimSun" pitchFamily="2" charset="-122"/>
                <a:cs typeface="Arial" pitchFamily="34" charset="0"/>
              </a:rPr>
              <a:t>распределенными нефтегазовыми предприятиями на основе современных корпоративных геоинформационных систем – кафедра ВТ (привлечено 1260 тыс. руб.)</a:t>
            </a:r>
          </a:p>
          <a:p>
            <a:pPr marL="342900" indent="-342900" algn="just" eaLnBrk="0" hangingPunct="0">
              <a:buFont typeface="+mj-lt"/>
              <a:buAutoNum type="arabicPeriod"/>
            </a:pPr>
            <a:endParaRPr lang="ru-RU" altLang="ru-RU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342900" indent="-342900" algn="just" eaLnBrk="0" hangingPunct="0">
              <a:buFont typeface="+mj-lt"/>
              <a:buAutoNum type="arabicPeriod"/>
            </a:pPr>
            <a:r>
              <a:rPr lang="ru-RU" altLang="ru-RU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Разработка </a:t>
            </a:r>
            <a:r>
              <a:rPr lang="ru-RU" altLang="ru-RU" b="1" dirty="0" err="1">
                <a:latin typeface="Arial" pitchFamily="34" charset="0"/>
                <a:ea typeface="SimSun" pitchFamily="2" charset="-122"/>
                <a:cs typeface="Arial" pitchFamily="34" charset="0"/>
              </a:rPr>
              <a:t>Web</a:t>
            </a:r>
            <a:r>
              <a:rPr lang="ru-RU" altLang="ru-RU" b="1" dirty="0">
                <a:latin typeface="Arial" pitchFamily="34" charset="0"/>
                <a:ea typeface="SimSun" pitchFamily="2" charset="-122"/>
                <a:cs typeface="Arial" pitchFamily="34" charset="0"/>
              </a:rPr>
              <a:t>-приложений в среде </a:t>
            </a:r>
            <a:r>
              <a:rPr lang="ru-RU" altLang="ru-RU" b="1" dirty="0" err="1">
                <a:latin typeface="Arial" pitchFamily="34" charset="0"/>
                <a:ea typeface="SimSun" pitchFamily="2" charset="-122"/>
                <a:cs typeface="Arial" pitchFamily="34" charset="0"/>
              </a:rPr>
              <a:t>Microsoft</a:t>
            </a:r>
            <a:r>
              <a:rPr lang="ru-RU" altLang="ru-RU" b="1" dirty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ru-RU" altLang="ru-RU" b="1" dirty="0" err="1">
                <a:latin typeface="Arial" pitchFamily="34" charset="0"/>
                <a:ea typeface="SimSun" pitchFamily="2" charset="-122"/>
                <a:cs typeface="Arial" pitchFamily="34" charset="0"/>
              </a:rPr>
              <a:t>Visual</a:t>
            </a:r>
            <a:r>
              <a:rPr lang="ru-RU" altLang="ru-RU" b="1" dirty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ru-RU" altLang="ru-RU" b="1" dirty="0" err="1">
                <a:latin typeface="Arial" pitchFamily="34" charset="0"/>
                <a:ea typeface="SimSun" pitchFamily="2" charset="-122"/>
                <a:cs typeface="Arial" pitchFamily="34" charset="0"/>
              </a:rPr>
              <a:t>Studio</a:t>
            </a:r>
            <a:r>
              <a:rPr lang="ru-RU" altLang="ru-RU" b="1" dirty="0">
                <a:latin typeface="Arial" pitchFamily="34" charset="0"/>
                <a:ea typeface="SimSun" pitchFamily="2" charset="-122"/>
                <a:cs typeface="Arial" pitchFamily="34" charset="0"/>
              </a:rPr>
              <a:t> 2010 – Учебный центр </a:t>
            </a:r>
            <a:r>
              <a:rPr lang="ru-RU" altLang="ru-RU" b="1" dirty="0" err="1">
                <a:latin typeface="Arial" pitchFamily="34" charset="0"/>
                <a:ea typeface="SimSun" pitchFamily="2" charset="-122"/>
                <a:cs typeface="Arial" pitchFamily="34" charset="0"/>
              </a:rPr>
              <a:t>Microsoft</a:t>
            </a:r>
            <a:r>
              <a:rPr lang="ru-RU" altLang="ru-RU" b="1" dirty="0">
                <a:latin typeface="Arial" pitchFamily="34" charset="0"/>
                <a:ea typeface="SimSun" pitchFamily="2" charset="-122"/>
                <a:cs typeface="Arial" pitchFamily="34" charset="0"/>
              </a:rPr>
              <a:t> (привлечено 888 тыс. руб.)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C387-6E93-46B1-AF87-FB2786DCA1EF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2" y="1281988"/>
            <a:ext cx="9143998" cy="541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lvl="1" indent="-342900">
              <a:lnSpc>
                <a:spcPct val="120000"/>
              </a:lnSpc>
              <a:buFont typeface="+mj-lt"/>
              <a:buAutoNum type="arabicPeriod"/>
            </a:pP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На </a:t>
            </a:r>
            <a:r>
              <a:rPr lang="ru-RU" b="1" dirty="0">
                <a:solidFill>
                  <a:schemeClr val="tx1">
                    <a:lumMod val="75000"/>
                  </a:schemeClr>
                </a:solidFill>
              </a:rPr>
              <a:t>соискание </a:t>
            </a:r>
            <a:r>
              <a:rPr lang="ru-RU" b="1" dirty="0" smtClean="0">
                <a:solidFill>
                  <a:srgbClr val="FF0000"/>
                </a:solidFill>
              </a:rPr>
              <a:t>премии </a:t>
            </a:r>
            <a:r>
              <a:rPr lang="ru-RU" b="1" dirty="0">
                <a:solidFill>
                  <a:srgbClr val="FF0000"/>
                </a:solidFill>
              </a:rPr>
              <a:t>Правительства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РФ 2013 г. </a:t>
            </a:r>
            <a:r>
              <a:rPr lang="ru-RU" b="1" dirty="0">
                <a:solidFill>
                  <a:schemeClr val="tx1">
                    <a:lumMod val="75000"/>
                  </a:schemeClr>
                </a:solidFill>
              </a:rPr>
              <a:t>в области науки и техники прошла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конкурсный отбор работа Сонькина </a:t>
            </a:r>
            <a:r>
              <a:rPr lang="ru-RU" b="1" dirty="0">
                <a:solidFill>
                  <a:schemeClr val="tx1">
                    <a:lumMod val="75000"/>
                  </a:schemeClr>
                </a:solidFill>
              </a:rPr>
              <a:t>М.А.,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Ямпольского </a:t>
            </a:r>
            <a:r>
              <a:rPr lang="ru-RU" b="1" dirty="0">
                <a:solidFill>
                  <a:schemeClr val="tx1">
                    <a:lumMod val="75000"/>
                  </a:schemeClr>
                </a:solidFill>
              </a:rPr>
              <a:t>В.З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. и др. "Территориально </a:t>
            </a:r>
            <a:r>
              <a:rPr lang="ru-RU" b="1" dirty="0">
                <a:solidFill>
                  <a:schemeClr val="tx1">
                    <a:lumMod val="75000"/>
                  </a:schemeClr>
                </a:solidFill>
              </a:rPr>
              <a:t>распределенные интегрированные системы мониторинга, оповещения и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управления.</a:t>
            </a:r>
            <a:endParaRPr lang="ru-RU" b="1" dirty="0">
              <a:solidFill>
                <a:schemeClr val="tx1">
                  <a:lumMod val="75000"/>
                </a:schemeClr>
              </a:solidFill>
            </a:endParaRPr>
          </a:p>
          <a:p>
            <a:pPr marL="342900" lvl="1" indent="-342900" algn="just" eaLnBrk="0" hangingPunct="0">
              <a:lnSpc>
                <a:spcPct val="120000"/>
              </a:lnSpc>
              <a:buFont typeface="+mj-lt"/>
              <a:buAutoNum type="arabicPeriod"/>
              <a:tabLst>
                <a:tab pos="498475" algn="l"/>
              </a:tabLst>
            </a:pPr>
            <a:r>
              <a:rPr lang="ru-RU" altLang="ru-RU" b="1" dirty="0" smtClean="0">
                <a:solidFill>
                  <a:schemeClr val="tx1">
                    <a:lumMod val="75000"/>
                  </a:schemeClr>
                </a:solidFill>
              </a:rPr>
              <a:t>Доцент </a:t>
            </a:r>
            <a:r>
              <a:rPr lang="ru-RU" altLang="ru-RU" b="1" dirty="0">
                <a:solidFill>
                  <a:schemeClr val="tx1">
                    <a:lumMod val="75000"/>
                  </a:schemeClr>
                </a:solidFill>
              </a:rPr>
              <a:t>кафедры КИСМ Рыбин Ю.К. опубликовал </a:t>
            </a:r>
            <a:r>
              <a:rPr lang="ru-RU" altLang="ru-RU" b="1" dirty="0" smtClean="0">
                <a:solidFill>
                  <a:schemeClr val="tx1">
                    <a:lumMod val="75000"/>
                  </a:schemeClr>
                </a:solidFill>
              </a:rPr>
              <a:t>       </a:t>
            </a:r>
            <a:r>
              <a:rPr lang="ru-RU" altLang="ru-RU" b="1" dirty="0">
                <a:solidFill>
                  <a:srgbClr val="FF0000"/>
                </a:solidFill>
              </a:rPr>
              <a:t>монографию </a:t>
            </a:r>
            <a:r>
              <a:rPr lang="ru-RU" altLang="ru-RU" b="1" dirty="0">
                <a:solidFill>
                  <a:schemeClr val="tx1">
                    <a:lumMod val="75000"/>
                  </a:schemeClr>
                </a:solidFill>
              </a:rPr>
              <a:t>на английском языке в </a:t>
            </a:r>
            <a:r>
              <a:rPr lang="ru-RU" altLang="ru-RU" b="1" dirty="0" smtClean="0">
                <a:solidFill>
                  <a:srgbClr val="FF0000"/>
                </a:solidFill>
              </a:rPr>
              <a:t>издательстве</a:t>
            </a:r>
            <a:r>
              <a:rPr lang="ru-RU" altLang="ru-RU" b="1" dirty="0" smtClean="0">
                <a:solidFill>
                  <a:schemeClr val="tx1">
                    <a:lumMod val="75000"/>
                  </a:schemeClr>
                </a:solidFill>
              </a:rPr>
              <a:t>        </a:t>
            </a:r>
            <a:r>
              <a:rPr lang="en-US" altLang="ru-RU" b="1" dirty="0" smtClean="0">
                <a:solidFill>
                  <a:srgbClr val="FF0000"/>
                </a:solidFill>
              </a:rPr>
              <a:t>Springer</a:t>
            </a:r>
            <a:r>
              <a:rPr lang="ru-RU" altLang="ru-RU" b="1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  <a:endParaRPr lang="ru-RU" altLang="ru-RU" b="1" dirty="0">
              <a:solidFill>
                <a:schemeClr val="tx1">
                  <a:lumMod val="75000"/>
                </a:schemeClr>
              </a:solidFill>
            </a:endParaRPr>
          </a:p>
          <a:p>
            <a:pPr marL="342900" lvl="1" indent="-342900" algn="just" eaLnBrk="0" hangingPunct="0">
              <a:lnSpc>
                <a:spcPct val="120000"/>
              </a:lnSpc>
              <a:buFont typeface="+mj-lt"/>
              <a:buAutoNum type="arabicPeriod"/>
              <a:tabLst>
                <a:tab pos="498475" algn="l"/>
              </a:tabLst>
            </a:pPr>
            <a:r>
              <a:rPr lang="ru-RU" altLang="ru-RU" b="1" dirty="0" smtClean="0">
                <a:solidFill>
                  <a:schemeClr val="tx1">
                    <a:lumMod val="75000"/>
                  </a:schemeClr>
                </a:solidFill>
              </a:rPr>
              <a:t>Захарова </a:t>
            </a:r>
            <a:r>
              <a:rPr lang="ru-RU" altLang="ru-RU" b="1" dirty="0">
                <a:solidFill>
                  <a:schemeClr val="tx1">
                    <a:lumMod val="75000"/>
                  </a:schemeClr>
                </a:solidFill>
              </a:rPr>
              <a:t>А.А. стала </a:t>
            </a:r>
            <a:r>
              <a:rPr lang="ru-RU" b="1" dirty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Лауреатом премии </a:t>
            </a:r>
            <a:r>
              <a:rPr lang="ru-RU" b="1" dirty="0">
                <a:solidFill>
                  <a:schemeClr val="tx1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Томской области в сфере образования и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науки.</a:t>
            </a:r>
            <a:r>
              <a:rPr lang="ru-RU" altLang="ru-RU" b="1" dirty="0">
                <a:solidFill>
                  <a:schemeClr val="tx1">
                    <a:lumMod val="75000"/>
                  </a:schemeClr>
                </a:solidFill>
              </a:rPr>
              <a:t>	</a:t>
            </a:r>
          </a:p>
          <a:p>
            <a:pPr marL="342900" lvl="1" indent="-342900" eaLnBrk="0" hangingPunct="0">
              <a:lnSpc>
                <a:spcPct val="120000"/>
              </a:lnSpc>
              <a:buFont typeface="+mj-lt"/>
              <a:buAutoNum type="arabicPeriod"/>
              <a:tabLst>
                <a:tab pos="498475" algn="l"/>
              </a:tabLst>
            </a:pPr>
            <a:r>
              <a:rPr lang="ru-RU" b="1" dirty="0">
                <a:solidFill>
                  <a:schemeClr val="tx1">
                    <a:lumMod val="75000"/>
                  </a:schemeClr>
                </a:solidFill>
              </a:rPr>
              <a:t>Профессору кафедры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ОСУ </a:t>
            </a:r>
            <a:r>
              <a:rPr lang="ru-RU" b="1" dirty="0">
                <a:solidFill>
                  <a:schemeClr val="tx1">
                    <a:lumMod val="75000"/>
                  </a:schemeClr>
                </a:solidFill>
              </a:rPr>
              <a:t>академику Ершову Ю.Л. присуждена  Демидовская  </a:t>
            </a:r>
            <a:r>
              <a:rPr lang="ru-RU" b="1" dirty="0">
                <a:solidFill>
                  <a:srgbClr val="FF0000"/>
                </a:solidFill>
              </a:rPr>
              <a:t>премия</a:t>
            </a:r>
            <a:r>
              <a:rPr lang="ru-RU" b="1" dirty="0">
                <a:solidFill>
                  <a:schemeClr val="tx1">
                    <a:lumMod val="75000"/>
                  </a:schemeClr>
                </a:solidFill>
              </a:rPr>
              <a:t>  2013г. – за выдающийся вклад в развитие математической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логики.</a:t>
            </a:r>
            <a:endParaRPr lang="ru-RU" b="1" dirty="0">
              <a:solidFill>
                <a:schemeClr val="tx1">
                  <a:lumMod val="75000"/>
                </a:schemeClr>
              </a:solidFill>
            </a:endParaRPr>
          </a:p>
          <a:p>
            <a:pPr marL="342900" lvl="1" indent="-342900" algn="just" eaLnBrk="0" hangingPunct="0">
              <a:lnSpc>
                <a:spcPct val="120000"/>
              </a:lnSpc>
              <a:buFont typeface="+mj-lt"/>
              <a:buAutoNum type="arabicPeriod"/>
              <a:tabLst>
                <a:tab pos="498475" algn="l"/>
              </a:tabLst>
            </a:pP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Профессора </a:t>
            </a:r>
            <a:r>
              <a:rPr lang="ru-RU" b="1" dirty="0" err="1">
                <a:solidFill>
                  <a:schemeClr val="tx1">
                    <a:lumMod val="75000"/>
                  </a:schemeClr>
                </a:solidFill>
              </a:rPr>
              <a:t>Тузовский</a:t>
            </a:r>
            <a:r>
              <a:rPr lang="ru-RU" b="1" dirty="0">
                <a:solidFill>
                  <a:schemeClr val="tx1">
                    <a:lumMod val="75000"/>
                  </a:schemeClr>
                </a:solidFill>
              </a:rPr>
              <a:t> А.Ф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. (ОСУ) </a:t>
            </a:r>
            <a:r>
              <a:rPr lang="ru-RU" b="1" dirty="0">
                <a:solidFill>
                  <a:schemeClr val="tx1">
                    <a:lumMod val="75000"/>
                  </a:schemeClr>
                </a:solidFill>
              </a:rPr>
              <a:t>и Коваль Т.В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. (ПМ) </a:t>
            </a:r>
            <a:r>
              <a:rPr lang="ru-RU" b="1" dirty="0">
                <a:solidFill>
                  <a:schemeClr val="tx1">
                    <a:lumMod val="75000"/>
                  </a:schemeClr>
                </a:solidFill>
              </a:rPr>
              <a:t>подготовили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кандидатов </a:t>
            </a:r>
            <a:r>
              <a:rPr lang="ru-RU" b="1" dirty="0">
                <a:solidFill>
                  <a:schemeClr val="tx1">
                    <a:lumMod val="75000"/>
                  </a:schemeClr>
                </a:solidFill>
              </a:rPr>
              <a:t>наук из аспирантов </a:t>
            </a:r>
            <a:r>
              <a:rPr lang="ru-RU" b="1" dirty="0">
                <a:solidFill>
                  <a:srgbClr val="FF0000"/>
                </a:solidFill>
              </a:rPr>
              <a:t>дальнего </a:t>
            </a:r>
            <a:r>
              <a:rPr lang="ru-RU" b="1" dirty="0" smtClean="0">
                <a:solidFill>
                  <a:srgbClr val="FF0000"/>
                </a:solidFill>
              </a:rPr>
              <a:t>зарубежья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  <a:endParaRPr lang="ru-RU" b="1" dirty="0">
              <a:solidFill>
                <a:schemeClr val="tx1">
                  <a:lumMod val="75000"/>
                </a:schemeClr>
              </a:solidFill>
            </a:endParaRPr>
          </a:p>
          <a:p>
            <a:pPr marL="342900" lvl="1" indent="-342900" algn="just" eaLnBrk="0" hangingPunct="0">
              <a:lnSpc>
                <a:spcPct val="120000"/>
              </a:lnSpc>
              <a:buFont typeface="+mj-lt"/>
              <a:buAutoNum type="arabicPeriod"/>
              <a:tabLst>
                <a:tab pos="498475" algn="l"/>
              </a:tabLst>
            </a:pP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Состоялась </a:t>
            </a:r>
            <a:r>
              <a:rPr lang="ru-RU" b="1" dirty="0">
                <a:solidFill>
                  <a:srgbClr val="FF0000"/>
                </a:solidFill>
              </a:rPr>
              <a:t>персональная выставка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доцента ИГПД </a:t>
            </a:r>
            <a:r>
              <a:rPr lang="ru-RU" b="1" dirty="0" err="1">
                <a:solidFill>
                  <a:schemeClr val="tx1">
                    <a:lumMod val="75000"/>
                  </a:schemeClr>
                </a:solidFill>
              </a:rPr>
              <a:t>Виитмана</a:t>
            </a:r>
            <a:r>
              <a:rPr lang="ru-RU" b="1" dirty="0">
                <a:solidFill>
                  <a:schemeClr val="tx1">
                    <a:lumMod val="75000"/>
                  </a:schemeClr>
                </a:solidFill>
              </a:rPr>
              <a:t> В.Р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pPr marL="342900" lvl="1" indent="-342900" algn="just" eaLnBrk="0" hangingPunct="0">
              <a:lnSpc>
                <a:spcPct val="120000"/>
              </a:lnSpc>
              <a:buFont typeface="+mj-lt"/>
              <a:buAutoNum type="arabicPeriod"/>
              <a:tabLst>
                <a:tab pos="498475" algn="l"/>
              </a:tabLst>
            </a:pP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Радченко В.Ю. и Хмелевский Ю.П. каф. ИГПД – </a:t>
            </a:r>
            <a:r>
              <a:rPr lang="ru-RU" b="1" dirty="0" smtClean="0">
                <a:solidFill>
                  <a:srgbClr val="FF0000"/>
                </a:solidFill>
              </a:rPr>
              <a:t>члены Союза Дизайнеров России.</a:t>
            </a:r>
            <a:endParaRPr lang="ru-RU" altLang="ru-RU" b="1" dirty="0">
              <a:solidFill>
                <a:srgbClr val="FF0000"/>
              </a:solidFill>
            </a:endParaRPr>
          </a:p>
        </p:txBody>
      </p:sp>
      <p:sp>
        <p:nvSpPr>
          <p:cNvPr id="20483" name="Прямоугольник 2"/>
          <p:cNvSpPr>
            <a:spLocks noChangeArrowheads="1"/>
          </p:cNvSpPr>
          <p:nvPr/>
        </p:nvSpPr>
        <p:spPr bwMode="auto">
          <a:xfrm>
            <a:off x="1" y="71438"/>
            <a:ext cx="8172399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tabLst>
                <a:tab pos="498475" algn="l"/>
              </a:tabLst>
            </a:pPr>
            <a:r>
              <a:rPr lang="ru-RU" altLang="ru-RU" sz="3200" b="1" dirty="0">
                <a:solidFill>
                  <a:schemeClr val="bg1"/>
                </a:solidFill>
                <a:latin typeface="Arial Black" pitchFamily="34" charset="0"/>
              </a:rPr>
              <a:t>Достижения сотрудников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75040" y="6429397"/>
            <a:ext cx="389448" cy="297164"/>
          </a:xfrm>
        </p:spPr>
        <p:txBody>
          <a:bodyPr/>
          <a:lstStyle/>
          <a:p>
            <a:fld id="{6A8A30C8-649E-4F9F-A10A-5B6375468CF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251520" y="942173"/>
            <a:ext cx="8738493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lvl="1" indent="-457200" eaLnBrk="0" hangingPunct="0">
              <a:spcBef>
                <a:spcPts val="1200"/>
              </a:spcBef>
              <a:buFont typeface="Arial" charset="0"/>
              <a:buAutoNum type="arabicPeriod"/>
              <a:tabLst>
                <a:tab pos="498475" algn="l"/>
              </a:tabLst>
            </a:pPr>
            <a:r>
              <a:rPr lang="ru-RU" altLang="ru-RU" b="1" dirty="0">
                <a:solidFill>
                  <a:schemeClr val="tx1">
                    <a:lumMod val="75000"/>
                  </a:schemeClr>
                </a:solidFill>
              </a:rPr>
              <a:t>Аспирантка </a:t>
            </a:r>
            <a:r>
              <a:rPr lang="ru-RU" altLang="ru-RU" b="1" dirty="0" smtClean="0">
                <a:solidFill>
                  <a:schemeClr val="tx1">
                    <a:lumMod val="75000"/>
                  </a:schemeClr>
                </a:solidFill>
              </a:rPr>
              <a:t>Татьяна </a:t>
            </a:r>
            <a:r>
              <a:rPr lang="ru-RU" altLang="ru-RU" b="1" dirty="0" err="1">
                <a:solidFill>
                  <a:schemeClr val="tx1">
                    <a:lumMod val="75000"/>
                  </a:schemeClr>
                </a:solidFill>
              </a:rPr>
              <a:t>Езангина</a:t>
            </a:r>
            <a:r>
              <a:rPr lang="ru-RU" altLang="ru-RU" b="1" dirty="0">
                <a:solidFill>
                  <a:schemeClr val="tx1">
                    <a:lumMod val="75000"/>
                  </a:schemeClr>
                </a:solidFill>
              </a:rPr>
              <a:t> удостоена серебряного Знака отличия «</a:t>
            </a:r>
            <a:r>
              <a:rPr lang="ru-RU" altLang="ru-RU" b="1" dirty="0">
                <a:solidFill>
                  <a:srgbClr val="FF0000"/>
                </a:solidFill>
              </a:rPr>
              <a:t>Национальное достояние России</a:t>
            </a:r>
            <a:r>
              <a:rPr lang="ru-RU" altLang="ru-RU" b="1" dirty="0">
                <a:solidFill>
                  <a:schemeClr val="tx1">
                    <a:lumMod val="75000"/>
                  </a:schemeClr>
                </a:solidFill>
              </a:rPr>
              <a:t>» в секции «Информационные технологии и математика</a:t>
            </a:r>
            <a:r>
              <a:rPr lang="ru-RU" altLang="ru-RU" b="1" dirty="0" smtClean="0">
                <a:solidFill>
                  <a:schemeClr val="tx1">
                    <a:lumMod val="75000"/>
                  </a:schemeClr>
                </a:solidFill>
              </a:rPr>
              <a:t>».</a:t>
            </a:r>
          </a:p>
          <a:p>
            <a:pPr marL="0" lvl="1" indent="-457200" eaLnBrk="0" hangingPunct="0">
              <a:spcBef>
                <a:spcPts val="1200"/>
              </a:spcBef>
              <a:buFont typeface="Arial" charset="0"/>
              <a:buAutoNum type="arabicPeriod"/>
              <a:tabLst>
                <a:tab pos="498475" algn="l"/>
              </a:tabLst>
            </a:pPr>
            <a:r>
              <a:rPr lang="ru-RU" altLang="ru-RU" b="1" dirty="0" smtClean="0">
                <a:solidFill>
                  <a:schemeClr val="tx1">
                    <a:lumMod val="75000"/>
                  </a:schemeClr>
                </a:solidFill>
              </a:rPr>
              <a:t>Аспирантка </a:t>
            </a:r>
            <a:r>
              <a:rPr lang="ru-RU" altLang="ru-RU" b="1" dirty="0" smtClean="0">
                <a:solidFill>
                  <a:schemeClr val="tx1">
                    <a:lumMod val="75000"/>
                  </a:schemeClr>
                </a:solidFill>
              </a:rPr>
              <a:t>Татьяна </a:t>
            </a:r>
            <a:r>
              <a:rPr lang="ru-RU" altLang="ru-RU" b="1" dirty="0" err="1" smtClean="0">
                <a:solidFill>
                  <a:schemeClr val="tx1">
                    <a:lumMod val="75000"/>
                  </a:schemeClr>
                </a:solidFill>
              </a:rPr>
              <a:t>Езангина</a:t>
            </a:r>
            <a:r>
              <a:rPr lang="ru-RU" altLang="ru-RU" b="1" dirty="0" smtClean="0">
                <a:solidFill>
                  <a:schemeClr val="tx1">
                    <a:lumMod val="75000"/>
                  </a:schemeClr>
                </a:solidFill>
              </a:rPr>
              <a:t> получила </a:t>
            </a:r>
            <a:r>
              <a:rPr lang="ru-RU" altLang="ru-RU" b="1" dirty="0" smtClean="0">
                <a:solidFill>
                  <a:srgbClr val="FF0000"/>
                </a:solidFill>
              </a:rPr>
              <a:t>премию Президента </a:t>
            </a:r>
            <a:r>
              <a:rPr lang="ru-RU" altLang="ru-RU" b="1" dirty="0" smtClean="0">
                <a:solidFill>
                  <a:schemeClr val="tx1">
                    <a:lumMod val="75000"/>
                  </a:schemeClr>
                </a:solidFill>
              </a:rPr>
              <a:t>РФ по поддержке талантливой молодежи в 2013 г. </a:t>
            </a:r>
            <a:endParaRPr lang="ru-RU" altLang="ru-RU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0" lvl="1" indent="-457200" eaLnBrk="0" hangingPunct="0">
              <a:spcBef>
                <a:spcPts val="1200"/>
              </a:spcBef>
              <a:buFont typeface="Arial" charset="0"/>
              <a:buAutoNum type="arabicPeriod"/>
              <a:tabLst>
                <a:tab pos="498475" algn="l"/>
              </a:tabLst>
            </a:pPr>
            <a:r>
              <a:rPr lang="ru-RU" altLang="ru-RU" b="1" dirty="0" err="1" smtClean="0">
                <a:solidFill>
                  <a:schemeClr val="tx1">
                    <a:lumMod val="75000"/>
                  </a:schemeClr>
                </a:solidFill>
              </a:rPr>
              <a:t>Асп</a:t>
            </a:r>
            <a:r>
              <a:rPr lang="ru-RU" altLang="ru-RU" b="1" dirty="0">
                <a:solidFill>
                  <a:schemeClr val="tx1">
                    <a:lumMod val="75000"/>
                  </a:schemeClr>
                </a:solidFill>
              </a:rPr>
              <a:t>. </a:t>
            </a:r>
            <a:r>
              <a:rPr lang="ru-RU" altLang="ru-RU" b="1" dirty="0" err="1">
                <a:solidFill>
                  <a:schemeClr val="tx1">
                    <a:lumMod val="75000"/>
                  </a:schemeClr>
                </a:solidFill>
              </a:rPr>
              <a:t>Шарабайко</a:t>
            </a:r>
            <a:r>
              <a:rPr lang="ru-RU" altLang="ru-RU" b="1" dirty="0">
                <a:solidFill>
                  <a:schemeClr val="tx1">
                    <a:lumMod val="75000"/>
                  </a:schemeClr>
                </a:solidFill>
              </a:rPr>
              <a:t> М.П. получил статус «</a:t>
            </a:r>
            <a:r>
              <a:rPr lang="ru-RU" altLang="ru-RU" b="1" dirty="0">
                <a:solidFill>
                  <a:srgbClr val="FF0000"/>
                </a:solidFill>
              </a:rPr>
              <a:t>Инженер года – 2013</a:t>
            </a:r>
            <a:r>
              <a:rPr lang="ru-RU" altLang="ru-RU" b="1" dirty="0" smtClean="0">
                <a:solidFill>
                  <a:schemeClr val="tx1">
                    <a:lumMod val="75000"/>
                  </a:schemeClr>
                </a:solidFill>
              </a:rPr>
              <a:t>».</a:t>
            </a:r>
            <a:endParaRPr lang="ru-RU" altLang="ru-RU" b="1" dirty="0">
              <a:solidFill>
                <a:schemeClr val="tx1">
                  <a:lumMod val="75000"/>
                </a:schemeClr>
              </a:solidFill>
            </a:endParaRPr>
          </a:p>
          <a:p>
            <a:pPr marL="0" lvl="1" indent="-457200" eaLnBrk="0" hangingPunct="0">
              <a:spcBef>
                <a:spcPts val="1200"/>
              </a:spcBef>
              <a:buFont typeface="Arial" charset="0"/>
              <a:buAutoNum type="arabicPeriod"/>
              <a:tabLst>
                <a:tab pos="498475" algn="l"/>
              </a:tabLst>
            </a:pPr>
            <a:r>
              <a:rPr lang="ru-RU" altLang="ru-RU" b="1" dirty="0" smtClean="0">
                <a:solidFill>
                  <a:schemeClr val="tx1">
                    <a:lumMod val="75000"/>
                  </a:schemeClr>
                </a:solidFill>
              </a:rPr>
              <a:t>Магистрант </a:t>
            </a:r>
            <a:r>
              <a:rPr lang="ru-RU" altLang="ru-RU" b="1" dirty="0">
                <a:solidFill>
                  <a:schemeClr val="tx1">
                    <a:lumMod val="75000"/>
                  </a:schemeClr>
                </a:solidFill>
              </a:rPr>
              <a:t>Колчанов А.В. выиграл </a:t>
            </a:r>
            <a:r>
              <a:rPr lang="ru-RU" altLang="ru-RU" b="1" dirty="0">
                <a:solidFill>
                  <a:srgbClr val="FF0000"/>
                </a:solidFill>
              </a:rPr>
              <a:t>гранты на обучение </a:t>
            </a:r>
            <a:r>
              <a:rPr lang="ru-RU" altLang="ru-RU" b="1" dirty="0">
                <a:solidFill>
                  <a:schemeClr val="tx1">
                    <a:lumMod val="75000"/>
                  </a:schemeClr>
                </a:solidFill>
              </a:rPr>
              <a:t>в </a:t>
            </a:r>
            <a:r>
              <a:rPr lang="ru-RU" altLang="ru-RU" b="1" dirty="0" err="1">
                <a:solidFill>
                  <a:schemeClr val="tx1">
                    <a:lumMod val="75000"/>
                  </a:schemeClr>
                </a:solidFill>
              </a:rPr>
              <a:t>Сколково</a:t>
            </a:r>
            <a:r>
              <a:rPr lang="ru-RU" altLang="ru-RU" b="1" dirty="0">
                <a:solidFill>
                  <a:schemeClr val="tx1">
                    <a:lumMod val="75000"/>
                  </a:schemeClr>
                </a:solidFill>
              </a:rPr>
              <a:t> и в </a:t>
            </a:r>
            <a:r>
              <a:rPr lang="ru-RU" altLang="ru-RU" b="1" dirty="0" smtClean="0">
                <a:solidFill>
                  <a:schemeClr val="tx1">
                    <a:lumMod val="75000"/>
                  </a:schemeClr>
                </a:solidFill>
              </a:rPr>
              <a:t>США.</a:t>
            </a:r>
            <a:endParaRPr lang="ru-RU" altLang="ru-RU" b="1" dirty="0">
              <a:solidFill>
                <a:schemeClr val="tx1">
                  <a:lumMod val="75000"/>
                </a:schemeClr>
              </a:solidFill>
            </a:endParaRPr>
          </a:p>
          <a:p>
            <a:pPr marL="0" lvl="1" indent="-457200" eaLnBrk="0" hangingPunct="0">
              <a:spcBef>
                <a:spcPts val="1200"/>
              </a:spcBef>
              <a:buFont typeface="Arial" charset="0"/>
              <a:buAutoNum type="arabicPeriod"/>
              <a:tabLst>
                <a:tab pos="498475" algn="l"/>
              </a:tabLst>
            </a:pPr>
            <a:r>
              <a:rPr lang="ru-RU" altLang="ru-RU" b="1" dirty="0" smtClean="0">
                <a:solidFill>
                  <a:schemeClr val="tx1">
                    <a:lumMod val="75000"/>
                  </a:schemeClr>
                </a:solidFill>
              </a:rPr>
              <a:t>Магистранты </a:t>
            </a:r>
            <a:r>
              <a:rPr lang="ru-RU" altLang="ru-RU" b="1" dirty="0">
                <a:solidFill>
                  <a:schemeClr val="tx1">
                    <a:lumMod val="75000"/>
                  </a:schemeClr>
                </a:solidFill>
              </a:rPr>
              <a:t>Колчанов А.В. и </a:t>
            </a:r>
            <a:r>
              <a:rPr lang="ru-RU" altLang="ru-RU" b="1" dirty="0" err="1">
                <a:solidFill>
                  <a:schemeClr val="tx1">
                    <a:lumMod val="75000"/>
                  </a:schemeClr>
                </a:solidFill>
              </a:rPr>
              <a:t>Кобызь</a:t>
            </a:r>
            <a:r>
              <a:rPr lang="ru-RU" altLang="ru-RU" b="1" dirty="0">
                <a:solidFill>
                  <a:schemeClr val="tx1">
                    <a:lumMod val="75000"/>
                  </a:schemeClr>
                </a:solidFill>
              </a:rPr>
              <a:t> Г.В. получили </a:t>
            </a:r>
            <a:r>
              <a:rPr lang="ru-RU" altLang="ru-RU" b="1" dirty="0">
                <a:solidFill>
                  <a:srgbClr val="FF0000"/>
                </a:solidFill>
              </a:rPr>
              <a:t>стипендию Президента </a:t>
            </a:r>
            <a:r>
              <a:rPr lang="ru-RU" altLang="ru-RU" b="1" dirty="0" smtClean="0">
                <a:solidFill>
                  <a:srgbClr val="FF0000"/>
                </a:solidFill>
              </a:rPr>
              <a:t>РФ.</a:t>
            </a:r>
            <a:endParaRPr lang="ru-RU" altLang="ru-RU" b="1" dirty="0">
              <a:solidFill>
                <a:srgbClr val="FF0000"/>
              </a:solidFill>
            </a:endParaRPr>
          </a:p>
          <a:p>
            <a:pPr marL="0" lvl="1" indent="-457200" eaLnBrk="0" hangingPunct="0">
              <a:spcBef>
                <a:spcPts val="1200"/>
              </a:spcBef>
              <a:buFont typeface="Arial" charset="0"/>
              <a:buAutoNum type="arabicPeriod"/>
              <a:tabLst>
                <a:tab pos="498475" algn="l"/>
              </a:tabLst>
            </a:pPr>
            <a:r>
              <a:rPr lang="ru-RU" altLang="ru-RU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altLang="ru-RU" b="1" dirty="0">
                <a:solidFill>
                  <a:schemeClr val="tx1">
                    <a:lumMod val="75000"/>
                  </a:schemeClr>
                </a:solidFill>
              </a:rPr>
              <a:t>Студенты </a:t>
            </a:r>
            <a:r>
              <a:rPr lang="ru-RU" altLang="ru-RU" b="1" dirty="0"/>
              <a:t>кафедры</a:t>
            </a:r>
            <a:r>
              <a:rPr lang="ru-RU" altLang="ru-RU" b="1" dirty="0">
                <a:solidFill>
                  <a:schemeClr val="tx1">
                    <a:lumMod val="75000"/>
                  </a:schemeClr>
                </a:solidFill>
              </a:rPr>
              <a:t> ИКСУ заняли первое и второе места </a:t>
            </a:r>
            <a:r>
              <a:rPr lang="ru-RU" altLang="ru-RU" b="1" dirty="0" smtClean="0">
                <a:solidFill>
                  <a:schemeClr val="tx1">
                    <a:lumMod val="75000"/>
                  </a:schemeClr>
                </a:solidFill>
              </a:rPr>
              <a:t>во </a:t>
            </a:r>
            <a:r>
              <a:rPr lang="ru-RU" altLang="ru-RU" b="1" dirty="0" smtClean="0">
                <a:solidFill>
                  <a:srgbClr val="FF0000"/>
                </a:solidFill>
              </a:rPr>
              <a:t>Всероссийском</a:t>
            </a:r>
            <a:r>
              <a:rPr lang="ru-RU" altLang="ru-RU" b="1" dirty="0" smtClean="0">
                <a:solidFill>
                  <a:schemeClr val="tx1">
                    <a:lumMod val="75000"/>
                  </a:schemeClr>
                </a:solidFill>
              </a:rPr>
              <a:t> конкурсе </a:t>
            </a:r>
            <a:r>
              <a:rPr lang="ru-RU" altLang="ru-RU" b="1" dirty="0">
                <a:solidFill>
                  <a:schemeClr val="tx1">
                    <a:lumMod val="75000"/>
                  </a:schemeClr>
                </a:solidFill>
              </a:rPr>
              <a:t>"</a:t>
            </a:r>
            <a:r>
              <a:rPr lang="ru-RU" altLang="ru-RU" b="1" dirty="0">
                <a:solidFill>
                  <a:srgbClr val="FF0000"/>
                </a:solidFill>
              </a:rPr>
              <a:t>Роботех-38</a:t>
            </a:r>
            <a:r>
              <a:rPr lang="ru-RU" altLang="ru-RU" b="1" dirty="0">
                <a:solidFill>
                  <a:schemeClr val="tx1">
                    <a:lumMod val="75000"/>
                  </a:schemeClr>
                </a:solidFill>
              </a:rPr>
              <a:t>" </a:t>
            </a:r>
            <a:r>
              <a:rPr lang="ru-RU" altLang="ru-RU" b="1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  <a:r>
              <a:rPr lang="ru-RU" altLang="ru-RU" b="1" dirty="0">
                <a:solidFill>
                  <a:schemeClr val="tx1">
                    <a:lumMod val="75000"/>
                  </a:schemeClr>
                </a:solidFill>
              </a:rPr>
              <a:t>	</a:t>
            </a:r>
            <a:endParaRPr lang="ru-RU" altLang="ru-RU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0" lvl="1" indent="-457200" eaLnBrk="0" hangingPunct="0">
              <a:spcBef>
                <a:spcPts val="1200"/>
              </a:spcBef>
              <a:buFont typeface="Arial" charset="0"/>
              <a:buAutoNum type="arabicPeriod"/>
              <a:tabLst>
                <a:tab pos="498475" algn="l"/>
              </a:tabLst>
            </a:pPr>
            <a:r>
              <a:rPr lang="ru-RU" altLang="ru-RU" b="1" dirty="0" smtClean="0">
                <a:solidFill>
                  <a:schemeClr val="tx1">
                    <a:lumMod val="75000"/>
                  </a:schemeClr>
                </a:solidFill>
              </a:rPr>
              <a:t>Студенты кафедры ИКСУ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выиграли </a:t>
            </a:r>
            <a:r>
              <a:rPr lang="ru-RU" b="1" dirty="0">
                <a:solidFill>
                  <a:schemeClr val="tx1">
                    <a:lumMod val="75000"/>
                  </a:schemeClr>
                </a:solidFill>
              </a:rPr>
              <a:t>международные соревнования по </a:t>
            </a:r>
            <a:r>
              <a:rPr lang="ru-RU" b="1" dirty="0" err="1">
                <a:solidFill>
                  <a:schemeClr val="tx1">
                    <a:lumMod val="75000"/>
                  </a:schemeClr>
                </a:solidFill>
              </a:rPr>
              <a:t>андроидной</a:t>
            </a:r>
            <a:r>
              <a:rPr lang="ru-RU" b="1" dirty="0">
                <a:solidFill>
                  <a:schemeClr val="tx1">
                    <a:lumMod val="75000"/>
                  </a:schemeClr>
                </a:solidFill>
              </a:rPr>
              <a:t> робототехнике </a:t>
            </a:r>
            <a:r>
              <a:rPr lang="ru-RU" b="1" dirty="0">
                <a:solidFill>
                  <a:srgbClr val="FF0000"/>
                </a:solidFill>
              </a:rPr>
              <a:t>4th </a:t>
            </a:r>
            <a:r>
              <a:rPr lang="ru-RU" b="1" dirty="0" err="1">
                <a:solidFill>
                  <a:srgbClr val="FF0000"/>
                </a:solidFill>
              </a:rPr>
              <a:t>International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Humanoid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Robot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Olympic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Games</a:t>
            </a:r>
            <a:r>
              <a:rPr lang="ru-RU" b="1" dirty="0">
                <a:solidFill>
                  <a:schemeClr val="tx1">
                    <a:lumMod val="75000"/>
                  </a:schemeClr>
                </a:solidFill>
              </a:rPr>
              <a:t> в городе </a:t>
            </a:r>
            <a:r>
              <a:rPr lang="ru-RU" b="1" dirty="0" err="1">
                <a:solidFill>
                  <a:schemeClr val="tx1">
                    <a:lumMod val="75000"/>
                  </a:schemeClr>
                </a:solidFill>
              </a:rPr>
              <a:t>Гуйян</a:t>
            </a:r>
            <a:r>
              <a:rPr lang="ru-RU" b="1" dirty="0">
                <a:solidFill>
                  <a:schemeClr val="tx1">
                    <a:lumMod val="75000"/>
                  </a:schemeClr>
                </a:solidFill>
              </a:rPr>
              <a:t> (Китай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).</a:t>
            </a:r>
            <a:endParaRPr lang="en-US" altLang="ru-RU" b="1" dirty="0">
              <a:solidFill>
                <a:schemeClr val="tx1">
                  <a:lumMod val="75000"/>
                </a:schemeClr>
              </a:solidFill>
            </a:endParaRPr>
          </a:p>
          <a:p>
            <a:pPr marL="0" lvl="1" indent="-457200" eaLnBrk="0" hangingPunct="0">
              <a:spcBef>
                <a:spcPts val="1200"/>
              </a:spcBef>
              <a:buFont typeface="Arial" charset="0"/>
              <a:buAutoNum type="arabicPeriod"/>
              <a:tabLst>
                <a:tab pos="498475" algn="l"/>
              </a:tabLst>
            </a:pPr>
            <a:r>
              <a:rPr lang="ru-RU" altLang="ru-RU" b="1" dirty="0">
                <a:solidFill>
                  <a:schemeClr val="tx1">
                    <a:lumMod val="75000"/>
                  </a:schemeClr>
                </a:solidFill>
              </a:rPr>
              <a:t>2 студента кафедры ИГПД стали членами </a:t>
            </a:r>
            <a:r>
              <a:rPr lang="ru-RU" altLang="ru-RU" b="1" dirty="0">
                <a:solidFill>
                  <a:srgbClr val="FF0000"/>
                </a:solidFill>
              </a:rPr>
              <a:t>молодежной</a:t>
            </a:r>
            <a:r>
              <a:rPr lang="ru-RU" altLang="ru-RU" b="1" dirty="0">
                <a:solidFill>
                  <a:schemeClr val="tx1">
                    <a:lumMod val="75000"/>
                  </a:schemeClr>
                </a:solidFill>
              </a:rPr>
              <a:t> секции </a:t>
            </a:r>
            <a:r>
              <a:rPr lang="ru-RU" altLang="ru-RU" b="1" dirty="0">
                <a:solidFill>
                  <a:srgbClr val="FF0000"/>
                </a:solidFill>
              </a:rPr>
              <a:t>Союза дизайнеров России</a:t>
            </a:r>
            <a:r>
              <a:rPr lang="ru-RU" altLang="ru-RU" b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altLang="ru-RU" b="1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  <a:r>
              <a:rPr lang="ru-RU" altLang="ru-RU" b="1" dirty="0"/>
              <a:t>	</a:t>
            </a:r>
            <a:r>
              <a:rPr lang="ru-RU" altLang="ru-RU" b="1" dirty="0">
                <a:solidFill>
                  <a:srgbClr val="004040"/>
                </a:solidFill>
              </a:rPr>
              <a:t>	</a:t>
            </a:r>
            <a:endParaRPr lang="ru-RU" altLang="ru-RU" b="1" dirty="0">
              <a:solidFill>
                <a:srgbClr val="663300"/>
              </a:solidFill>
            </a:endParaRPr>
          </a:p>
        </p:txBody>
      </p:sp>
      <p:sp>
        <p:nvSpPr>
          <p:cNvPr id="21507" name="Прямоугольник 2"/>
          <p:cNvSpPr>
            <a:spLocks noChangeArrowheads="1"/>
          </p:cNvSpPr>
          <p:nvPr/>
        </p:nvSpPr>
        <p:spPr bwMode="auto">
          <a:xfrm>
            <a:off x="1" y="71438"/>
            <a:ext cx="81723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tabLst>
                <a:tab pos="498475" algn="l"/>
              </a:tabLst>
            </a:pPr>
            <a:r>
              <a:rPr lang="ru-RU" altLang="ru-RU" sz="2800" b="1" dirty="0">
                <a:solidFill>
                  <a:schemeClr val="bg1"/>
                </a:solidFill>
                <a:latin typeface="Arial Black" pitchFamily="34" charset="0"/>
              </a:rPr>
              <a:t>Достижения аспирантов и студентов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87008" y="6501404"/>
            <a:ext cx="749488" cy="239964"/>
          </a:xfrm>
        </p:spPr>
        <p:txBody>
          <a:bodyPr/>
          <a:lstStyle/>
          <a:p>
            <a:r>
              <a:rPr lang="ru-RU" dirty="0" smtClean="0"/>
              <a:t>17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8" name="Прямоугольник 1"/>
          <p:cNvSpPr>
            <a:spLocks noChangeArrowheads="1"/>
          </p:cNvSpPr>
          <p:nvPr/>
        </p:nvSpPr>
        <p:spPr bwMode="auto">
          <a:xfrm>
            <a:off x="0" y="182543"/>
            <a:ext cx="90725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Институт кибернетики </a:t>
            </a:r>
            <a:endParaRPr lang="ru-RU" alt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99205942"/>
              </p:ext>
            </p:extLst>
          </p:nvPr>
        </p:nvGraphicFramePr>
        <p:xfrm>
          <a:off x="500034" y="1062798"/>
          <a:ext cx="8001055" cy="4214906"/>
        </p:xfrm>
        <a:graphic>
          <a:graphicData uri="http://schemas.openxmlformats.org/drawingml/2006/table">
            <a:tbl>
              <a:tblPr/>
              <a:tblGrid>
                <a:gridCol w="663726"/>
                <a:gridCol w="5341411"/>
                <a:gridCol w="1995918"/>
              </a:tblGrid>
              <a:tr h="342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1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1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64" marR="28264" marT="787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Кадровый </a:t>
                      </a:r>
                      <a:r>
                        <a:rPr lang="ru-RU" sz="20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состав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64" marR="28264" marT="787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Численность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64" marR="28264" marT="787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</a:tr>
              <a:tr h="408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64" marR="28264" marT="787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  ППС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64" marR="28264" marT="787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221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64" marR="28264" marT="787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08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28264" marR="28264" marT="787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  из 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них  профессоров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64" marR="28264" marT="787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64" marR="28264" marT="787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08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28264" marR="28264" marT="787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              </a:t>
                      </a: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доцентов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64" marR="28264" marT="787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110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64" marR="28264" marT="787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08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28264" marR="28264" marT="787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              </a:t>
                      </a: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ст. преподавателей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64" marR="28264" marT="787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64" marR="28264" marT="787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08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</a:endParaRPr>
                    </a:p>
                  </a:txBody>
                  <a:tcPr marL="28264" marR="28264" marT="787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             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преподавателей и ассистентов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64" marR="28264" marT="787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64" marR="28264" marT="787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08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64" marR="28264" marT="787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  НС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64" marR="28264" marT="787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64" marR="28264" marT="787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08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64" marR="28264" marT="787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  АУП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64" marR="28264" marT="787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64" marR="28264" marT="787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08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64" marR="28264" marT="787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  ПОП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64" marR="28264" marT="787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64" marR="28264" marT="787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08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64" marR="28264" marT="787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  УВП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64" marR="28264" marT="787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64" marR="28264" marT="787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63170033"/>
              </p:ext>
            </p:extLst>
          </p:nvPr>
        </p:nvGraphicFramePr>
        <p:xfrm>
          <a:off x="500034" y="5202467"/>
          <a:ext cx="8001056" cy="1638738"/>
        </p:xfrm>
        <a:graphic>
          <a:graphicData uri="http://schemas.openxmlformats.org/drawingml/2006/table">
            <a:tbl>
              <a:tblPr/>
              <a:tblGrid>
                <a:gridCol w="642942"/>
                <a:gridCol w="5429288"/>
                <a:gridCol w="1928826"/>
              </a:tblGrid>
              <a:tr h="301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6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6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13" marR="31513" marT="87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Качество кадрового состава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13" marR="31513" marT="87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Численность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13" marR="31513" marT="87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</a:tr>
              <a:tr h="360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13" marR="31513" marT="878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  Всего 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сотрудников со званием доцента</a:t>
                      </a:r>
                    </a:p>
                  </a:txBody>
                  <a:tcPr marL="31513" marR="31513" marT="878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61 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13" marR="31513" marT="87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735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13" marR="31513" marT="878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  Всего 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сотрудников со званием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профессора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13" marR="31513" marT="878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12 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13" marR="31513" marT="87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C387-6E93-46B1-AF87-FB2786DCA1E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4"/>
          <p:cNvSpPr>
            <a:spLocks noGrp="1"/>
          </p:cNvSpPr>
          <p:nvPr>
            <p:ph type="title"/>
          </p:nvPr>
        </p:nvSpPr>
        <p:spPr>
          <a:xfrm>
            <a:off x="0" y="203200"/>
            <a:ext cx="8172400" cy="439738"/>
          </a:xfrm>
        </p:spPr>
        <p:txBody>
          <a:bodyPr/>
          <a:lstStyle/>
          <a:p>
            <a:pPr algn="ctr"/>
            <a:r>
              <a:rPr lang="ru-RU" altLang="ru-RU" sz="3200" b="1" dirty="0" smtClean="0"/>
              <a:t>Структура ИК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664" y="1052736"/>
            <a:ext cx="8748464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C387-6E93-46B1-AF87-FB2786DCA1EF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1"/>
          <p:cNvSpPr>
            <a:spLocks noChangeArrowheads="1"/>
          </p:cNvSpPr>
          <p:nvPr/>
        </p:nvSpPr>
        <p:spPr bwMode="auto">
          <a:xfrm>
            <a:off x="-9862" y="85327"/>
            <a:ext cx="817240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200" b="1" dirty="0">
                <a:solidFill>
                  <a:schemeClr val="bg1"/>
                </a:solidFill>
                <a:latin typeface="Cambria" pitchFamily="18" charset="0"/>
              </a:rPr>
              <a:t>Фактические и плановые показатели, характеризующие состояние института на конец 2013 года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75051265"/>
              </p:ext>
            </p:extLst>
          </p:nvPr>
        </p:nvGraphicFramePr>
        <p:xfrm>
          <a:off x="323527" y="1988840"/>
          <a:ext cx="8424938" cy="4176464"/>
        </p:xfrm>
        <a:graphic>
          <a:graphicData uri="http://schemas.openxmlformats.org/drawingml/2006/table">
            <a:tbl>
              <a:tblPr/>
              <a:tblGrid>
                <a:gridCol w="497784"/>
                <a:gridCol w="3557726"/>
                <a:gridCol w="1342370"/>
                <a:gridCol w="1409637"/>
                <a:gridCol w="1617421"/>
              </a:tblGrid>
              <a:tr h="15237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№ п</a:t>
                      </a: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/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п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504" marR="3850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Показатели мониторинга деятельности ТПУ (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Минобрнауки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 России)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Единица измерения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2013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Показатель ТПУ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11052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Объем НИОКР в расчете на одного НПР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тыс. руб.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397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,36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780,58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73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Доля научно-педагогических работников (далее – НПР), имеющих ученую степень кандидата и доктора наук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59,83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63,07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29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461498" y="6453336"/>
            <a:ext cx="574997" cy="40466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9652EFB-D2F9-4DA2-896F-19E07C34E9F8}" type="slidenum">
              <a:rPr lang="ru-RU"/>
              <a:pPr/>
              <a:t>21</a:t>
            </a:fld>
            <a:endParaRPr lang="ru-RU" dirty="0"/>
          </a:p>
        </p:txBody>
      </p:sp>
      <p:sp>
        <p:nvSpPr>
          <p:cNvPr id="25630" name="TextBox 1"/>
          <p:cNvSpPr txBox="1">
            <a:spLocks noChangeArrowheads="1"/>
          </p:cNvSpPr>
          <p:nvPr/>
        </p:nvSpPr>
        <p:spPr bwMode="auto">
          <a:xfrm>
            <a:off x="179512" y="1233487"/>
            <a:ext cx="82819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 dirty="0"/>
              <a:t>Средний процент выполнения показателей 2-го уровня – </a:t>
            </a:r>
            <a:r>
              <a:rPr lang="ru-RU" altLang="ru-RU" b="1" dirty="0">
                <a:solidFill>
                  <a:srgbClr val="FF0000"/>
                </a:solidFill>
              </a:rPr>
              <a:t>55,5</a:t>
            </a:r>
            <a:r>
              <a:rPr lang="ru-RU" altLang="ru-RU" b="1" dirty="0"/>
              <a:t> %</a:t>
            </a:r>
          </a:p>
          <a:p>
            <a:pPr algn="ctr"/>
            <a:r>
              <a:rPr lang="ru-RU" altLang="ru-RU" b="1" dirty="0"/>
              <a:t>Средний процент выполнения показателей 3-го уровня – </a:t>
            </a:r>
            <a:r>
              <a:rPr lang="ru-RU" altLang="ru-RU" b="1" dirty="0">
                <a:solidFill>
                  <a:srgbClr val="FF0000"/>
                </a:solidFill>
              </a:rPr>
              <a:t>33,3</a:t>
            </a:r>
            <a:r>
              <a:rPr lang="ru-RU" altLang="ru-RU" b="1" dirty="0"/>
              <a:t>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11841" y="188640"/>
            <a:ext cx="816056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chemeClr val="bg1"/>
                </a:solidFill>
                <a:latin typeface="Cambria" pitchFamily="18" charset="0"/>
              </a:rPr>
              <a:t>Оценка деятельности института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8232284"/>
              </p:ext>
            </p:extLst>
          </p:nvPr>
        </p:nvGraphicFramePr>
        <p:xfrm>
          <a:off x="179389" y="1065875"/>
          <a:ext cx="8641084" cy="5648445"/>
        </p:xfrm>
        <a:graphic>
          <a:graphicData uri="http://schemas.openxmlformats.org/drawingml/2006/table">
            <a:tbl>
              <a:tblPr/>
              <a:tblGrid>
                <a:gridCol w="566807"/>
                <a:gridCol w="3719382"/>
                <a:gridCol w="1238233"/>
                <a:gridCol w="849431"/>
                <a:gridCol w="850992"/>
                <a:gridCol w="1416239"/>
              </a:tblGrid>
              <a:tr h="87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№ п</a:t>
                      </a:r>
                      <a:r>
                        <a:rPr kumimoji="0" lang="en-US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/</a:t>
                      </a: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п</a:t>
                      </a:r>
                      <a:endParaRPr kumimoji="0" lang="ru-RU" alt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504" marR="3850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Показатели деятельности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(2-й уровень)</a:t>
                      </a:r>
                      <a:endParaRPr kumimoji="0" lang="ru-RU" alt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Единица измерения</a:t>
                      </a:r>
                      <a:endParaRPr kumimoji="0" lang="ru-RU" alt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2013 План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2013 Факт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Процент выполнения</a:t>
                      </a:r>
                      <a:endParaRPr kumimoji="0" lang="ru-RU" alt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7095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altLang="ru-RU" sz="135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38504" marR="3850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ведущих ученых (лидеров научных школ) и специалистов (отраслевых лидеров), приглашенных для чтения лекций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121,7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38504" marR="3850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изданных учебников и учебных пособий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109,2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altLang="ru-RU" sz="135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38504" marR="3850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Число реализуемых международных образовательных программ уровня «Двойной диплом» (указать количество обучающихся российских/зарубежных студентов)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(2/3)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altLang="ru-RU" sz="135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38504" marR="3850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Защита докторских диссертаций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38504" marR="3850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Защита кандидатских диссертаций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83,3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2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ru-RU" altLang="ru-RU" sz="135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38504" marR="3850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статей в научной периодике, индексируемой иностранными и российскими организациями из них: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310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349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112,5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6.1.</a:t>
                      </a:r>
                      <a:endParaRPr kumimoji="0" lang="ru-RU" altLang="ru-RU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38504" marR="3850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индексируемой Российским индексом научного цитирования (РИНЦ)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319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6.2.</a:t>
                      </a:r>
                      <a:endParaRPr kumimoji="0" lang="ru-RU" altLang="ru-RU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38504" marR="3850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индексируемой базами данных </a:t>
                      </a:r>
                      <a:r>
                        <a:rPr kumimoji="0" lang="en-US" alt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Scopus</a:t>
                      </a:r>
                      <a:r>
                        <a:rPr kumimoji="0" lang="ru-RU" alt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и </a:t>
                      </a:r>
                      <a:r>
                        <a:rPr kumimoji="0" lang="en-US" alt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Web of Science</a:t>
                      </a:r>
                      <a:endParaRPr kumimoji="0" lang="ru-RU" altLang="ru-RU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1"/>
          <p:cNvSpPr>
            <a:spLocks noChangeArrowheads="1"/>
          </p:cNvSpPr>
          <p:nvPr/>
        </p:nvSpPr>
        <p:spPr bwMode="auto">
          <a:xfrm>
            <a:off x="8885" y="188640"/>
            <a:ext cx="81635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chemeClr val="bg1"/>
                </a:solidFill>
                <a:latin typeface="Cambria" pitchFamily="18" charset="0"/>
              </a:rPr>
              <a:t>Оценка деятельности института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61301264"/>
              </p:ext>
            </p:extLst>
          </p:nvPr>
        </p:nvGraphicFramePr>
        <p:xfrm>
          <a:off x="179388" y="1268411"/>
          <a:ext cx="8785225" cy="4896892"/>
        </p:xfrm>
        <a:graphic>
          <a:graphicData uri="http://schemas.openxmlformats.org/drawingml/2006/table">
            <a:tbl>
              <a:tblPr/>
              <a:tblGrid>
                <a:gridCol w="504180"/>
                <a:gridCol w="3960440"/>
                <a:gridCol w="1224136"/>
                <a:gridCol w="864096"/>
                <a:gridCol w="792510"/>
                <a:gridCol w="1439863"/>
              </a:tblGrid>
              <a:tr h="10927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№ п</a:t>
                      </a:r>
                      <a:r>
                        <a:rPr kumimoji="0" lang="en-US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/</a:t>
                      </a: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п</a:t>
                      </a:r>
                      <a:endParaRPr kumimoji="0" lang="ru-RU" alt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504" marR="3850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Показатели деятельности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(2-й уровень)</a:t>
                      </a:r>
                      <a:endParaRPr kumimoji="0" lang="ru-RU" alt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Единица измерения</a:t>
                      </a:r>
                      <a:endParaRPr kumimoji="0" lang="ru-RU" alt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2013 План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2013 Факт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Процент выполнения</a:t>
                      </a:r>
                      <a:endParaRPr kumimoji="0" lang="ru-RU" alt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8877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7</a:t>
                      </a:r>
                      <a:endParaRPr kumimoji="0" lang="ru-RU" alt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504" marR="3850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статей с 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импакт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-фактором &gt; 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alt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75,00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</a:tr>
              <a:tr h="15297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8504" marR="3850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Число аспирантов и НПР, имеющих опыт работы (прошедших стажировки) в ведущих мировых научных и университетских центрах (за отчётный период)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чел.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101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114,7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</a:tr>
              <a:tr h="13866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9</a:t>
                      </a:r>
                      <a:endParaRPr kumimoji="0" lang="ru-RU" alt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504" marR="3850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научно-педагогических и инженерно-технических работников  в возрасте от 30 до 49 лет, проработавших в отчетном году на кафедре не менее 3-х месяцев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чел.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149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94,9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63,7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Прямоугольник 1"/>
          <p:cNvSpPr>
            <a:spLocks noChangeArrowheads="1"/>
          </p:cNvSpPr>
          <p:nvPr/>
        </p:nvSpPr>
        <p:spPr bwMode="auto">
          <a:xfrm>
            <a:off x="100061" y="232569"/>
            <a:ext cx="80723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800" b="1">
                <a:solidFill>
                  <a:schemeClr val="bg1"/>
                </a:solidFill>
                <a:latin typeface="Cambria" pitchFamily="18" charset="0"/>
              </a:rPr>
              <a:t>Оценка деятельности института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62456969"/>
              </p:ext>
            </p:extLst>
          </p:nvPr>
        </p:nvGraphicFramePr>
        <p:xfrm>
          <a:off x="179388" y="1052213"/>
          <a:ext cx="8785225" cy="5633848"/>
        </p:xfrm>
        <a:graphic>
          <a:graphicData uri="http://schemas.openxmlformats.org/drawingml/2006/table">
            <a:tbl>
              <a:tblPr/>
              <a:tblGrid>
                <a:gridCol w="576262"/>
                <a:gridCol w="3781425"/>
                <a:gridCol w="1258888"/>
                <a:gridCol w="863600"/>
                <a:gridCol w="865187"/>
                <a:gridCol w="1439863"/>
              </a:tblGrid>
              <a:tr h="896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№ п</a:t>
                      </a:r>
                      <a:r>
                        <a:rPr kumimoji="0" lang="en-US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/</a:t>
                      </a: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п</a:t>
                      </a:r>
                      <a:endParaRPr kumimoji="0" lang="ru-RU" alt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504" marR="3850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Финансовые показатели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(3-й уровень)</a:t>
                      </a:r>
                      <a:endParaRPr kumimoji="0" lang="ru-RU" alt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Единица измерения</a:t>
                      </a:r>
                      <a:endParaRPr kumimoji="0" lang="ru-RU" alt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2013 План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2013 Факт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Процент выполнения</a:t>
                      </a:r>
                      <a:endParaRPr kumimoji="0" lang="ru-RU" alt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</a:t>
                      </a:r>
                      <a:endParaRPr kumimoji="0" lang="ru-RU" alt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504" marR="3850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Объем средств, привлеченных по основным образовательным программам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млн. руб.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16,0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69,6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8504" marR="3850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Объем средств, привлеченных по дополнительным образовательным программам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млн. руб.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9,92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55,1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</a:t>
                      </a:r>
                      <a:endParaRPr kumimoji="0" lang="ru-RU" alt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504" marR="3850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Объем средств, привлеченных по программам и грантам (в/б)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млн. руб.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20,81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24,46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117,5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4</a:t>
                      </a:r>
                      <a:endParaRPr kumimoji="0" lang="ru-RU" alt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504" marR="3850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Объем средств, привлеченных по хоздоговорам и контрактам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млн. руб.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125,2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46,48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37,12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1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8504" marR="3850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Объем привлеченных средств по зарубежным программам и грантам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млн. руб.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1,33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6,3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1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6</a:t>
                      </a:r>
                      <a:endParaRPr kumimoji="0" lang="ru-RU" alt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504" marR="3850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Объем привлеченных спонсорских средств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млн. руб.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19,48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114,6</a:t>
                      </a:r>
                    </a:p>
                  </a:txBody>
                  <a:tcPr marL="38504" marR="385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ADE77-675E-4F1C-A7D5-EB67700A0B0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8451" y="98242"/>
            <a:ext cx="8172400" cy="810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lnSpc>
                <a:spcPts val="2800"/>
              </a:lnSpc>
            </a:pPr>
            <a:r>
              <a:rPr lang="ru-RU" altLang="ru-RU" sz="2400" b="1" dirty="0">
                <a:solidFill>
                  <a:schemeClr val="bg1"/>
                </a:solidFill>
                <a:cs typeface="Times New Roman" pitchFamily="18" charset="0"/>
              </a:rPr>
              <a:t>Оценка деятельности структурных подразделений </a:t>
            </a:r>
            <a:r>
              <a:rPr lang="ru-RU" altLang="ru-RU" sz="2400" b="1" dirty="0" smtClean="0">
                <a:solidFill>
                  <a:schemeClr val="bg1"/>
                </a:solidFill>
                <a:cs typeface="Times New Roman" pitchFamily="18" charset="0"/>
              </a:rPr>
              <a:t>ИК по </a:t>
            </a:r>
            <a:r>
              <a:rPr lang="ru-RU" altLang="ru-RU" sz="2400" b="1" dirty="0">
                <a:solidFill>
                  <a:schemeClr val="bg1"/>
                </a:solidFill>
                <a:cs typeface="Times New Roman" pitchFamily="18" charset="0"/>
              </a:rPr>
              <a:t>привлечению   в/б средств </a:t>
            </a:r>
            <a:endParaRPr lang="ru-RU" alt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9275" name="Group 59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3989262659"/>
              </p:ext>
            </p:extLst>
          </p:nvPr>
        </p:nvGraphicFramePr>
        <p:xfrm>
          <a:off x="251520" y="1124748"/>
          <a:ext cx="8651180" cy="5639578"/>
        </p:xfrm>
        <a:graphic>
          <a:graphicData uri="http://schemas.openxmlformats.org/drawingml/2006/table">
            <a:tbl>
              <a:tblPr/>
              <a:tblGrid>
                <a:gridCol w="5858394"/>
                <a:gridCol w="1317291"/>
                <a:gridCol w="1475495"/>
              </a:tblGrid>
              <a:tr h="9849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Кафедры</a:t>
                      </a:r>
                    </a:p>
                  </a:txBody>
                  <a:tcPr marL="84405" marR="84405" marT="45708" marB="457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в/б средств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тыс. руб. </a:t>
                      </a:r>
                    </a:p>
                  </a:txBody>
                  <a:tcPr marL="84405" marR="84405" marT="45708" marB="457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НИОКР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 одного НПР</a:t>
                      </a:r>
                    </a:p>
                  </a:txBody>
                  <a:tcPr marL="84405" marR="84405" marT="45708" marB="457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alpha val="90000"/>
                      </a:schemeClr>
                    </a:solidFill>
                  </a:tcPr>
                </a:tc>
              </a:tr>
              <a:tr h="387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Информатики и проектирования систем</a:t>
                      </a:r>
                    </a:p>
                  </a:txBody>
                  <a:tcPr marL="84405" marR="84405" marT="45708" marB="457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</a:t>
                      </a: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31579</a:t>
                      </a: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,1</a:t>
                      </a:r>
                    </a:p>
                  </a:txBody>
                  <a:tcPr marL="84405" marR="84405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1487</a:t>
                      </a: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5" marR="84405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</a:tr>
              <a:tr h="387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Автоматики и компьютерных систем </a:t>
                      </a:r>
                    </a:p>
                  </a:txBody>
                  <a:tcPr marL="84405" marR="84405" marT="45708" marB="457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11181,3</a:t>
                      </a:r>
                    </a:p>
                  </a:txBody>
                  <a:tcPr marL="84405" marR="84405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317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5" marR="84405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</a:tr>
              <a:tr h="387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Оптимизации систем управления</a:t>
                      </a:r>
                    </a:p>
                  </a:txBody>
                  <a:tcPr marL="84405" marR="84405" marT="45708" marB="457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12309,9</a:t>
                      </a:r>
                    </a:p>
                  </a:txBody>
                  <a:tcPr marL="84405" marR="84405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367</a:t>
                      </a: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5" marR="84405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</a:tr>
              <a:tr h="387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Компьютерных измерительных систем и метрологии</a:t>
                      </a:r>
                    </a:p>
                  </a:txBody>
                  <a:tcPr marL="84405" marR="84405" marT="45708" marB="457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6671,6</a:t>
                      </a:r>
                    </a:p>
                  </a:txBody>
                  <a:tcPr marL="84405" marR="84405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</a:t>
                      </a: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08</a:t>
                      </a: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5" marR="84405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</a:tr>
              <a:tr h="540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Технологии автоматизированного машиностроительного производства</a:t>
                      </a:r>
                    </a:p>
                  </a:txBody>
                  <a:tcPr marL="84405" marR="84405" marT="45708" marB="457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12682,1</a:t>
                      </a:r>
                    </a:p>
                  </a:txBody>
                  <a:tcPr marL="84405" marR="84405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</a:t>
                      </a: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766</a:t>
                      </a: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5" marR="84405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</a:tr>
              <a:tr h="387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Вычислительной техники</a:t>
                      </a:r>
                    </a:p>
                  </a:txBody>
                  <a:tcPr marL="84405" marR="84405" marT="45708" marB="457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8308,1</a:t>
                      </a:r>
                    </a:p>
                  </a:txBody>
                  <a:tcPr marL="84405" marR="84405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323</a:t>
                      </a: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5" marR="84405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</a:tr>
              <a:tr h="387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Интегрированных компьютерных систем управления</a:t>
                      </a:r>
                    </a:p>
                  </a:txBody>
                  <a:tcPr marL="84405" marR="84405" marT="45708" marB="457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4865,2</a:t>
                      </a:r>
                    </a:p>
                  </a:txBody>
                  <a:tcPr marL="84405" marR="84405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144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5" marR="84405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</a:tr>
              <a:tr h="387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Автоматизации и роботизации в машиностроении</a:t>
                      </a:r>
                    </a:p>
                  </a:txBody>
                  <a:tcPr marL="84405" marR="84405" marT="45708" marB="457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13701,5</a:t>
                      </a:r>
                    </a:p>
                  </a:txBody>
                  <a:tcPr marL="84405" marR="84405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</a:t>
                      </a: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783</a:t>
                      </a: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5" marR="84405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</a:tr>
              <a:tr h="387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Инженерной графики и промышленного дизайна </a:t>
                      </a:r>
                    </a:p>
                  </a:txBody>
                  <a:tcPr marL="84405" marR="84405" marT="45708" marB="457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8452,5</a:t>
                      </a:r>
                    </a:p>
                  </a:txBody>
                  <a:tcPr marL="84405" marR="84405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</a:t>
                      </a: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00</a:t>
                      </a: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5" marR="84405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</a:tr>
              <a:tr h="387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Прикладной математики</a:t>
                      </a:r>
                    </a:p>
                  </a:txBody>
                  <a:tcPr marL="84405" marR="84405" marT="45708" marB="457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2088,1</a:t>
                      </a:r>
                    </a:p>
                  </a:txBody>
                  <a:tcPr marL="84405" marR="84405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96</a:t>
                      </a: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5" marR="84405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</a:tr>
              <a:tr h="3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Иностранных языков института кибернетики</a:t>
                      </a:r>
                    </a:p>
                  </a:txBody>
                  <a:tcPr marL="84405" marR="84405" marT="45708" marB="457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1793,0</a:t>
                      </a:r>
                    </a:p>
                  </a:txBody>
                  <a:tcPr marL="84405" marR="84405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18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,5</a:t>
                      </a:r>
                    </a:p>
                  </a:txBody>
                  <a:tcPr marL="84405" marR="84405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632304" y="6509530"/>
            <a:ext cx="511696" cy="313010"/>
          </a:xfrm>
        </p:spPr>
        <p:txBody>
          <a:bodyPr/>
          <a:lstStyle/>
          <a:p>
            <a:pPr>
              <a:defRPr/>
            </a:pPr>
            <a:r>
              <a:rPr lang="ru-RU" sz="1200" dirty="0" smtClean="0"/>
              <a:t>25</a:t>
            </a:r>
            <a:endParaRPr 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0" y="116999"/>
            <a:ext cx="8153078" cy="810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lnSpc>
                <a:spcPts val="2800"/>
              </a:lnSpc>
            </a:pPr>
            <a:r>
              <a:rPr lang="ru-RU" altLang="ru-RU" sz="2400" b="1" dirty="0">
                <a:solidFill>
                  <a:schemeClr val="bg1"/>
                </a:solidFill>
                <a:cs typeface="Times New Roman" pitchFamily="18" charset="0"/>
              </a:rPr>
              <a:t>Оценка деятельности структурных подразделений </a:t>
            </a:r>
            <a:r>
              <a:rPr lang="ru-RU" altLang="ru-RU" sz="2400" b="1" dirty="0" smtClean="0">
                <a:solidFill>
                  <a:schemeClr val="bg1"/>
                </a:solidFill>
                <a:cs typeface="Times New Roman" pitchFamily="18" charset="0"/>
              </a:rPr>
              <a:t>ИК  по </a:t>
            </a:r>
            <a:r>
              <a:rPr lang="ru-RU" altLang="ru-RU" sz="2400" b="1" dirty="0">
                <a:solidFill>
                  <a:schemeClr val="bg1"/>
                </a:solidFill>
                <a:cs typeface="Times New Roman" pitchFamily="18" charset="0"/>
              </a:rPr>
              <a:t>выполнению заданий 2 уровня </a:t>
            </a:r>
            <a:endParaRPr lang="ru-RU" alt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9275" name="Group 59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552370146"/>
              </p:ext>
            </p:extLst>
          </p:nvPr>
        </p:nvGraphicFramePr>
        <p:xfrm>
          <a:off x="250824" y="1098417"/>
          <a:ext cx="8785672" cy="5609189"/>
        </p:xfrm>
        <a:graphic>
          <a:graphicData uri="http://schemas.openxmlformats.org/drawingml/2006/table">
            <a:tbl>
              <a:tblPr/>
              <a:tblGrid>
                <a:gridCol w="4284282"/>
                <a:gridCol w="1524665"/>
                <a:gridCol w="1089046"/>
                <a:gridCol w="835365"/>
                <a:gridCol w="1052314"/>
              </a:tblGrid>
              <a:tr h="9206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Кафедры</a:t>
                      </a:r>
                    </a:p>
                  </a:txBody>
                  <a:tcPr marL="84420" marR="84420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Защиты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кандидатских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диссертаций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20" marR="84420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Индексируемые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статьи</a:t>
                      </a:r>
                    </a:p>
                  </a:txBody>
                  <a:tcPr marL="84420" marR="84420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WOS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endParaRPr kumimoji="0" lang="en-US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Scopus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84420" marR="84420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Статьи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 высоким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ИФ</a:t>
                      </a:r>
                    </a:p>
                  </a:txBody>
                  <a:tcPr marL="84420" marR="84420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3476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Информатики и проектирования систем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27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2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1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</a:tr>
              <a:tr h="3476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Автоматики и компьютерных систем 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44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1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0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</a:tr>
              <a:tr h="3476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Оптимизации систем управления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63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6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1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</a:tr>
              <a:tr h="504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Компьютерных измерительных систем и метрологии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27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5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4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</a:tr>
              <a:tr h="504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Технологии автоматизированного машиностроительного производства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8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1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0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</a:tr>
              <a:tr h="3476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Вычислительной техники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31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0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0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</a:tr>
              <a:tr h="504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Интегрированных компьютерных систем управления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33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4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0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</a:tr>
              <a:tr h="504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Автоматизации и роботизации в машиностроении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21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0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0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</a:tr>
              <a:tr h="504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Инженерной графики и промышленного дизайна 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16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1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0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</a:tr>
              <a:tr h="3476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Прикладной математики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53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6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0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</a:tr>
              <a:tr h="296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Иностранных языков института кибернетики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26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0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0</a:t>
                      </a:r>
                    </a:p>
                  </a:txBody>
                  <a:tcPr marL="84420" marR="84420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4F4"/>
                    </a:solidFill>
                  </a:tcPr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739746" y="6492875"/>
            <a:ext cx="512774" cy="365125"/>
          </a:xfrm>
        </p:spPr>
        <p:txBody>
          <a:bodyPr/>
          <a:lstStyle/>
          <a:p>
            <a:pPr>
              <a:defRPr/>
            </a:pPr>
            <a:r>
              <a:rPr lang="ru-RU" sz="1200" dirty="0" smtClean="0"/>
              <a:t>26</a:t>
            </a:r>
            <a:endParaRPr 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107504" y="152400"/>
            <a:ext cx="7992888" cy="639763"/>
          </a:xfrm>
        </p:spPr>
        <p:txBody>
          <a:bodyPr/>
          <a:lstStyle/>
          <a:p>
            <a:pPr algn="ctr"/>
            <a:r>
              <a:rPr lang="ru-RU" altLang="ru-RU" sz="2400" b="1" kern="1200" dirty="0">
                <a:latin typeface="Arial" charset="0"/>
                <a:ea typeface="+mn-ea"/>
                <a:cs typeface="Times New Roman" pitchFamily="18" charset="0"/>
              </a:rPr>
              <a:t>Оценка деятельности структурных подразделений ИК  по выполнению </a:t>
            </a:r>
            <a:r>
              <a:rPr lang="ru-RU" altLang="ru-RU" sz="2400" b="1" kern="1200" dirty="0" smtClean="0">
                <a:latin typeface="Arial" charset="0"/>
                <a:ea typeface="+mn-ea"/>
                <a:cs typeface="Times New Roman" pitchFamily="18" charset="0"/>
              </a:rPr>
              <a:t>ДПОУ</a:t>
            </a:r>
            <a:endParaRPr lang="ru-RU" altLang="ru-RU" sz="2400" b="1" kern="1200" dirty="0">
              <a:latin typeface="Arial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22373634"/>
              </p:ext>
            </p:extLst>
          </p:nvPr>
        </p:nvGraphicFramePr>
        <p:xfrm>
          <a:off x="539551" y="1052737"/>
          <a:ext cx="7704859" cy="5455480"/>
        </p:xfrm>
        <a:graphic>
          <a:graphicData uri="http://schemas.openxmlformats.org/drawingml/2006/table">
            <a:tbl>
              <a:tblPr/>
              <a:tblGrid>
                <a:gridCol w="2374307"/>
                <a:gridCol w="2810270"/>
                <a:gridCol w="2520282"/>
              </a:tblGrid>
              <a:tr h="47771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Кафедра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CCC0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 ДПОУ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CCC0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 ДПОУ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CCC0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alpha val="89000"/>
                      </a:schemeClr>
                    </a:solidFill>
                  </a:tcPr>
                </a:tc>
              </a:tr>
              <a:tr h="37014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АИКС</a:t>
                      </a:r>
                    </a:p>
                  </a:txBody>
                  <a:tcPr marL="342900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0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2 000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0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921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0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14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АРМ</a:t>
                      </a:r>
                    </a:p>
                  </a:txBody>
                  <a:tcPr marL="342900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2 000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1943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14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ВТ</a:t>
                      </a:r>
                    </a:p>
                  </a:txBody>
                  <a:tcPr marL="342900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2 000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1 803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14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ИГПД</a:t>
                      </a:r>
                    </a:p>
                  </a:txBody>
                  <a:tcPr marL="342900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800 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267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14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ИКСУ</a:t>
                      </a:r>
                    </a:p>
                  </a:txBody>
                  <a:tcPr marL="342900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1 400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766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14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ИПС</a:t>
                      </a:r>
                    </a:p>
                  </a:txBody>
                  <a:tcPr marL="342900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3 000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425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14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ИЯИК</a:t>
                      </a:r>
                    </a:p>
                  </a:txBody>
                  <a:tcPr marL="342900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1 000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1 479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14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КИСМ</a:t>
                      </a:r>
                    </a:p>
                  </a:txBody>
                  <a:tcPr marL="342900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1 000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14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ОСУ</a:t>
                      </a:r>
                    </a:p>
                  </a:txBody>
                  <a:tcPr marL="342900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1 000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0 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14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ПМ</a:t>
                      </a:r>
                    </a:p>
                  </a:txBody>
                  <a:tcPr marL="342900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14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ТАМП</a:t>
                      </a:r>
                    </a:p>
                  </a:txBody>
                  <a:tcPr marL="342900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1 000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524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14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УЦ ТПУ&amp;</a:t>
                      </a:r>
                      <a:r>
                        <a:rPr kumimoji="0" lang="en-US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Softline</a:t>
                      </a:r>
                      <a:endParaRPr kumimoji="0" lang="en-US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42900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2 000 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1 733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14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ИТОГО:</a:t>
                      </a:r>
                      <a:endParaRPr kumimoji="0" lang="en-US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42900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18000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9917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27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 проблемы: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214422"/>
            <a:ext cx="8501122" cy="5357850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ru-RU" sz="2800" b="1" dirty="0" smtClean="0"/>
              <a:t>Неудовлетворительное качество </a:t>
            </a:r>
            <a:r>
              <a:rPr lang="ru-RU" sz="2800" b="1" dirty="0" smtClean="0"/>
              <a:t>набора</a:t>
            </a:r>
            <a:r>
              <a:rPr lang="ru-RU" sz="2800" b="1" dirty="0" smtClean="0"/>
              <a:t>.</a:t>
            </a:r>
            <a:endParaRPr lang="ru-RU" sz="2800" b="1" dirty="0"/>
          </a:p>
          <a:p>
            <a:pPr>
              <a:spcBef>
                <a:spcPts val="2400"/>
              </a:spcBef>
            </a:pPr>
            <a:r>
              <a:rPr lang="ru-RU" sz="2800" b="1" dirty="0" smtClean="0"/>
              <a:t>Низкая </a:t>
            </a:r>
            <a:r>
              <a:rPr lang="ru-RU" sz="2800" b="1" dirty="0" smtClean="0"/>
              <a:t>успеваемость.</a:t>
            </a:r>
            <a:endParaRPr lang="ru-RU" sz="2800" b="1" dirty="0"/>
          </a:p>
          <a:p>
            <a:pPr>
              <a:spcBef>
                <a:spcPts val="2400"/>
              </a:spcBef>
            </a:pPr>
            <a:r>
              <a:rPr lang="ru-RU" sz="2800" b="1" dirty="0" smtClean="0"/>
              <a:t>Низкая </a:t>
            </a:r>
            <a:r>
              <a:rPr lang="ru-RU" sz="2800" b="1" dirty="0"/>
              <a:t>эффективность </a:t>
            </a:r>
            <a:r>
              <a:rPr lang="ru-RU" sz="2800" b="1" dirty="0" smtClean="0"/>
              <a:t>аспирантуры.</a:t>
            </a:r>
            <a:endParaRPr lang="ru-RU" sz="2800" b="1" dirty="0"/>
          </a:p>
          <a:p>
            <a:pPr>
              <a:spcBef>
                <a:spcPts val="2400"/>
              </a:spcBef>
            </a:pPr>
            <a:r>
              <a:rPr lang="ru-RU" sz="2800" b="1" dirty="0" smtClean="0"/>
              <a:t>Малый объем привлеченных в/б </a:t>
            </a:r>
            <a:r>
              <a:rPr lang="ru-RU" sz="2800" b="1" dirty="0" smtClean="0"/>
              <a:t>средств.</a:t>
            </a:r>
            <a:endParaRPr lang="ru-RU" sz="2800" b="1" dirty="0"/>
          </a:p>
          <a:p>
            <a:pPr>
              <a:spcBef>
                <a:spcPts val="2400"/>
              </a:spcBef>
            </a:pPr>
            <a:r>
              <a:rPr lang="ru-RU" sz="2800" b="1" dirty="0" smtClean="0"/>
              <a:t>Низкая </a:t>
            </a:r>
            <a:r>
              <a:rPr lang="ru-RU" sz="2800" b="1" dirty="0" err="1" smtClean="0"/>
              <a:t>остепененность</a:t>
            </a:r>
            <a:r>
              <a:rPr lang="ru-RU" sz="2800" b="1" dirty="0" smtClean="0"/>
              <a:t> </a:t>
            </a:r>
            <a:r>
              <a:rPr lang="ru-RU" sz="2800" b="1" dirty="0" smtClean="0"/>
              <a:t>НПР.</a:t>
            </a:r>
            <a:endParaRPr lang="ru-RU" sz="2800" b="1" dirty="0"/>
          </a:p>
          <a:p>
            <a:pPr>
              <a:spcBef>
                <a:spcPts val="2400"/>
              </a:spcBef>
            </a:pPr>
            <a:r>
              <a:rPr lang="ru-RU" sz="2800" b="1" dirty="0" smtClean="0"/>
              <a:t>Высокий показатель среднего возраста </a:t>
            </a:r>
            <a:r>
              <a:rPr lang="ru-RU" sz="2800" b="1" dirty="0" smtClean="0"/>
              <a:t>НПР.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C387-6E93-46B1-AF87-FB2786DCA1EF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019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8143900" cy="639763"/>
          </a:xfrm>
        </p:spPr>
        <p:txBody>
          <a:bodyPr/>
          <a:lstStyle/>
          <a:p>
            <a:pPr algn="ctr"/>
            <a:r>
              <a:rPr lang="ru-RU" b="1" dirty="0" smtClean="0"/>
              <a:t>Первоочередные задачи: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37918"/>
            <a:ext cx="9036496" cy="5305792"/>
          </a:xfrm>
        </p:spPr>
        <p:txBody>
          <a:bodyPr/>
          <a:lstStyle/>
          <a:p>
            <a:r>
              <a:rPr lang="ru-RU" sz="2200" b="1" dirty="0" smtClean="0"/>
              <a:t>Работа </a:t>
            </a:r>
            <a:r>
              <a:rPr lang="ru-RU" sz="2200" b="1" dirty="0"/>
              <a:t>с абитуриентами в течении </a:t>
            </a:r>
            <a:r>
              <a:rPr lang="ru-RU" sz="2200" b="1" dirty="0" smtClean="0"/>
              <a:t>года.</a:t>
            </a:r>
            <a:endParaRPr lang="ru-RU" sz="2200" b="1" dirty="0"/>
          </a:p>
          <a:p>
            <a:r>
              <a:rPr lang="ru-RU" sz="2200" b="1" dirty="0" smtClean="0"/>
              <a:t>Работа </a:t>
            </a:r>
            <a:r>
              <a:rPr lang="ru-RU" sz="2200" b="1" dirty="0"/>
              <a:t>со студентами (мотивация, новые формы работы</a:t>
            </a:r>
            <a:r>
              <a:rPr lang="ru-RU" sz="2200" b="1" dirty="0" smtClean="0"/>
              <a:t>).</a:t>
            </a:r>
            <a:endParaRPr lang="ru-RU" sz="2200" b="1" dirty="0"/>
          </a:p>
          <a:p>
            <a:r>
              <a:rPr lang="ru-RU" sz="2200" b="1" dirty="0" smtClean="0"/>
              <a:t>Формирование </a:t>
            </a:r>
            <a:r>
              <a:rPr lang="ru-RU" sz="2200" b="1" dirty="0"/>
              <a:t>научных </a:t>
            </a:r>
            <a:r>
              <a:rPr lang="ru-RU" sz="2200" b="1" dirty="0" smtClean="0"/>
              <a:t>школ.</a:t>
            </a:r>
            <a:endParaRPr lang="ru-RU" sz="2200" b="1" dirty="0"/>
          </a:p>
          <a:p>
            <a:r>
              <a:rPr lang="ru-RU" sz="2200" b="1" dirty="0" smtClean="0"/>
              <a:t>Повышение </a:t>
            </a:r>
            <a:r>
              <a:rPr lang="ru-RU" sz="2200" b="1" dirty="0"/>
              <a:t>эффективности работы </a:t>
            </a:r>
            <a:r>
              <a:rPr lang="ru-RU" sz="2200" b="1" dirty="0" smtClean="0"/>
              <a:t>профессоров, повышения </a:t>
            </a:r>
            <a:r>
              <a:rPr lang="ru-RU" sz="2200" b="1" dirty="0"/>
              <a:t>кадрового потенциала, подготовка собственных </a:t>
            </a:r>
            <a:r>
              <a:rPr lang="ru-RU" sz="2200" b="1" dirty="0" smtClean="0"/>
              <a:t>кадров.</a:t>
            </a:r>
            <a:endParaRPr lang="ru-RU" sz="2200" b="1" dirty="0"/>
          </a:p>
          <a:p>
            <a:r>
              <a:rPr lang="ru-RU" sz="2200" b="1" dirty="0" smtClean="0"/>
              <a:t>Повышение </a:t>
            </a:r>
            <a:r>
              <a:rPr lang="ru-RU" sz="2200" b="1" dirty="0"/>
              <a:t>качества </a:t>
            </a:r>
            <a:r>
              <a:rPr lang="ru-RU" sz="2200" b="1" dirty="0" smtClean="0"/>
              <a:t>публикаций.</a:t>
            </a:r>
            <a:endParaRPr lang="ru-RU" sz="2200" b="1" dirty="0"/>
          </a:p>
          <a:p>
            <a:r>
              <a:rPr lang="ru-RU" sz="2200" b="1" dirty="0" smtClean="0"/>
              <a:t>Привлечение </a:t>
            </a:r>
            <a:r>
              <a:rPr lang="ru-RU" sz="2200" b="1" dirty="0"/>
              <a:t>ведущих специалистов на постоянной </a:t>
            </a:r>
            <a:r>
              <a:rPr lang="ru-RU" sz="2200" b="1" dirty="0" smtClean="0"/>
              <a:t>основе.</a:t>
            </a:r>
            <a:endParaRPr lang="ru-RU" sz="2200" b="1" dirty="0"/>
          </a:p>
          <a:p>
            <a:r>
              <a:rPr lang="ru-RU" sz="2200" b="1" dirty="0" smtClean="0"/>
              <a:t>Развитие </a:t>
            </a:r>
            <a:r>
              <a:rPr lang="ru-RU" sz="2200" b="1" dirty="0"/>
              <a:t>новых перспективных </a:t>
            </a:r>
            <a:r>
              <a:rPr lang="ru-RU" sz="2200" b="1" dirty="0" smtClean="0"/>
              <a:t>направлений.</a:t>
            </a:r>
          </a:p>
          <a:p>
            <a:r>
              <a:rPr lang="ru-RU" sz="2200" b="1" dirty="0" smtClean="0"/>
              <a:t>Поиск </a:t>
            </a:r>
            <a:r>
              <a:rPr lang="ru-RU" sz="2200" b="1" dirty="0"/>
              <a:t>стратегических партнеров на взаимовыгодной </a:t>
            </a:r>
            <a:r>
              <a:rPr lang="ru-RU" sz="2200" b="1" dirty="0" smtClean="0"/>
              <a:t>основе.</a:t>
            </a:r>
            <a:endParaRPr lang="ru-RU" sz="22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C387-6E93-46B1-AF87-FB2786DCA1EF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807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8931"/>
            <a:ext cx="7915300" cy="854053"/>
          </a:xfrm>
        </p:spPr>
        <p:txBody>
          <a:bodyPr/>
          <a:lstStyle/>
          <a:p>
            <a:pPr algn="ctr"/>
            <a:r>
              <a:rPr lang="ru-RU" altLang="ru-RU" sz="28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НАПРАВЛЕНИЯ И ПРОФИЛИ </a:t>
            </a:r>
            <a:r>
              <a:rPr lang="en-US" altLang="ru-RU" sz="28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/>
            </a:r>
            <a:br>
              <a:rPr lang="en-US" altLang="ru-RU" sz="28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</a:br>
            <a:r>
              <a:rPr lang="ru-RU" altLang="ru-RU" sz="28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ПОДГОТОВКИ БАКАЛАВРОВ В 2014 ГОДУ</a:t>
            </a:r>
            <a:r>
              <a:rPr lang="ru-RU" altLang="ru-RU" sz="2800" dirty="0" smtClean="0">
                <a:ea typeface="SimSun" pitchFamily="2" charset="-122"/>
                <a:cs typeface="Times New Roman" pitchFamily="18" charset="0"/>
              </a:rPr>
              <a:t/>
            </a:r>
            <a:br>
              <a:rPr lang="ru-RU" altLang="ru-RU" sz="2800" dirty="0" smtClean="0">
                <a:ea typeface="SimSun" pitchFamily="2" charset="-122"/>
                <a:cs typeface="Times New Roman" pitchFamily="18" charset="0"/>
              </a:rPr>
            </a:br>
            <a:endParaRPr lang="ru-RU" sz="28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48798650"/>
              </p:ext>
            </p:extLst>
          </p:nvPr>
        </p:nvGraphicFramePr>
        <p:xfrm>
          <a:off x="142845" y="1140738"/>
          <a:ext cx="8858310" cy="5431534"/>
        </p:xfrm>
        <a:graphic>
          <a:graphicData uri="http://schemas.openxmlformats.org/drawingml/2006/table">
            <a:tbl>
              <a:tblPr/>
              <a:tblGrid>
                <a:gridCol w="2857519"/>
                <a:gridCol w="5072098"/>
                <a:gridCol w="928693"/>
              </a:tblGrid>
              <a:tr h="3776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Направление</a:t>
                      </a:r>
                    </a:p>
                  </a:txBody>
                  <a:tcPr marL="47501" marR="47501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Профили</a:t>
                      </a:r>
                    </a:p>
                  </a:txBody>
                  <a:tcPr marL="47501" marR="47501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Кафедра</a:t>
                      </a:r>
                    </a:p>
                  </a:txBody>
                  <a:tcPr marL="47501" marR="47501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356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Дизайн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Промышленный дизайн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ИГПД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0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Машиностроение 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Технологии, оборудование и автоматизация машиностроительных производств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ТАМП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Конструкторско-технологическое обеспечение машиностроительных производств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Конструкторско-технологическое обеспечение машиностроительных производств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АРМ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09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Автоматизация технологических процессов и производств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Автоматизация технологических процессов и производств в нефтегазовой отрасли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ИКСУ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0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Информационные технологии в управлении технологическими процессами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АиКС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4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Мехатроника и робототехника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Системы управления в </a:t>
                      </a:r>
                      <a:r>
                        <a:rPr kumimoji="0" lang="ru-RU" alt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мехатронике</a:t>
                      </a: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 и робототехнике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ИКСУ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Информационно-сенсорные системы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КИСМ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Стандартизация и метрология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Стандартизация и метрология в приборостроении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КИСМ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4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Информатика и вычислительная техника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Вычислительные машины, комплексы, системы и сети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ВТ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Инфокоммуникационные</a:t>
                      </a: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 технологии и системы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ИПС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4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Информационные системы и технологии 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Информационные системы и технологии в бизнесе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АИКС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Геоинформационные системы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ВТ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4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Программная инженерия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Разработка программно-информационных систем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ОСУ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0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Математическое и программное обеспечение высокотехнологичного производства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ПМ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C387-6E93-46B1-AF87-FB2786DCA1E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1714488"/>
            <a:ext cx="8572560" cy="2500330"/>
          </a:xfrm>
        </p:spPr>
        <p:txBody>
          <a:bodyPr/>
          <a:lstStyle/>
          <a:p>
            <a:pPr algn="r"/>
            <a:r>
              <a:rPr lang="ru-RU" alt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ОТЧЕТ </a:t>
            </a:r>
            <a:br>
              <a:rPr lang="ru-RU" alt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alt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  ДЕЯТЕЛЬНОСТИ  ИНСТИТУТА  КИБЕРНЕТИКИ  за 2013 год</a:t>
            </a:r>
            <a:endParaRPr lang="ru-RU" alt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4143380"/>
            <a:ext cx="8858280" cy="857256"/>
          </a:xfrm>
        </p:spPr>
        <p:txBody>
          <a:bodyPr/>
          <a:lstStyle/>
          <a:p>
            <a:pPr algn="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Директор </a:t>
            </a:r>
          </a:p>
          <a:p>
            <a:pPr algn="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А.А. Захарова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2" name="Rectangle 1"/>
          <p:cNvSpPr>
            <a:spLocks noChangeArrowheads="1"/>
          </p:cNvSpPr>
          <p:nvPr/>
        </p:nvSpPr>
        <p:spPr bwMode="auto">
          <a:xfrm>
            <a:off x="0" y="314246"/>
            <a:ext cx="80724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tabLst>
                <a:tab pos="788988" algn="l"/>
                <a:tab pos="2927350" algn="l"/>
                <a:tab pos="4119563" algn="l"/>
                <a:tab pos="7089775" algn="l"/>
                <a:tab pos="8191500" algn="l"/>
                <a:tab pos="9070975" algn="l"/>
              </a:tabLst>
            </a:pPr>
            <a:r>
              <a:rPr lang="ru-RU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SimSun" pitchFamily="2" charset="-122"/>
                <a:cs typeface="Times New Roman" pitchFamily="18" charset="0"/>
              </a:rPr>
              <a:t>НАПРАВЛЕНИЯ И ПРОФИЛИ ПОДГОТОВКИ МАГИСТРОВ В 2014 ГОДУ</a:t>
            </a:r>
            <a:endParaRPr lang="en-US" alt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9283" name="Прямоугольник 5"/>
          <p:cNvSpPr>
            <a:spLocks noChangeArrowheads="1"/>
          </p:cNvSpPr>
          <p:nvPr/>
        </p:nvSpPr>
        <p:spPr bwMode="auto">
          <a:xfrm>
            <a:off x="71406" y="5009389"/>
            <a:ext cx="31432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tabLst>
                <a:tab pos="788988" algn="l"/>
                <a:tab pos="2927350" algn="l"/>
                <a:tab pos="4119563" algn="l"/>
                <a:tab pos="7089775" algn="l"/>
                <a:tab pos="8191500" algn="l"/>
                <a:tab pos="9070975" algn="l"/>
              </a:tabLst>
            </a:pPr>
            <a:r>
              <a:rPr lang="ru-RU" altLang="ru-RU" sz="1200" b="1" dirty="0">
                <a:solidFill>
                  <a:srgbClr val="993300"/>
                </a:solidFill>
              </a:rPr>
              <a:t>Открыто 2 направления и 4 профиля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928926" y="5143512"/>
            <a:ext cx="33575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tabLst>
                <a:tab pos="788988" algn="l"/>
                <a:tab pos="2927350" algn="l"/>
                <a:tab pos="4119563" algn="l"/>
                <a:tab pos="7089775" algn="l"/>
                <a:tab pos="8191500" algn="l"/>
                <a:tab pos="9070975" algn="l"/>
              </a:tabLst>
            </a:pPr>
            <a:r>
              <a:rPr lang="ru-RU" altLang="ru-RU" sz="1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ЗАКРЫТЫЕ НАПРАВЛЕНИЯ </a:t>
            </a:r>
            <a:r>
              <a:rPr lang="ru-RU" altLang="ru-RU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ПОДГОТОВКИ</a:t>
            </a:r>
            <a:endParaRPr lang="ru-RU" altLang="ru-RU" sz="1400" dirty="0">
              <a:solidFill>
                <a:schemeClr val="accent4">
                  <a:lumMod val="75000"/>
                </a:schemeClr>
              </a:solidFill>
              <a:ea typeface="SimSun" pitchFamily="2" charset="-122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543182"/>
              </p:ext>
            </p:extLst>
          </p:nvPr>
        </p:nvGraphicFramePr>
        <p:xfrm>
          <a:off x="107504" y="5564564"/>
          <a:ext cx="8928992" cy="1150584"/>
        </p:xfrm>
        <a:graphic>
          <a:graphicData uri="http://schemas.openxmlformats.org/drawingml/2006/table">
            <a:tbl>
              <a:tblPr/>
              <a:tblGrid>
                <a:gridCol w="3178612"/>
                <a:gridCol w="4958293"/>
                <a:gridCol w="792087"/>
              </a:tblGrid>
              <a:tr h="2148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Направление</a:t>
                      </a:r>
                    </a:p>
                  </a:txBody>
                  <a:tcPr marL="47501" marR="47501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Профили</a:t>
                      </a:r>
                    </a:p>
                  </a:txBody>
                  <a:tcPr marL="47501" marR="47501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Кафедра</a:t>
                      </a:r>
                    </a:p>
                  </a:txBody>
                  <a:tcPr marL="47501" marR="47501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16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Прикладная математика и информатика</a:t>
                      </a:r>
                    </a:p>
                  </a:txBody>
                  <a:tcPr marL="47501" marR="475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Прикладной анализ данных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ПМ</a:t>
                      </a:r>
                    </a:p>
                  </a:txBody>
                  <a:tcPr marL="47501" marR="475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Управление в технических системах</a:t>
                      </a:r>
                    </a:p>
                  </a:txBody>
                  <a:tcPr marL="47501" marR="475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Управление и информатика в технических системах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АИКС</a:t>
                      </a:r>
                    </a:p>
                  </a:txBody>
                  <a:tcPr marL="47501" marR="475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Прикладная информатика  </a:t>
                      </a:r>
                    </a:p>
                  </a:txBody>
                  <a:tcPr marL="47501" marR="475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Прикладная информатика в экономике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ОСУ</a:t>
                      </a:r>
                    </a:p>
                  </a:txBody>
                  <a:tcPr marL="47501" marR="475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0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Технология художественной обработки материалов  </a:t>
                      </a:r>
                    </a:p>
                  </a:txBody>
                  <a:tcPr marL="47501" marR="475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Технология художественной обработки материалов</a:t>
                      </a:r>
                    </a:p>
                  </a:txBody>
                  <a:tcPr marL="47501" marR="4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АРМ</a:t>
                      </a:r>
                    </a:p>
                  </a:txBody>
                  <a:tcPr marL="47501" marR="475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1924189"/>
              </p:ext>
            </p:extLst>
          </p:nvPr>
        </p:nvGraphicFramePr>
        <p:xfrm>
          <a:off x="142843" y="1071546"/>
          <a:ext cx="8821645" cy="3933474"/>
        </p:xfrm>
        <a:graphic>
          <a:graphicData uri="http://schemas.openxmlformats.org/drawingml/2006/table">
            <a:tbl>
              <a:tblPr/>
              <a:tblGrid>
                <a:gridCol w="3168352"/>
                <a:gridCol w="4867474"/>
                <a:gridCol w="785819"/>
              </a:tblGrid>
              <a:tr h="241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Направление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Профили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Кафедра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2418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Calibri"/>
                          <a:ea typeface="Calibri"/>
                          <a:cs typeface="Times New Roman"/>
                        </a:rPr>
                        <a:t>Прикл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математика и информатика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Математическое моделирование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Дизайн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Промышленный дизайн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ИГПД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5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Машиностроение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Автоматизация технологических процессов и производств в машиностроении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ТАМП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36">
                <a:tc>
                  <a:txBody>
                    <a:bodyPr/>
                    <a:lstStyle/>
                    <a:p>
                      <a:pPr defTabSz="8280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Конструкт.-</a:t>
                      </a:r>
                      <a:r>
                        <a:rPr lang="ru-RU" sz="1400" b="1" dirty="0" err="1" smtClean="0">
                          <a:latin typeface="Calibri"/>
                          <a:ea typeface="Calibri"/>
                          <a:cs typeface="Times New Roman"/>
                        </a:rPr>
                        <a:t>технол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-е </a:t>
                      </a: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обеспечение машиностроительных производств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Конструирование и управление технологическим оборудованием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АРМ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Управление в технических системах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Теория систем управления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АИКС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Calibri"/>
                          <a:ea typeface="Calibri"/>
                          <a:cs typeface="Times New Roman"/>
                        </a:rPr>
                        <a:t>Мехатроника</a:t>
                      </a: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 и робототехника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Компьютерное управление в </a:t>
                      </a:r>
                      <a:r>
                        <a:rPr lang="ru-RU" sz="1200" b="1" dirty="0" err="1">
                          <a:latin typeface="Calibri"/>
                          <a:ea typeface="Calibri"/>
                          <a:cs typeface="Times New Roman"/>
                        </a:rPr>
                        <a:t>мехатронике</a:t>
                      </a: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 и робототехнике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ИКСУ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Стандартизация и метрология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Компьютеризация измерений и контроля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КИСМ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92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Информатика и вычислительная техника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1. Сети ЭВМ и телекоммуникации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ОСУ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2. Распределенные автоматизированные системы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ИПС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3. Компьютерный анализ и интерпретация данных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ВТ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3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4. Информационное и программное обеспечение систем управления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АиКС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5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Информационные системы и технологии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Геоинформационные системы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ВТ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4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Системная инженерия в промышленном программном обеспечении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8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Прикладная информатика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Системы корпоративного управления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ОСУ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04" marR="44104" marT="7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C387-6E93-46B1-AF87-FB2786DCA1E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42852"/>
            <a:ext cx="8143900" cy="895373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Прием в </a:t>
            </a:r>
            <a:r>
              <a:rPr lang="ru-RU" alt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бакалавриат</a:t>
            </a:r>
            <a:r>
              <a:rPr lang="ru-RU" alt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 2013 года</a:t>
            </a:r>
            <a:r>
              <a:rPr lang="ru-RU" alt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ru-RU" alt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endParaRPr lang="ru-RU" alt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66532812"/>
              </p:ext>
            </p:extLst>
          </p:nvPr>
        </p:nvGraphicFramePr>
        <p:xfrm>
          <a:off x="250825" y="1052513"/>
          <a:ext cx="8569325" cy="5669708"/>
        </p:xfrm>
        <a:graphic>
          <a:graphicData uri="http://schemas.openxmlformats.org/drawingml/2006/table">
            <a:tbl>
              <a:tblPr/>
              <a:tblGrid>
                <a:gridCol w="3937000"/>
                <a:gridCol w="800100"/>
                <a:gridCol w="803275"/>
                <a:gridCol w="876300"/>
                <a:gridCol w="1076325"/>
                <a:gridCol w="1076325"/>
              </a:tblGrid>
              <a:tr h="2746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Направление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КЦП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Конкурс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Проходной балл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Бюджет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Целевое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Платное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Прикладная математика и информатика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3,40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196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187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155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Дизайн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1,44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172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Машиностроение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2,13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175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182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Конструкторско-технологическое обеспечение машиностроительных производств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1,80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168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202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Управление в технических системах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2,40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206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149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Автоматизация технологических процессов и производств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2,95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241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158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203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Мехатроника и робототехника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2,40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234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210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142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Стандартизация и метрология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1,95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208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Информатика и вычислительная техника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54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2,80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212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169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Информационные системы и технологии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3,83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243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214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151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Прикладная информатика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2,70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211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168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Технология художественной обработки материалов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1,72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159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Всего по ИК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274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2,72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159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158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149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C387-6E93-46B1-AF87-FB2786DCA1E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143900" cy="490538"/>
          </a:xfrm>
        </p:spPr>
        <p:txBody>
          <a:bodyPr/>
          <a:lstStyle/>
          <a:p>
            <a:pPr algn="ctr" eaLnBrk="1" hangingPunct="1"/>
            <a:r>
              <a:rPr lang="ru-RU" alt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Прием в магистратуру 2013 года</a:t>
            </a:r>
            <a:endParaRPr lang="ru-RU" alt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1071546"/>
          <a:ext cx="8640763" cy="5658535"/>
        </p:xfrm>
        <a:graphic>
          <a:graphicData uri="http://schemas.openxmlformats.org/drawingml/2006/table">
            <a:tbl>
              <a:tblPr/>
              <a:tblGrid>
                <a:gridCol w="4492625"/>
                <a:gridCol w="812800"/>
                <a:gridCol w="1849438"/>
                <a:gridCol w="1485900"/>
              </a:tblGrid>
              <a:tr h="616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Направление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КЦП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заявлений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Конкурс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4216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Прикладная математика и информатика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16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Машиностроение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9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Конструкторско-технологическое обеспечение машиностроительных производств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16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Управление в технических системах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16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Стандартизация и метрология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Информатика и вычислительная техника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16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Информационные системы и технологии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16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Прикладная информатика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16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 по 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C387-6E93-46B1-AF87-FB2786DCA1E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73175854"/>
              </p:ext>
            </p:extLst>
          </p:nvPr>
        </p:nvGraphicFramePr>
        <p:xfrm>
          <a:off x="285720" y="0"/>
          <a:ext cx="885828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2093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229600" cy="571504"/>
          </a:xfrm>
        </p:spPr>
        <p:txBody>
          <a:bodyPr/>
          <a:lstStyle/>
          <a:p>
            <a:pPr algn="ctr"/>
            <a:r>
              <a:rPr lang="ru-RU" sz="2400" b="1" kern="1000" dirty="0" smtClean="0"/>
              <a:t>Оценка организации учебного процесса выпускниками  ИК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7</a:t>
            </a:r>
            <a:endParaRPr lang="en-US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801902575"/>
              </p:ext>
            </p:extLst>
          </p:nvPr>
        </p:nvGraphicFramePr>
        <p:xfrm>
          <a:off x="-93847" y="620688"/>
          <a:ext cx="9244758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15338" cy="884220"/>
          </a:xfrm>
        </p:spPr>
        <p:txBody>
          <a:bodyPr/>
          <a:lstStyle/>
          <a:p>
            <a:pPr algn="ctr"/>
            <a:r>
              <a:rPr lang="ru-RU" sz="2400" b="1" dirty="0" smtClean="0"/>
              <a:t>Оценка уровня профессионализма преподавателей специальных дисциплин </a:t>
            </a:r>
            <a:endParaRPr lang="ru-RU" sz="2400" dirty="0" smtClean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196752"/>
          <a:ext cx="9144000" cy="5232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c026l">
  <a:themeElements>
    <a:clrScheme name="sample 3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72B143"/>
      </a:accent1>
      <a:accent2>
        <a:srgbClr val="0099CC"/>
      </a:accent2>
      <a:accent3>
        <a:srgbClr val="FFFFFF"/>
      </a:accent3>
      <a:accent4>
        <a:srgbClr val="174578"/>
      </a:accent4>
      <a:accent5>
        <a:srgbClr val="BCD5B0"/>
      </a:accent5>
      <a:accent6>
        <a:srgbClr val="008AB9"/>
      </a:accent6>
      <a:hlink>
        <a:srgbClr val="6699FF"/>
      </a:hlink>
      <a:folHlink>
        <a:srgbClr val="AC7AD2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666699"/>
        </a:dk1>
        <a:lt1>
          <a:srgbClr val="FFFFFF"/>
        </a:lt1>
        <a:dk2>
          <a:srgbClr val="000000"/>
        </a:dk2>
        <a:lt2>
          <a:srgbClr val="C0C0C0"/>
        </a:lt2>
        <a:accent1>
          <a:srgbClr val="3F97D3"/>
        </a:accent1>
        <a:accent2>
          <a:srgbClr val="75AD94"/>
        </a:accent2>
        <a:accent3>
          <a:srgbClr val="FFFFFF"/>
        </a:accent3>
        <a:accent4>
          <a:srgbClr val="565682"/>
        </a:accent4>
        <a:accent5>
          <a:srgbClr val="AFC9E6"/>
        </a:accent5>
        <a:accent6>
          <a:srgbClr val="699C86"/>
        </a:accent6>
        <a:hlink>
          <a:srgbClr val="BAA2C8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3E2787"/>
        </a:dk1>
        <a:lt1>
          <a:srgbClr val="FFFFFF"/>
        </a:lt1>
        <a:dk2>
          <a:srgbClr val="000000"/>
        </a:dk2>
        <a:lt2>
          <a:srgbClr val="C0C0C0"/>
        </a:lt2>
        <a:accent1>
          <a:srgbClr val="445DC6"/>
        </a:accent1>
        <a:accent2>
          <a:srgbClr val="6699FF"/>
        </a:accent2>
        <a:accent3>
          <a:srgbClr val="FFFFFF"/>
        </a:accent3>
        <a:accent4>
          <a:srgbClr val="342072"/>
        </a:accent4>
        <a:accent5>
          <a:srgbClr val="B0B6DF"/>
        </a:accent5>
        <a:accent6>
          <a:srgbClr val="5C8AE7"/>
        </a:accent6>
        <a:hlink>
          <a:srgbClr val="69BD97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72B143"/>
        </a:accent1>
        <a:accent2>
          <a:srgbClr val="0099CC"/>
        </a:accent2>
        <a:accent3>
          <a:srgbClr val="FFFFFF"/>
        </a:accent3>
        <a:accent4>
          <a:srgbClr val="174578"/>
        </a:accent4>
        <a:accent5>
          <a:srgbClr val="BCD5B0"/>
        </a:accent5>
        <a:accent6>
          <a:srgbClr val="008AB9"/>
        </a:accent6>
        <a:hlink>
          <a:srgbClr val="6699FF"/>
        </a:hlink>
        <a:folHlink>
          <a:srgbClr val="AC7AD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cdb2004c026l</Template>
  <TotalTime>506</TotalTime>
  <Words>2451</Words>
  <Application>Microsoft Office PowerPoint</Application>
  <PresentationFormat>Экран (4:3)</PresentationFormat>
  <Paragraphs>943</Paragraphs>
  <Slides>30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cdb2004c026l</vt:lpstr>
      <vt:lpstr>Image</vt:lpstr>
      <vt:lpstr>ОТЧЕТ  О  ДЕЯТЕЛЬНОСТИ  ИНСТИТУТА  КИБЕРНЕТИКИ  за 2013 год</vt:lpstr>
      <vt:lpstr>Слайд 2</vt:lpstr>
      <vt:lpstr>НАПРАВЛЕНИЯ И ПРОФИЛИ  ПОДГОТОВКИ БАКАЛАВРОВ В 2014 ГОДУ </vt:lpstr>
      <vt:lpstr>Слайд 4</vt:lpstr>
      <vt:lpstr>Прием в бакалавриат 2013 года </vt:lpstr>
      <vt:lpstr>Прием в магистратуру 2013 года</vt:lpstr>
      <vt:lpstr>Слайд 7</vt:lpstr>
      <vt:lpstr>Оценка организации учебного процесса выпускниками  ИК</vt:lpstr>
      <vt:lpstr>Оценка уровня профессионализма преподавателей специальных дисциплин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Участие ИК в Президентской программе подготовки инженерных кадров</vt:lpstr>
      <vt:lpstr>Слайд 18</vt:lpstr>
      <vt:lpstr>Слайд 19</vt:lpstr>
      <vt:lpstr>Структура ИК</vt:lpstr>
      <vt:lpstr>Слайд 21</vt:lpstr>
      <vt:lpstr>Слайд 22</vt:lpstr>
      <vt:lpstr>Слайд 23</vt:lpstr>
      <vt:lpstr>Слайд 24</vt:lpstr>
      <vt:lpstr>Слайд 25</vt:lpstr>
      <vt:lpstr>Слайд 26</vt:lpstr>
      <vt:lpstr>Оценка деятельности структурных подразделений ИК  по выполнению ДПОУ</vt:lpstr>
      <vt:lpstr>Основные  проблемы:</vt:lpstr>
      <vt:lpstr>Первоочередные задачи:</vt:lpstr>
      <vt:lpstr>ОТЧЕТ  О  ДЕЯТЕЛЬНОСТИ  ИНСТИТУТА  КИБЕРНЕТИКИ  за 2013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Ямпольский</dc:creator>
  <cp:lastModifiedBy>Ямпольский</cp:lastModifiedBy>
  <cp:revision>123</cp:revision>
  <dcterms:created xsi:type="dcterms:W3CDTF">2014-02-14T03:03:47Z</dcterms:created>
  <dcterms:modified xsi:type="dcterms:W3CDTF">2014-02-14T11:56:43Z</dcterms:modified>
</cp:coreProperties>
</file>