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99" r:id="rId3"/>
    <p:sldId id="298" r:id="rId4"/>
    <p:sldId id="297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289" r:id="rId13"/>
    <p:sldId id="308" r:id="rId14"/>
    <p:sldId id="290" r:id="rId15"/>
    <p:sldId id="292" r:id="rId16"/>
    <p:sldId id="310" r:id="rId17"/>
    <p:sldId id="311" r:id="rId18"/>
    <p:sldId id="277" r:id="rId19"/>
    <p:sldId id="278" r:id="rId20"/>
    <p:sldId id="296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E"/>
    <a:srgbClr val="C0535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131" autoAdjust="0"/>
    <p:restoredTop sz="86171" autoAdjust="0"/>
  </p:normalViewPr>
  <p:slideViewPr>
    <p:cSldViewPr>
      <p:cViewPr varScale="1">
        <p:scale>
          <a:sx n="100" d="100"/>
          <a:sy n="100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2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58787567223208E-2"/>
          <c:y val="0.12174230723188817"/>
          <c:w val="0.43324870716019592"/>
          <c:h val="0.585017533000289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8CC63E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Бакалавры</c:v>
                </c:pt>
                <c:pt idx="1">
                  <c:v>Магистры </c:v>
                </c:pt>
                <c:pt idx="2">
                  <c:v>Специалисты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322</c:v>
                </c:pt>
                <c:pt idx="1">
                  <c:v>64</c:v>
                </c:pt>
                <c:pt idx="2">
                  <c:v>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652506986186555"/>
          <c:y val="8.1612028718499735E-2"/>
          <c:w val="0.4260139937256085"/>
          <c:h val="0.688453475504894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348248124371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744320998075795E-2"/>
                  <c:y val="0.18417897749245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CC63E"/>
            </a:solidFill>
          </c:spPr>
          <c:invertIfNegative val="0"/>
          <c:dLbls>
            <c:dLbl>
              <c:idx val="0"/>
              <c:layout>
                <c:manualLayout>
                  <c:x val="1.1502345150055791E-2"/>
                  <c:y val="0.12434962565123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99232"/>
        <c:axId val="156460160"/>
      </c:barChart>
      <c:catAx>
        <c:axId val="139999232"/>
        <c:scaling>
          <c:orientation val="minMax"/>
        </c:scaling>
        <c:delete val="1"/>
        <c:axPos val="b"/>
        <c:majorTickMark val="out"/>
        <c:minorTickMark val="none"/>
        <c:tickLblPos val="nextTo"/>
        <c:crossAx val="156460160"/>
        <c:crosses val="autoZero"/>
        <c:auto val="1"/>
        <c:lblAlgn val="ctr"/>
        <c:lblOffset val="100"/>
        <c:noMultiLvlLbl val="0"/>
      </c:catAx>
      <c:valAx>
        <c:axId val="156460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99992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58787567223208E-2"/>
          <c:y val="3.7702884988773618E-2"/>
          <c:w val="0.5087665349421171"/>
          <c:h val="0.655759758479636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8CC63E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367071093823695"/>
                  <c:y val="-0.2131168302204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Бакалавры</c:v>
                </c:pt>
                <c:pt idx="1">
                  <c:v>Магистры </c:v>
                </c:pt>
                <c:pt idx="2">
                  <c:v>Аспиратны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115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98604376698237"/>
          <c:y val="0.12332772257859193"/>
          <c:w val="0.4260139937256085"/>
          <c:h val="0.484510083299999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8CC63E"/>
            </a:solidFill>
          </c:spPr>
          <c:invertIfNegative val="0"/>
          <c:dLbls>
            <c:dLbl>
              <c:idx val="0"/>
              <c:layout>
                <c:manualLayout>
                  <c:x val="-6.3699698554970418E-3"/>
                  <c:y val="0.24941463911228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Бакалавры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678143161504798E-16"/>
                  <c:y val="0.2595948284638094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Бакалавры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38912"/>
        <c:axId val="131445248"/>
      </c:barChart>
      <c:catAx>
        <c:axId val="35238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1445248"/>
        <c:crosses val="autoZero"/>
        <c:auto val="1"/>
        <c:lblAlgn val="ctr"/>
        <c:lblOffset val="100"/>
        <c:noMultiLvlLbl val="0"/>
      </c:catAx>
      <c:valAx>
        <c:axId val="131445248"/>
        <c:scaling>
          <c:orientation val="minMax"/>
          <c:min val="5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5238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53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21327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CC63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49248"/>
        <c:axId val="110634688"/>
      </c:barChart>
      <c:catAx>
        <c:axId val="4254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634688"/>
        <c:crosses val="autoZero"/>
        <c:auto val="1"/>
        <c:lblAlgn val="ctr"/>
        <c:lblOffset val="100"/>
        <c:noMultiLvlLbl val="0"/>
      </c:catAx>
      <c:valAx>
        <c:axId val="110634688"/>
        <c:scaling>
          <c:orientation val="minMax"/>
          <c:min val="15000"/>
        </c:scaling>
        <c:delete val="1"/>
        <c:axPos val="l"/>
        <c:numFmt formatCode="General" sourceLinked="1"/>
        <c:majorTickMark val="out"/>
        <c:minorTickMark val="none"/>
        <c:tickLblPos val="nextTo"/>
        <c:crossAx val="42549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493822367754784E-2"/>
          <c:y val="9.7240721780359696E-2"/>
          <c:w val="0.92631359079093945"/>
          <c:h val="0.75619101814251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5350"/>
            </a:solidFill>
          </c:spPr>
          <c:invertIfNegative val="0"/>
          <c:dLbls>
            <c:dLbl>
              <c:idx val="0"/>
              <c:layout>
                <c:manualLayout>
                  <c:x val="-1.0048146710326436E-2"/>
                  <c:y val="0.2450466188865064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23,9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млн. р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CC63E"/>
            </a:solidFill>
          </c:spPr>
          <c:invertIfNegative val="0"/>
          <c:dLbls>
            <c:dLbl>
              <c:idx val="0"/>
              <c:layout>
                <c:manualLayout>
                  <c:x val="-3.3493822367755399E-3"/>
                  <c:y val="0.19059181468950501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32,9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млн. р.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72864"/>
        <c:axId val="130085952"/>
      </c:barChart>
      <c:catAx>
        <c:axId val="4477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085952"/>
        <c:crosses val="autoZero"/>
        <c:auto val="1"/>
        <c:lblAlgn val="ctr"/>
        <c:lblOffset val="100"/>
        <c:noMultiLvlLbl val="0"/>
      </c:catAx>
      <c:valAx>
        <c:axId val="13008595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4772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493822367754784E-2"/>
          <c:y val="9.7240721780359696E-2"/>
          <c:w val="0.92631359079093945"/>
          <c:h val="0.75619101814251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53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6854209053157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12,5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12.48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CC63E"/>
            </a:solidFill>
          </c:spPr>
          <c:invertIfNegative val="0"/>
          <c:dLbls>
            <c:dLbl>
              <c:idx val="0"/>
              <c:layout>
                <c:manualLayout>
                  <c:x val="-1.6746911183877392E-2"/>
                  <c:y val="0.1594747837197898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98,5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98.51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70528"/>
        <c:axId val="130088256"/>
      </c:barChart>
      <c:catAx>
        <c:axId val="5487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088256"/>
        <c:crosses val="autoZero"/>
        <c:auto val="1"/>
        <c:lblAlgn val="ctr"/>
        <c:lblOffset val="100"/>
        <c:noMultiLvlLbl val="0"/>
      </c:catAx>
      <c:valAx>
        <c:axId val="13008825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4870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3.125E-2"/>
          <c:w val="0.95416666666666672"/>
          <c:h val="0.80411934055118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5350"/>
            </a:solidFill>
          </c:spPr>
          <c:invertIfNegative val="0"/>
          <c:dLbls>
            <c:dLbl>
              <c:idx val="0"/>
              <c:layout>
                <c:manualLayout>
                  <c:x val="6.4134288109401983E-3"/>
                  <c:y val="0.17160255467110261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51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2067144054700992E-3"/>
                  <c:y val="0.1811360299306083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69,7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CC63E"/>
            </a:solidFill>
          </c:spPr>
          <c:invertIfNegative val="0"/>
          <c:dLbls>
            <c:dLbl>
              <c:idx val="0"/>
              <c:layout>
                <c:manualLayout>
                  <c:x val="6.4134288109401983E-3"/>
                  <c:y val="0.1763692923008554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74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125696"/>
        <c:axId val="131418944"/>
      </c:barChart>
      <c:catAx>
        <c:axId val="14012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418944"/>
        <c:crosses val="autoZero"/>
        <c:auto val="1"/>
        <c:lblAlgn val="ctr"/>
        <c:lblOffset val="100"/>
        <c:noMultiLvlLbl val="0"/>
      </c:catAx>
      <c:valAx>
        <c:axId val="131418944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401256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Докторские</c:v>
                </c:pt>
              </c:strCache>
            </c:strRef>
          </c:tx>
          <c:spPr>
            <a:solidFill>
              <a:srgbClr val="8CC63E"/>
            </a:solidFill>
          </c:spPr>
          <c:invertIfNegative val="0"/>
          <c:dLbls>
            <c:dLbl>
              <c:idx val="0"/>
              <c:layout>
                <c:manualLayout>
                  <c:x val="6.2989032964591235E-3"/>
                  <c:y val="0.1586283460551943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Кандидатские</c:v>
                </c:pt>
              </c:strCache>
            </c:strRef>
          </c:tx>
          <c:spPr>
            <a:solidFill>
              <a:srgbClr val="C05350"/>
            </a:solidFill>
          </c:spPr>
          <c:invertIfNegative val="0"/>
          <c:dLbls>
            <c:dLbl>
              <c:idx val="0"/>
              <c:layout>
                <c:manualLayout>
                  <c:x val="3.1494516482295618E-3"/>
                  <c:y val="0.16795942523491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188160"/>
        <c:axId val="131422976"/>
      </c:barChart>
      <c:catAx>
        <c:axId val="14018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422976"/>
        <c:crosses val="autoZero"/>
        <c:auto val="1"/>
        <c:lblAlgn val="ctr"/>
        <c:lblOffset val="100"/>
        <c:noMultiLvlLbl val="0"/>
      </c:catAx>
      <c:valAx>
        <c:axId val="131422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188160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5.2157399177869122E-2"/>
          <c:y val="0.76319961970341865"/>
          <c:w val="0.8956852016442618"/>
          <c:h val="0.129492969729832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348248124371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744320998075795E-2"/>
                  <c:y val="0.18417897749245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CC63E"/>
            </a:solidFill>
          </c:spPr>
          <c:invertIfNegative val="0"/>
          <c:dLbls>
            <c:dLbl>
              <c:idx val="0"/>
              <c:layout>
                <c:manualLayout>
                  <c:x val="-1.2598815372312532E-16"/>
                  <c:y val="0.15348248124371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464384"/>
        <c:axId val="156456000"/>
      </c:barChart>
      <c:catAx>
        <c:axId val="104464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56456000"/>
        <c:crosses val="autoZero"/>
        <c:auto val="1"/>
        <c:lblAlgn val="ctr"/>
        <c:lblOffset val="100"/>
        <c:noMultiLvlLbl val="0"/>
      </c:catAx>
      <c:valAx>
        <c:axId val="156456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44643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C1E68-18B5-49ED-A268-2491BAF00385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158C9-8F44-4234-A121-27EA0F509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состоит из двух частей:</a:t>
            </a:r>
          </a:p>
          <a:p>
            <a:r>
              <a:rPr lang="ru-RU" dirty="0" smtClean="0"/>
              <a:t>Часть первая - 11 слайдов (включая титульный слайд),</a:t>
            </a:r>
            <a:r>
              <a:rPr lang="ru-RU" baseline="0" dirty="0" smtClean="0"/>
              <a:t> описываются о</a:t>
            </a:r>
            <a:r>
              <a:rPr lang="ru-RU" dirty="0" smtClean="0"/>
              <a:t>сновные мероприятия и главные результаты по ключевым направлениям деятельности</a:t>
            </a:r>
            <a:r>
              <a:rPr lang="ru-RU" baseline="0" dirty="0" smtClean="0"/>
              <a:t> института. Первую часть презентации готовит администрация института в рамках представленного шаблона.</a:t>
            </a:r>
          </a:p>
          <a:p>
            <a:r>
              <a:rPr lang="ru-RU" dirty="0" smtClean="0"/>
              <a:t>Часть вторая – </a:t>
            </a:r>
            <a:r>
              <a:rPr lang="en-US" dirty="0" smtClean="0"/>
              <a:t>3</a:t>
            </a:r>
            <a:r>
              <a:rPr lang="ru-RU" dirty="0" smtClean="0"/>
              <a:t> слайда,</a:t>
            </a:r>
            <a:r>
              <a:rPr lang="ru-RU" baseline="0" dirty="0" smtClean="0"/>
              <a:t> содержат сводные таблицы, характеризующие деятельность кафедр и института в целом (выполнение плановых показателей 2-го и 3-го уровней).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60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лаборатория «Городские  исследования и прикладная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урбанистика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11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Количество правонарушений в студенческих общежитиях снизилось  на 48,5%;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75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Зеленый цвет – выполнено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Красный цвет – не выполнено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Белый цвет – не запланировано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07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Зеленый цвет – выполнено на 100% и более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Желтый цвет – выполнение от 75% до 99%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Красный цвет – не выполнено (менее 75%)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Белый цвет – не запланировано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0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Закрыт набор на 4 профиля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6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Модернизированы унифицированные дисциплины социально-гуманитарного блока.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Выстроена система из 12 элективных и факультативных дисциплин соответствующая стратегическим задачам университета.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Внедрена программа социокультурной адаптации первокурсников ТПУ за счет их обучения технологиям личной эффективности в рамках часов куратора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 ресурс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внеучебной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работы  и волонтерской деятельности для формирования компетенций студентов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Разработана система факультативных дисциплин для адаптации студентов с ОВЗ.</a:t>
            </a:r>
            <a:endParaRPr lang="ru-RU" dirty="0" smtClean="0"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Разработаны и приняты к использованию  электронные курсы по 13 дисциплинам магистратуры и 14 модулям унифицированных дисциплин.</a:t>
            </a:r>
            <a:endParaRPr lang="ru-RU" dirty="0" smtClean="0"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6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Calibri" panose="020F0502020204030204" pitchFamily="34" charset="0"/>
              </a:rPr>
              <a:t>Осуществлены  13 программ профессиональной переподготовки (свыше 500 час. –  327 чел.) и 14 программ повышения квалификации (свыше 72 час. – 110 чел.)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Calibri" panose="020F0502020204030204" pitchFamily="34" charset="0"/>
              </a:rPr>
              <a:t>В октябре 2015 г. Кафедрой ИП проведено повышение квалификации кадрового резерва в филиале ООО </a:t>
            </a:r>
            <a:r>
              <a:rPr lang="ru-RU" dirty="0" err="1" smtClean="0">
                <a:latin typeface="Calibri" panose="020F0502020204030204" pitchFamily="34" charset="0"/>
              </a:rPr>
              <a:t>Газпромтрансгаз</a:t>
            </a:r>
            <a:r>
              <a:rPr lang="ru-RU" dirty="0" smtClean="0">
                <a:latin typeface="Calibri" panose="020F0502020204030204" pitchFamily="34" charset="0"/>
              </a:rPr>
              <a:t> в формате удаленного обучения в сочетании с групповыми очными тренингами.   Это позволило с минимальным количеством ресурсов эффективно обучить большое  количество резервистов.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6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 международной летней школе  «</a:t>
            </a:r>
            <a:r>
              <a:rPr lang="en-US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Univer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Citerra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</a:rPr>
              <a:t>»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 июле-августе 2015 г. Участвовали 64 студента из 8 стран.</a:t>
            </a:r>
          </a:p>
          <a:p>
            <a:r>
              <a:rPr lang="ru-RU" dirty="0" smtClean="0"/>
              <a:t>Привлечено в ИСГТ 115 иностранных студентов из 12 стран, в </a:t>
            </a:r>
            <a:r>
              <a:rPr lang="ru-RU" dirty="0" err="1" smtClean="0"/>
              <a:t>т.ч</a:t>
            </a:r>
            <a:r>
              <a:rPr lang="ru-RU" dirty="0" smtClean="0"/>
              <a:t>. из дальнего  зарубежья 67.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6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9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u="none" strike="noStrike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dirty="0" smtClean="0">
                <a:effectLst/>
              </a:rPr>
              <a:t>Плановые показатели на 74% (45 млн.)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dirty="0" smtClean="0">
                <a:effectLst/>
              </a:rPr>
              <a:t>На одного НПР 0,50 должно быть 1,1</a:t>
            </a:r>
            <a:endParaRPr lang="ru-RU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2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Средний возраст НПР института  - 43,27 (2014 - 43,7 лет)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0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сотрудников ИСГТ включены в кадровый резерв ТПУ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0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8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2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1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0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5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6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6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5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1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B9C3-0A17-472F-824C-1073C4EA772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dl_New3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838528" cy="2160240"/>
          </a:xfrm>
        </p:spPr>
        <p:txBody>
          <a:bodyPr anchor="t"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 ДЕЯТЕЛЬНОСТИ 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ИНСТИТУТА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СОЦИАЛЬНО-ГУМАНИТАРНЫХ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ТЕХНОЛОГИЙ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</a:t>
            </a:r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</a:t>
            </a:r>
            <a:b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59207"/>
            <a:ext cx="6618039" cy="1150113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Директор </a:t>
            </a:r>
            <a:r>
              <a:rPr lang="ru-RU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Чайковский Денис Витольдович</a:t>
            </a:r>
          </a:p>
        </p:txBody>
      </p:sp>
    </p:spTree>
    <p:extLst>
      <p:ext uri="{BB962C8B-B14F-4D97-AF65-F5344CB8AC3E}">
        <p14:creationId xmlns:p14="http://schemas.microsoft.com/office/powerpoint/2010/main" val="13656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Наука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679235"/>
            <a:ext cx="744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Научные исследования: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7253" y="1773345"/>
            <a:ext cx="3060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Проектов РГНФ и РФФИ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039" y="1604068"/>
            <a:ext cx="915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4567" y="1496346"/>
            <a:ext cx="943107" cy="923330"/>
          </a:xfrm>
          <a:prstGeom prst="ellipse">
            <a:avLst/>
          </a:prstGeom>
          <a:noFill/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4857" y="1640246"/>
            <a:ext cx="550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808380" y="1532524"/>
            <a:ext cx="943107" cy="923330"/>
          </a:xfrm>
          <a:prstGeom prst="ellipse">
            <a:avLst/>
          </a:prstGeom>
          <a:noFill/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61706" y="1572900"/>
            <a:ext cx="2446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Проектов РГНФ выиграно в одном конкурсе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68423818"/>
              </p:ext>
            </p:extLst>
          </p:nvPr>
        </p:nvGraphicFramePr>
        <p:xfrm>
          <a:off x="228363" y="2366748"/>
          <a:ext cx="3791744" cy="326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flipH="1" flipV="1">
            <a:off x="3448510" y="2745531"/>
            <a:ext cx="3712" cy="2405458"/>
          </a:xfrm>
          <a:prstGeom prst="straightConnector1">
            <a:avLst/>
          </a:prstGeom>
          <a:ln w="50800">
            <a:solidFill>
              <a:srgbClr val="8CC6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51864" y="2976500"/>
            <a:ext cx="1306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ru-RU" sz="24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24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5641" y="5636102"/>
            <a:ext cx="3420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Привлеченные средства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537924689"/>
              </p:ext>
            </p:extLst>
          </p:nvPr>
        </p:nvGraphicFramePr>
        <p:xfrm>
          <a:off x="4178752" y="2357254"/>
          <a:ext cx="3791744" cy="326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 flipH="1" flipV="1">
            <a:off x="7398899" y="2745531"/>
            <a:ext cx="3712" cy="2395965"/>
          </a:xfrm>
          <a:prstGeom prst="straightConnector1">
            <a:avLst/>
          </a:prstGeom>
          <a:ln w="50800">
            <a:solidFill>
              <a:srgbClr val="8CC6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398899" y="2929046"/>
            <a:ext cx="167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780</a:t>
            </a:r>
            <a:r>
              <a:rPr lang="ru-RU" sz="24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24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18960" y="5626675"/>
            <a:ext cx="435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статей в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Scopus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WoS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Наука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679235"/>
            <a:ext cx="744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научные события: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147" y="1641660"/>
            <a:ext cx="5300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Международная летняя научно-образовательная школа «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UniverCiTerra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»-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509" y="4121698"/>
            <a:ext cx="8125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Международный научный симпозиум «Непрерывное благополучие в мире»</a:t>
            </a:r>
          </a:p>
          <a:p>
            <a:pPr algn="just"/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 International Conference on Research Paradigms Transformation in Social Sciences 2015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1348" y="2823530"/>
            <a:ext cx="915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63876" y="2715808"/>
            <a:ext cx="943107" cy="923330"/>
          </a:xfrm>
          <a:prstGeom prst="ellipse">
            <a:avLst/>
          </a:prstGeom>
          <a:noFill/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9951" y="27411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41" y="3167957"/>
            <a:ext cx="643958" cy="4293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71123"/>
            <a:ext cx="648072" cy="4322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47" y="3164782"/>
            <a:ext cx="673472" cy="4493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58" y="3171123"/>
            <a:ext cx="663947" cy="4354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0" y="3171123"/>
            <a:ext cx="654597" cy="4366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99" y="3164773"/>
            <a:ext cx="667122" cy="44543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6" y="1486347"/>
            <a:ext cx="3168353" cy="21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НАУКА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408" y="679235"/>
            <a:ext cx="744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Достижения студентов и молодых ученых: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086" y="1862545"/>
            <a:ext cx="784801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01">
              <a:spcBef>
                <a:spcPts val="600"/>
              </a:spcBef>
              <a:defRPr/>
            </a:pP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Зайковская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А.С., магистрант гр. 3БМ41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defTabSz="913801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Лауреат </a:t>
            </a: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конкурса на соискание премий Законодательной Думы Томской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</a:p>
          <a:p>
            <a:pPr marL="742950" lvl="1" indent="-285750" defTabSz="913801">
              <a:buFont typeface="Arial" panose="020B0604020202020204" pitchFamily="34" charset="0"/>
              <a:buChar char="•"/>
              <a:defRPr/>
            </a:pP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Стипендия Президента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</a:p>
          <a:p>
            <a:pPr marL="742950" lvl="1" indent="-285750" defTabSz="913801">
              <a:buFont typeface="Arial" panose="020B0604020202020204" pitchFamily="34" charset="0"/>
              <a:buChar char="•"/>
              <a:defRPr/>
            </a:pP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Стипендия Правительства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</a:p>
          <a:p>
            <a:pPr marL="742950" lvl="1" indent="-285750" defTabSz="913801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Стипендия фонда </a:t>
            </a: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В. Потанина</a:t>
            </a:r>
            <a:endParaRPr lang="ru-RU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3801">
              <a:spcBef>
                <a:spcPts val="600"/>
              </a:spcBef>
              <a:defRPr/>
            </a:pP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Дырина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Е.Н., магистрант гр. 3АМ42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defTabSz="913801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Лауреат </a:t>
            </a: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конкурса на соискание Премий Томской области в сфере образования, науки, здравоохранения и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культуры</a:t>
            </a:r>
          </a:p>
          <a:p>
            <a:pPr marL="742950" lvl="1" indent="-285750" defTabSz="913801">
              <a:buFont typeface="Arial" panose="020B0604020202020204" pitchFamily="34" charset="0"/>
              <a:buChar char="•"/>
              <a:defRPr/>
            </a:pP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Стипендия Президента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</a:p>
          <a:p>
            <a:pPr defTabSz="913801">
              <a:spcBef>
                <a:spcPts val="600"/>
              </a:spcBef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Сахарова Елена Тарасовна, студент гр.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14Б21</a:t>
            </a:r>
          </a:p>
          <a:p>
            <a:pPr marL="742950" lvl="1" indent="-285750" defTabSz="91380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Стипендия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Е.Т. Гайдара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3801">
              <a:spcBef>
                <a:spcPts val="600"/>
              </a:spcBef>
              <a:defRPr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Баннова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К.А., к.э.н., ассистент кафедры МЕН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defTabSz="91380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Лауреат </a:t>
            </a: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конкурса на соискание Премий Томской области в сфере образования, науки, здравоохранения и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19161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676" y="44624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Кадры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836712"/>
            <a:ext cx="722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Главные результаты: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16730668"/>
              </p:ext>
            </p:extLst>
          </p:nvPr>
        </p:nvGraphicFramePr>
        <p:xfrm>
          <a:off x="5436096" y="1159877"/>
          <a:ext cx="3439356" cy="240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20172" y="350141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Остепененность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5425873"/>
              </p:ext>
            </p:extLst>
          </p:nvPr>
        </p:nvGraphicFramePr>
        <p:xfrm>
          <a:off x="5508104" y="3540841"/>
          <a:ext cx="3384376" cy="264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508104" y="594928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Защиты диссертаций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9898" y="2670697"/>
            <a:ext cx="1832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43,27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21682" y="2820924"/>
            <a:ext cx="2360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Средний </a:t>
            </a:r>
            <a:r>
              <a:rPr lang="ru-RU" dirty="0"/>
              <a:t>возраст НПР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4626" y="1943194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237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5746" y="2112471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Численность НПР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0408" y="3392663"/>
            <a:ext cx="550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80938" y="3567666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Иностранных НПР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7385" y="4084695"/>
            <a:ext cx="550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25410" y="4244197"/>
            <a:ext cx="982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Постдок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343790" y="4927895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Иностранных аспиранта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75259" y="4758618"/>
            <a:ext cx="550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676" y="0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Кадры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836712"/>
            <a:ext cx="722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персонала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7686" y="2365330"/>
            <a:ext cx="54006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Проведено  </a:t>
            </a:r>
            <a:r>
              <a:rPr lang="ru-RU" dirty="0">
                <a:latin typeface="Calibri" panose="020F0502020204030204" pitchFamily="34" charset="0"/>
              </a:rPr>
              <a:t>повышение квалификации преподавателей в формате проблемно-ориентированной, проектно-организованной, командной производственной стажировки. </a:t>
            </a:r>
            <a:endParaRPr lang="ru-RU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latin typeface="Calibri" panose="020F0502020204030204" pitchFamily="34" charset="0"/>
              </a:rPr>
              <a:t>Предприятия </a:t>
            </a:r>
            <a:r>
              <a:rPr lang="ru-RU" dirty="0">
                <a:latin typeface="Calibri" panose="020F0502020204030204" pitchFamily="34" charset="0"/>
              </a:rPr>
              <a:t>партнеры</a:t>
            </a:r>
            <a:r>
              <a:rPr lang="ru-RU" dirty="0" smtClean="0">
                <a:latin typeface="Calibri" panose="020F0502020204030204" pitchFamily="34" charset="0"/>
              </a:rPr>
              <a:t>: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4542" y="1733749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166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05662" y="1903026"/>
            <a:ext cx="5893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человек прошли повышение квалификации и стажировки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345458" y="5368924"/>
            <a:ext cx="5372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сотрудников ИСГТ включены в кадровый резерв ТПУ</a:t>
            </a:r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54" y="2328808"/>
            <a:ext cx="2267744" cy="17008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42" y="3476253"/>
            <a:ext cx="2149785" cy="161233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09" y="4005401"/>
            <a:ext cx="3058194" cy="9419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6" y="3865332"/>
            <a:ext cx="1239209" cy="12392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74" y="4071734"/>
            <a:ext cx="2200275" cy="75247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729190" y="5180672"/>
            <a:ext cx="550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21" y="980728"/>
            <a:ext cx="744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мероприятия: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921" y="1778149"/>
            <a:ext cx="820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Структурная оптимизация: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1331" y="2297063"/>
            <a:ext cx="1132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3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</a:t>
            </a:r>
            <a:endParaRPr lang="ru-RU" sz="2800" b="1" dirty="0">
              <a:solidFill>
                <a:srgbClr val="C053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9161" y="294417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3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</a:t>
            </a:r>
            <a:endParaRPr lang="ru-RU" sz="2800" b="1" dirty="0">
              <a:solidFill>
                <a:srgbClr val="C053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72953" y="2533147"/>
            <a:ext cx="826839" cy="258561"/>
          </a:xfrm>
          <a:prstGeom prst="straightConnector1">
            <a:avLst/>
          </a:prstGeom>
          <a:ln w="31750">
            <a:solidFill>
              <a:srgbClr val="8CC6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903269" y="2944173"/>
            <a:ext cx="796523" cy="299710"/>
          </a:xfrm>
          <a:prstGeom prst="straightConnector1">
            <a:avLst/>
          </a:prstGeom>
          <a:ln w="31750">
            <a:solidFill>
              <a:srgbClr val="8CC6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681883" y="2526021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ИФНТ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6790" y="2268939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3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</a:t>
            </a:r>
            <a:endParaRPr lang="ru-RU" sz="2800" b="1" dirty="0">
              <a:solidFill>
                <a:srgbClr val="C053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8420" y="2916049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3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КТЛ</a:t>
            </a:r>
            <a:endParaRPr lang="ru-RU" sz="2800" b="1" dirty="0">
              <a:solidFill>
                <a:srgbClr val="C053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802212" y="2505023"/>
            <a:ext cx="826839" cy="258561"/>
          </a:xfrm>
          <a:prstGeom prst="straightConnector1">
            <a:avLst/>
          </a:prstGeom>
          <a:ln w="31750">
            <a:solidFill>
              <a:srgbClr val="8CC6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832528" y="2916049"/>
            <a:ext cx="796523" cy="299710"/>
          </a:xfrm>
          <a:prstGeom prst="straightConnector1">
            <a:avLst/>
          </a:prstGeom>
          <a:ln w="31750">
            <a:solidFill>
              <a:srgbClr val="8CC6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611142" y="2497897"/>
            <a:ext cx="952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058" y="3602732"/>
            <a:ext cx="820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Кадровые решения: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9353" y="4124603"/>
            <a:ext cx="820206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Зав. кафедрой ИФНТ – </a:t>
            </a:r>
            <a:r>
              <a:rPr lang="ru-RU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Трубников</a:t>
            </a:r>
            <a:r>
              <a:rPr lang="ru-RU" dirty="0" err="1"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Наталья Валерьевна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Зав. кафедрой СК – Лукьянова Наталия Александровна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Зав. кафедрой МЕН – Чистякова Наталья Олеговна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Зам. директора по НР – Лукьянова Наталия Александровна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6985" y="5546948"/>
            <a:ext cx="485902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 состав Ученого совета ИСГТ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Создана кадровая комиссия Института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4624"/>
            <a:ext cx="5184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Социальная работа </a:t>
            </a:r>
          </a:p>
          <a:p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инфраструктура</a:t>
            </a:r>
            <a:endParaRPr lang="ru-RU" sz="21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40557"/>
              </p:ext>
            </p:extLst>
          </p:nvPr>
        </p:nvGraphicFramePr>
        <p:xfrm>
          <a:off x="611560" y="988622"/>
          <a:ext cx="7291070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3330575"/>
                <a:gridCol w="3330575"/>
                <a:gridCol w="629920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студентов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очной формы обучения по состоянию на 01.01.2016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6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762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63E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 них: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Сироты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Инвалиды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Студенты из малообеспеченной семьи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студентов проживающих в студенческих общежитиях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31052" y="3542698"/>
            <a:ext cx="2825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I</a:t>
            </a:r>
            <a:r>
              <a:rPr lang="en-US" sz="1600" b="1" dirty="0"/>
              <a:t>I</a:t>
            </a:r>
            <a:r>
              <a:rPr lang="en-US" sz="1600" b="1" dirty="0" smtClean="0"/>
              <a:t>. </a:t>
            </a:r>
            <a:r>
              <a:rPr lang="ru-RU" sz="1600" b="1" dirty="0" smtClean="0"/>
              <a:t>Материальная </a:t>
            </a:r>
            <a:r>
              <a:rPr lang="ru-RU" sz="1600" b="1" dirty="0"/>
              <a:t>поддержка: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1052" y="2344034"/>
            <a:ext cx="2281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I.</a:t>
            </a:r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Здоровьесбережение</a:t>
            </a:r>
            <a:endParaRPr lang="ru-RU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3542698"/>
            <a:ext cx="4676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III.</a:t>
            </a:r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Профилактика правонарушений в общежитиях</a:t>
            </a:r>
            <a:endParaRPr lang="ru-RU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3734" y="2967378"/>
            <a:ext cx="4560433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/>
              <a:t>Путевки </a:t>
            </a:r>
            <a:r>
              <a:rPr lang="ru-RU" sz="1400" dirty="0" smtClean="0"/>
              <a:t>в </a:t>
            </a:r>
            <a:r>
              <a:rPr lang="ru-RU" sz="1400" dirty="0"/>
              <a:t>санаторий – профилакторий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2837760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endParaRPr lang="ru-RU" sz="32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94270723"/>
              </p:ext>
            </p:extLst>
          </p:nvPr>
        </p:nvGraphicFramePr>
        <p:xfrm>
          <a:off x="4860032" y="3698913"/>
          <a:ext cx="3312368" cy="261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43405534"/>
              </p:ext>
            </p:extLst>
          </p:nvPr>
        </p:nvGraphicFramePr>
        <p:xfrm>
          <a:off x="469250" y="3711975"/>
          <a:ext cx="3312368" cy="261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Овал 19"/>
          <p:cNvSpPr/>
          <p:nvPr/>
        </p:nvSpPr>
        <p:spPr>
          <a:xfrm>
            <a:off x="724543" y="2689884"/>
            <a:ext cx="855634" cy="880525"/>
          </a:xfrm>
          <a:prstGeom prst="ellipse">
            <a:avLst/>
          </a:prstGeom>
          <a:noFill/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4624"/>
            <a:ext cx="5184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Социальная работа </a:t>
            </a:r>
          </a:p>
          <a:p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инфраструктура</a:t>
            </a:r>
            <a:endParaRPr lang="ru-RU" sz="21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49290"/>
              </p:ext>
            </p:extLst>
          </p:nvPr>
        </p:nvGraphicFramePr>
        <p:xfrm>
          <a:off x="631079" y="1240419"/>
          <a:ext cx="8189393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4251225"/>
                <a:gridCol w="3938168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День знаний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Социально – психологическая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 адаптация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Посещение театра или художественного музея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Экскурсия по городу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Посвящение первокурсников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Посещение музея истории ТПУ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Дни открытых дверей: МКЦ, клубов и общественных объединений, студенческих общежитий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Профилактическая деятельность: Вытряхни пепельницу навсегда, Студент человек культурный,  Профилактика компьютерной зависимости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Академическая адаптация: виртуальный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политех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, семинар «Учись учиться»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65921" y="901865"/>
            <a:ext cx="53511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V.</a:t>
            </a:r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/>
              <a:t>Социокультурная адаптация </a:t>
            </a:r>
            <a:r>
              <a:rPr lang="ru-RU" sz="1600" b="1" dirty="0"/>
              <a:t>студентов первого курса</a:t>
            </a:r>
            <a:endParaRPr lang="ru-RU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81913"/>
              </p:ext>
            </p:extLst>
          </p:nvPr>
        </p:nvGraphicFramePr>
        <p:xfrm>
          <a:off x="623310" y="3154789"/>
          <a:ext cx="8197161" cy="640080"/>
        </p:xfrm>
        <a:graphic>
          <a:graphicData uri="http://schemas.openxmlformats.org/drawingml/2006/table">
            <a:tbl>
              <a:tblPr firstRow="1" firstCol="1" bandRow="1"/>
              <a:tblGrid>
                <a:gridCol w="2940578"/>
                <a:gridCol w="5256583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Посвящение в студенты ИСГТ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Ежегодный фестиваль драмы «Мировые мюзиклы»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Мисс ИСГТ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День открытых дверей ИСГТ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Акция «Карусель подарков»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Выпускной (вручение дипломов выпускникам)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58153" y="2816235"/>
            <a:ext cx="4071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V.</a:t>
            </a:r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/>
              <a:t>Культурно-эстетическое воспитание ИСГТ</a:t>
            </a:r>
            <a:endParaRPr lang="ru-RU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799" y="3872744"/>
            <a:ext cx="77768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VI. </a:t>
            </a:r>
            <a:r>
              <a:rPr lang="ru-RU" sz="1600" b="1" dirty="0" smtClean="0"/>
              <a:t>Спортивно </a:t>
            </a:r>
            <a:r>
              <a:rPr lang="ru-RU" sz="1600" b="1" dirty="0"/>
              <a:t>– массовая работа (мероприятия на уровне университета и института):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Участие </a:t>
            </a:r>
            <a:r>
              <a:rPr lang="ru-RU" sz="1400" dirty="0"/>
              <a:t>в спортивно-интеллектуальной игре «ТПУ – большая семья</a:t>
            </a:r>
            <a:r>
              <a:rPr lang="ru-RU" sz="1400" dirty="0" smtClean="0"/>
              <a:t>»</a:t>
            </a:r>
            <a:endParaRPr lang="ru-RU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Спартакиада первокурсников – 3 место.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Спартакиада институтов – 3 место.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2047" y="5016953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ru-RU" sz="32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3548" y="5118807"/>
            <a:ext cx="7715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мероприятий в </a:t>
            </a:r>
            <a:r>
              <a:rPr lang="ru-RU" sz="1600" dirty="0">
                <a:ea typeface="Verdana" panose="020B0604030504040204" pitchFamily="34" charset="0"/>
                <a:cs typeface="Times New Roman" panose="02020603050405020304" pitchFamily="18" charset="0"/>
              </a:rPr>
              <a:t>рамках </a:t>
            </a:r>
            <a:r>
              <a:rPr lang="ru-RU" sz="1600" dirty="0" err="1">
                <a:ea typeface="Verdana" panose="020B0604030504040204" pitchFamily="34" charset="0"/>
                <a:cs typeface="Times New Roman" panose="02020603050405020304" pitchFamily="18" charset="0"/>
              </a:rPr>
              <a:t>гражданско</a:t>
            </a:r>
            <a:r>
              <a:rPr lang="ru-RU" sz="1600" dirty="0">
                <a:ea typeface="Verdana" panose="020B0604030504040204" pitchFamily="34" charset="0"/>
                <a:cs typeface="Times New Roman" panose="02020603050405020304" pitchFamily="18" charset="0"/>
              </a:rPr>
              <a:t> – патриотического </a:t>
            </a:r>
            <a:r>
              <a:rPr lang="ru-RU" sz="1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воспитания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7920" y="5470057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sz="32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8902" y="5571911"/>
            <a:ext cx="7715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мероприятий </a:t>
            </a:r>
            <a:r>
              <a:rPr lang="ru-RU" sz="1600" dirty="0">
                <a:ea typeface="Verdana" panose="020B0604030504040204" pitchFamily="34" charset="0"/>
                <a:cs typeface="Times New Roman" panose="02020603050405020304" pitchFamily="18" charset="0"/>
              </a:rPr>
              <a:t>по формированию здорового образа жизни 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3501" y="5933877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endParaRPr lang="ru-RU" sz="32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93548" y="6041599"/>
            <a:ext cx="7715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мероприятий </a:t>
            </a:r>
            <a:r>
              <a:rPr lang="ru-RU" sz="1600" dirty="0">
                <a:ea typeface="Verdana" panose="020B0604030504040204" pitchFamily="34" charset="0"/>
                <a:cs typeface="Times New Roman" panose="02020603050405020304" pitchFamily="18" charset="0"/>
              </a:rPr>
              <a:t>по культурно – </a:t>
            </a:r>
            <a:r>
              <a:rPr lang="ru-RU" sz="1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эстетическому воспитанию </a:t>
            </a:r>
            <a:r>
              <a:rPr lang="ru-RU" sz="1600" dirty="0">
                <a:ea typeface="Verdana" panose="020B0604030504040204" pitchFamily="34" charset="0"/>
                <a:cs typeface="Times New Roman" panose="02020603050405020304" pitchFamily="18" charset="0"/>
              </a:rPr>
              <a:t>студентов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202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odl_New2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712" y="12778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ыполнение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плановых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показателей </a:t>
            </a:r>
          </a:p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Институтом социально-гуманитарных технологий: </a:t>
            </a:r>
          </a:p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2-й уровень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2" y="1145543"/>
            <a:ext cx="8781398" cy="47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9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odl_New2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6205" y="116632"/>
            <a:ext cx="9139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ыполнение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плановых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показателей </a:t>
            </a:r>
            <a:endParaRPr lang="en-US" sz="2200" b="1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Институтом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социально-гуманитарных технологий: </a:t>
            </a:r>
          </a:p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3-й уровень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2" y="1340768"/>
            <a:ext cx="8645715" cy="444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3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224" y="975935"/>
            <a:ext cx="744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мероприятия: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224" y="1854067"/>
            <a:ext cx="5510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Государственная аккредитация ООП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3553" y="3379657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4970" y="4413622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профиля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07938"/>
            <a:ext cx="19105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34620" y="4096062"/>
            <a:ext cx="13869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endParaRPr lang="ru-RU" sz="66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854067"/>
            <a:ext cx="2732322" cy="386194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09667" y="2905112"/>
            <a:ext cx="1789348" cy="1800493"/>
          </a:xfrm>
          <a:prstGeom prst="ellipse">
            <a:avLst/>
          </a:prstGeom>
          <a:noFill/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95983" y="4018787"/>
            <a:ext cx="1409842" cy="1326323"/>
          </a:xfrm>
          <a:prstGeom prst="ellipse">
            <a:avLst/>
          </a:prstGeom>
          <a:noFill/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34" y="-99392"/>
            <a:ext cx="913993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69826"/>
            <a:ext cx="57606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Сводная таблица по выполнению плановых показателей 2-го и 3-го уровней</a:t>
            </a:r>
          </a:p>
        </p:txBody>
      </p:sp>
      <p:pic>
        <p:nvPicPr>
          <p:cNvPr id="1028" name="Picture 4" descr="http://seobcn.eu/wp-content/uploads/2012/11/growth_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16470"/>
            <a:ext cx="3404321" cy="34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22162"/>
              </p:ext>
            </p:extLst>
          </p:nvPr>
        </p:nvGraphicFramePr>
        <p:xfrm>
          <a:off x="467544" y="1412776"/>
          <a:ext cx="6480720" cy="418017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76847"/>
                <a:gridCol w="1922941"/>
                <a:gridCol w="3480932"/>
              </a:tblGrid>
              <a:tr h="7562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 smtClean="0">
                          <a:effectLst/>
                        </a:rPr>
                        <a:t>Место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 smtClean="0">
                          <a:effectLst/>
                        </a:rPr>
                        <a:t>Кафедра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 smtClean="0">
                          <a:effectLst/>
                        </a:rPr>
                        <a:t>Средний процент</a:t>
                      </a:r>
                      <a:r>
                        <a:rPr lang="ru-RU" sz="2200" b="1" u="none" strike="noStrike" baseline="0" dirty="0" smtClean="0">
                          <a:effectLst/>
                        </a:rPr>
                        <a:t> выполнения 2-го и 3-го уровня, %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07" marR="8307" marT="8307" marB="0" anchor="ctr"/>
                </a:tc>
              </a:tr>
              <a:tr h="381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effectLst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89,7</a:t>
                      </a:r>
                    </a:p>
                  </a:txBody>
                  <a:tcPr marL="9525" marR="9525" marT="9525" marB="0" anchor="ctr"/>
                </a:tc>
              </a:tr>
              <a:tr h="492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effectLst/>
                        </a:rPr>
                        <a:t>2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</a:t>
                      </a:r>
                    </a:p>
                  </a:txBody>
                  <a:tcPr marL="9525" marR="9525" marT="9525" marB="0" anchor="ctr"/>
                </a:tc>
              </a:tr>
              <a:tr h="381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>
                          <a:effectLst/>
                        </a:rPr>
                        <a:t>3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ИФНТ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62,4</a:t>
                      </a:r>
                    </a:p>
                  </a:txBody>
                  <a:tcPr marL="9525" marR="9525" marT="9525" marB="0" anchor="ctr"/>
                </a:tc>
              </a:tr>
              <a:tr h="381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>
                          <a:effectLst/>
                        </a:rPr>
                        <a:t>4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ИЯСГТ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61,9</a:t>
                      </a:r>
                    </a:p>
                  </a:txBody>
                  <a:tcPr marL="9525" marR="9525" marT="9525" marB="0" anchor="ctr"/>
                </a:tc>
              </a:tr>
              <a:tr h="381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>
                          <a:effectLst/>
                        </a:rPr>
                        <a:t>5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54,1</a:t>
                      </a:r>
                    </a:p>
                  </a:txBody>
                  <a:tcPr marL="9525" marR="9525" marT="9525" marB="0" anchor="ctr"/>
                </a:tc>
              </a:tr>
              <a:tr h="381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>
                          <a:effectLst/>
                        </a:rPr>
                        <a:t>6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50,1</a:t>
                      </a:r>
                    </a:p>
                  </a:txBody>
                  <a:tcPr marL="9525" marR="9525" marT="9525" marB="0" anchor="ctr"/>
                </a:tc>
              </a:tr>
              <a:tr h="381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>
                          <a:effectLst/>
                        </a:rPr>
                        <a:t>7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43,0</a:t>
                      </a:r>
                    </a:p>
                  </a:txBody>
                  <a:tcPr marL="9525" marR="9525" marT="9525" marB="0" anchor="ctr"/>
                </a:tc>
              </a:tr>
              <a:tr h="381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>
                          <a:effectLst/>
                        </a:rPr>
                        <a:t>8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5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7809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1269" r="18889" b="7179"/>
          <a:stretch/>
        </p:blipFill>
        <p:spPr>
          <a:xfrm>
            <a:off x="4943239" y="3717032"/>
            <a:ext cx="3976634" cy="288031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756618" y="4432348"/>
            <a:ext cx="1345915" cy="137158"/>
          </a:xfrm>
          <a:prstGeom prst="ellipse">
            <a:avLst/>
          </a:prstGeom>
          <a:noFill/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6449" y="836712"/>
            <a:ext cx="744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Выпуск и трудоустройство: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449" y="1844824"/>
            <a:ext cx="45625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Осуществлён выпуск </a:t>
            </a:r>
            <a:r>
              <a:rPr lang="ru-RU" b="1" dirty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569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студентов из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них с отличием 121 (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21,3 %):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бакалавров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 322,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магистров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64,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183.</a:t>
            </a:r>
          </a:p>
          <a:p>
            <a:pPr>
              <a:defRPr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714" y="4560282"/>
            <a:ext cx="28472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86,3</a:t>
            </a:r>
            <a:r>
              <a:rPr lang="ru-RU" sz="6600" b="1" dirty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9562" y="4047217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Трудоустройство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19827749"/>
              </p:ext>
            </p:extLst>
          </p:nvPr>
        </p:nvGraphicFramePr>
        <p:xfrm>
          <a:off x="5081655" y="1515249"/>
          <a:ext cx="3699801" cy="273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40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13" y="-67340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449" y="836712"/>
            <a:ext cx="744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Приемная компания 2015 г.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9239" y="4434331"/>
            <a:ext cx="1870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балл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42555460"/>
              </p:ext>
            </p:extLst>
          </p:nvPr>
        </p:nvGraphicFramePr>
        <p:xfrm>
          <a:off x="619749" y="4031411"/>
          <a:ext cx="3531612" cy="273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69645290"/>
              </p:ext>
            </p:extLst>
          </p:nvPr>
        </p:nvGraphicFramePr>
        <p:xfrm>
          <a:off x="5040584" y="1502227"/>
          <a:ext cx="3987460" cy="27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691322" y="4814711"/>
            <a:ext cx="2605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C053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70,6 </a:t>
            </a:r>
            <a:r>
              <a:rPr lang="ru-RU" sz="2800" b="1" dirty="0">
                <a:solidFill>
                  <a:srgbClr val="C053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1835"/>
              </p:ext>
            </p:extLst>
          </p:nvPr>
        </p:nvGraphicFramePr>
        <p:xfrm>
          <a:off x="467543" y="1967524"/>
          <a:ext cx="4106488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576064"/>
                <a:gridCol w="576064"/>
                <a:gridCol w="613084"/>
                <a:gridCol w="6130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CC63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CC6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Д/о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CC6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CC6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CC6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CC6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CC63E"/>
                    </a:solidFill>
                  </a:tcPr>
                </a:tc>
              </a:tr>
              <a:tr h="339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Экономика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33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Менеджмент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3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Инноватика</a:t>
                      </a:r>
                      <a:endParaRPr lang="ru-RU" dirty="0" smtClean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449" y="836712"/>
            <a:ext cx="744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Модернизация социально-гуманитарной подготовки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120"/>
            <a:ext cx="78486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0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449" y="836712"/>
            <a:ext cx="744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Дополнительное образование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320" y="3880147"/>
            <a:ext cx="6319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>
              <a:latin typeface="Verdana" pitchFamily="34" charset="0"/>
            </a:endParaRPr>
          </a:p>
          <a:p>
            <a:r>
              <a:rPr lang="ru-RU" altLang="ru-RU" dirty="0" smtClean="0">
                <a:latin typeface="Verdana" pitchFamily="34" charset="0"/>
              </a:rPr>
              <a:t>Президентская программа: </a:t>
            </a:r>
            <a:endParaRPr lang="ru-RU" altLang="ru-RU" dirty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Verdana" pitchFamily="34" charset="0"/>
              </a:rPr>
              <a:t>выигран </a:t>
            </a:r>
            <a:r>
              <a:rPr lang="ru-RU" altLang="ru-RU" dirty="0">
                <a:latin typeface="Verdana" pitchFamily="34" charset="0"/>
              </a:rPr>
              <a:t>конкурс и реализована </a:t>
            </a:r>
            <a:r>
              <a:rPr lang="ru-RU" altLang="ru-RU" dirty="0" smtClean="0">
                <a:latin typeface="Verdana" pitchFamily="34" charset="0"/>
              </a:rPr>
              <a:t>программа «А</a:t>
            </a:r>
            <a:r>
              <a:rPr lang="ru-RU" altLang="ru-RU" dirty="0">
                <a:latin typeface="Verdana" pitchFamily="34" charset="0"/>
              </a:rPr>
              <a:t>» </a:t>
            </a:r>
            <a:r>
              <a:rPr lang="ru-RU" altLang="ru-RU" dirty="0" smtClean="0">
                <a:latin typeface="Verdana" pitchFamily="34" charset="0"/>
              </a:rPr>
              <a:t>- </a:t>
            </a:r>
            <a:r>
              <a:rPr lang="ru-RU" altLang="ru-RU" dirty="0">
                <a:latin typeface="Verdana" pitchFamily="34" charset="0"/>
              </a:rPr>
              <a:t>проектно-ориентированное обучение по специализации «управлению проектами в научно-образовательной </a:t>
            </a:r>
            <a:r>
              <a:rPr lang="ru-RU" altLang="ru-RU" dirty="0" smtClean="0">
                <a:latin typeface="Verdana" pitchFamily="34" charset="0"/>
              </a:rPr>
              <a:t>сфере»</a:t>
            </a:r>
            <a:r>
              <a:rPr lang="en-US" altLang="ru-RU" dirty="0" smtClean="0">
                <a:latin typeface="Verdana" pitchFamily="34" charset="0"/>
              </a:rPr>
              <a:t>;</a:t>
            </a:r>
            <a:endParaRPr lang="ru-RU" altLang="ru-RU" dirty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Verdana" pitchFamily="34" charset="0"/>
              </a:rPr>
              <a:t>набор </a:t>
            </a:r>
            <a:r>
              <a:rPr lang="ru-RU" altLang="ru-RU" dirty="0">
                <a:latin typeface="Verdana" pitchFamily="34" charset="0"/>
              </a:rPr>
              <a:t>слушателей в ТПУ </a:t>
            </a:r>
            <a:r>
              <a:rPr lang="ru-RU" altLang="ru-RU" dirty="0" smtClean="0">
                <a:latin typeface="Verdana" pitchFamily="34" charset="0"/>
              </a:rPr>
              <a:t>превысил </a:t>
            </a:r>
            <a:r>
              <a:rPr lang="ru-RU" altLang="ru-RU" dirty="0">
                <a:latin typeface="Verdana" pitchFamily="34" charset="0"/>
              </a:rPr>
              <a:t>50% от квоты, выделенной  на Томскую область</a:t>
            </a:r>
            <a:r>
              <a:rPr lang="ru-RU" altLang="ru-RU" dirty="0" smtClean="0">
                <a:latin typeface="Verdana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96453431"/>
              </p:ext>
            </p:extLst>
          </p:nvPr>
        </p:nvGraphicFramePr>
        <p:xfrm>
          <a:off x="6012160" y="3704987"/>
          <a:ext cx="2952328" cy="265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38126" y="1750985"/>
            <a:ext cx="5310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Verdana" pitchFamily="34" charset="0"/>
              </a:rPr>
              <a:t>Проведено обучение топ-менеджеров ООО «</a:t>
            </a:r>
            <a:r>
              <a:rPr lang="ru-RU" altLang="ru-RU" dirty="0" err="1">
                <a:latin typeface="Verdana" pitchFamily="34" charset="0"/>
              </a:rPr>
              <a:t>Газпромнефть</a:t>
            </a:r>
            <a:r>
              <a:rPr lang="ru-RU" altLang="ru-RU" dirty="0">
                <a:latin typeface="Verdana" pitchFamily="34" charset="0"/>
              </a:rPr>
              <a:t>-ВОСТОК</a:t>
            </a:r>
            <a:r>
              <a:rPr lang="ru-RU" altLang="ru-RU" dirty="0" smtClean="0">
                <a:latin typeface="Verdana" pitchFamily="34" charset="0"/>
              </a:rPr>
              <a:t>»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Проведено обучение кадрового резерва </a:t>
            </a:r>
            <a:r>
              <a:rPr lang="ru-RU" altLang="ru-RU" dirty="0" err="1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ГазпромТрансгаз</a:t>
            </a:r>
            <a:r>
              <a:rPr lang="ru-RU" altLang="ru-RU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трехмодульная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 </a:t>
            </a:r>
            <a:r>
              <a:rPr lang="ru-RU" altLang="ru-RU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«Умение обеспечить результат</a:t>
            </a:r>
            <a:r>
              <a:rPr lang="ru-RU" altLang="ru-RU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altLang="ru-RU" dirty="0"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9" y="1750985"/>
            <a:ext cx="2785390" cy="21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449" y="836712"/>
            <a:ext cx="744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Интернационализация образования: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449" y="4810637"/>
            <a:ext cx="7835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Бакалавриат</a:t>
            </a:r>
            <a:r>
              <a:rPr lang="ru-RU" dirty="0" smtClean="0"/>
              <a:t> -        дисциплин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Магистратура -         дисциплин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3102" y="2867943"/>
            <a:ext cx="2445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Сертификаты </a:t>
            </a:r>
            <a:r>
              <a:rPr lang="ru-RU" dirty="0"/>
              <a:t>на знание английского </a:t>
            </a:r>
            <a:r>
              <a:rPr lang="ru-RU" dirty="0" smtClean="0"/>
              <a:t>языка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162992" y="2803321"/>
            <a:ext cx="1825149" cy="0"/>
          </a:xfrm>
          <a:prstGeom prst="straightConnector1">
            <a:avLst/>
          </a:prstGeom>
          <a:ln w="50800">
            <a:solidFill>
              <a:srgbClr val="8CC6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32346" y="2397401"/>
            <a:ext cx="120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31 </a:t>
            </a:r>
            <a:r>
              <a:rPr lang="ru-RU" dirty="0" smtClean="0"/>
              <a:t>студент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87932" y="2867943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 </a:t>
            </a:r>
            <a:r>
              <a:rPr lang="ru-RU" dirty="0" smtClean="0"/>
              <a:t>стран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13011" y="2937727"/>
            <a:ext cx="1667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ИСГТ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6042687" y="3757395"/>
            <a:ext cx="1945454" cy="8040"/>
          </a:xfrm>
          <a:prstGeom prst="straightConnector1">
            <a:avLst/>
          </a:prstGeom>
          <a:ln w="50800">
            <a:solidFill>
              <a:srgbClr val="8CC6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293089" y="3327565"/>
            <a:ext cx="155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115 студентов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34662" y="3791273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12 стран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4211960" y="2511809"/>
            <a:ext cx="45719" cy="1521313"/>
          </a:xfrm>
          <a:prstGeom prst="rect">
            <a:avLst/>
          </a:prstGeom>
          <a:solidFill>
            <a:srgbClr val="8CC63E"/>
          </a:solidFill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83300" y="4888352"/>
            <a:ext cx="302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курсов </a:t>
            </a:r>
            <a:r>
              <a:rPr lang="ru-RU" dirty="0">
                <a:latin typeface="Calibri" panose="020F0502020204030204" pitchFamily="34" charset="0"/>
              </a:rPr>
              <a:t>на английском языке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240079" y="4703867"/>
            <a:ext cx="915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63002" y="555578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реализованы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02073" y="4267521"/>
            <a:ext cx="7486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Профессиональная подготовка на английском языке: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883384" y="4698337"/>
            <a:ext cx="513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sz="3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10263" y="5275741"/>
            <a:ext cx="513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sz="3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46449" y="1994397"/>
            <a:ext cx="875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b="1" dirty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Информационные системы в управлении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Double Degree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Франция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1450" y="2990696"/>
            <a:ext cx="1309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ru-RU" sz="28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14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59" y="5264522"/>
            <a:ext cx="594909" cy="47592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27283" y="5301925"/>
            <a:ext cx="618903" cy="41260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59" y="5873082"/>
            <a:ext cx="602672" cy="40244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26" y="5873082"/>
            <a:ext cx="612760" cy="408042"/>
          </a:xfrm>
          <a:prstGeom prst="rect">
            <a:avLst/>
          </a:prstGeom>
        </p:spPr>
      </p:pic>
      <p:sp>
        <p:nvSpPr>
          <p:cNvPr id="47" name="Овал 46"/>
          <p:cNvSpPr/>
          <p:nvPr/>
        </p:nvSpPr>
        <p:spPr>
          <a:xfrm>
            <a:off x="4211960" y="4597998"/>
            <a:ext cx="943107" cy="923330"/>
          </a:xfrm>
          <a:prstGeom prst="ellipse">
            <a:avLst/>
          </a:prstGeom>
          <a:noFill/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221082" y="5321839"/>
            <a:ext cx="943107" cy="923330"/>
          </a:xfrm>
          <a:prstGeom prst="ellipse">
            <a:avLst/>
          </a:prstGeom>
          <a:solidFill>
            <a:schemeClr val="bg1"/>
          </a:solidFill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34819" y="5380024"/>
            <a:ext cx="915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endParaRPr lang="ru-RU" sz="4000" b="1" dirty="0">
              <a:solidFill>
                <a:srgbClr val="8CC6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81450" y="2882974"/>
            <a:ext cx="943107" cy="923330"/>
          </a:xfrm>
          <a:prstGeom prst="ellipse">
            <a:avLst/>
          </a:prstGeom>
          <a:noFill/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Наука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640" y="670964"/>
            <a:ext cx="744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проекты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48" y="2598310"/>
            <a:ext cx="2598121" cy="1462596"/>
          </a:xfrm>
          <a:prstGeom prst="rect">
            <a:avLst/>
          </a:prstGeom>
          <a:noFill/>
          <a:ln w="9525">
            <a:solidFill>
              <a:srgbClr val="015B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78" y="1135017"/>
            <a:ext cx="2598121" cy="1462596"/>
          </a:xfrm>
          <a:prstGeom prst="rect">
            <a:avLst/>
          </a:prstGeom>
          <a:noFill/>
          <a:ln w="9525">
            <a:solidFill>
              <a:srgbClr val="007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75"/>
          <p:cNvSpPr txBox="1">
            <a:spLocks noChangeArrowheads="1"/>
          </p:cNvSpPr>
          <p:nvPr/>
        </p:nvSpPr>
        <p:spPr bwMode="auto">
          <a:xfrm rot="16200000">
            <a:off x="4340363" y="2336441"/>
            <a:ext cx="2951467" cy="5232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chemeClr val="bg1"/>
                </a:solidFill>
                <a:latin typeface="Calibri" pitchFamily="34" charset="0"/>
              </a:rPr>
              <a:t>Мегапрект</a:t>
            </a:r>
            <a:r>
              <a:rPr lang="ru-RU" altLang="ru-RU" sz="1400" b="1" dirty="0">
                <a:solidFill>
                  <a:schemeClr val="bg1"/>
                </a:solidFill>
                <a:latin typeface="Calibri" pitchFamily="34" charset="0"/>
              </a:rPr>
              <a:t> ИСГТ </a:t>
            </a:r>
            <a:endParaRPr lang="ru-RU" altLang="ru-RU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altLang="ru-RU" sz="1400" b="1" dirty="0">
                <a:solidFill>
                  <a:schemeClr val="bg1"/>
                </a:solidFill>
                <a:latin typeface="Calibri" pitchFamily="34" charset="0"/>
              </a:rPr>
              <a:t>Управление ресурсами»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181" y="1484784"/>
            <a:ext cx="521189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«Управление ресурсами».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(2015-2017 гг.)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 на решение задач в сфере управления ресурсами при создании научно-технических разработок, которые могут быть внедрены в массовое производство в ближайшее время и направлены на устойчивое развитие общества.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52009"/>
            <a:ext cx="1255776" cy="1335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9613" y="4827624"/>
            <a:ext cx="6169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Siberian Resource Centre for Tourism Industry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(2012-2015 </a:t>
            </a:r>
            <a:r>
              <a:rPr lang="ru-RU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г.г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Общий бюджет проекта</a:t>
            </a:r>
            <a:r>
              <a:rPr lang="en-U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8CC6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1040,5</a:t>
            </a:r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евро</a:t>
            </a:r>
            <a:r>
              <a:rPr lang="en-U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Наука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0" y="2546128"/>
            <a:ext cx="1411757" cy="16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3921" y="4562150"/>
            <a:ext cx="851855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РНФ «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Двигательная, социальная, психологическая адаптация детей с ограниченными возможностями к обучению в системе профессионального образования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(2016-2018).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Цель: разработка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междисциплинарных технологий адаптации детей с ограниченными возможностями к обучению в ВУЗе.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9328" y="1489081"/>
            <a:ext cx="8302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«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и улучшение социального, экономического и эмоционального благополучия пожилых людей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(2014-2016 гг.):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4936" y="2298556"/>
            <a:ext cx="7182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защищены 2 докторские и </a:t>
            </a:r>
            <a:r>
              <a:rPr lang="ru-RU" sz="1600" dirty="0"/>
              <a:t>3  кандидатские </a:t>
            </a:r>
            <a:r>
              <a:rPr lang="ru-RU" sz="1600" dirty="0" smtClean="0"/>
              <a:t>диссертации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опубликованы 71 </a:t>
            </a:r>
            <a:r>
              <a:rPr lang="ru-RU" sz="1600" dirty="0"/>
              <a:t>научная статья, в т. ч. 3 статьи  в журналах с </a:t>
            </a:r>
            <a:r>
              <a:rPr lang="ru-RU" sz="1600" dirty="0" smtClean="0"/>
              <a:t>ИФ&gt;1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выиграно </a:t>
            </a:r>
            <a:r>
              <a:rPr lang="ru-RU" sz="1600" dirty="0"/>
              <a:t>4 </a:t>
            </a:r>
            <a:r>
              <a:rPr lang="ru-RU" sz="1600" dirty="0" smtClean="0"/>
              <a:t>гранта, </a:t>
            </a:r>
            <a:r>
              <a:rPr lang="ru-RU" sz="1600" dirty="0"/>
              <a:t>международный контракт на проведение научных исследований (30,400 тыс. евро)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опубликованы </a:t>
            </a:r>
            <a:r>
              <a:rPr lang="ru-RU" sz="1600" dirty="0" smtClean="0"/>
              <a:t>2 монографии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зарегистрирован </a:t>
            </a:r>
            <a:r>
              <a:rPr lang="ru-RU" sz="1600" dirty="0"/>
              <a:t>1 объект интеллектуальной </a:t>
            </a:r>
            <a:r>
              <a:rPr lang="ru-RU" sz="1600" dirty="0" smtClean="0"/>
              <a:t>собственности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открыта </a:t>
            </a:r>
            <a:r>
              <a:rPr lang="ru-RU" sz="1600" dirty="0" err="1"/>
              <a:t>double</a:t>
            </a:r>
            <a:r>
              <a:rPr lang="ru-RU" sz="1600" dirty="0"/>
              <a:t> - </a:t>
            </a:r>
            <a:r>
              <a:rPr lang="ru-RU" sz="1600" dirty="0" err="1"/>
              <a:t>degree</a:t>
            </a:r>
            <a:r>
              <a:rPr lang="ru-RU" sz="1600" dirty="0"/>
              <a:t> </a:t>
            </a:r>
            <a:r>
              <a:rPr lang="ru-RU" sz="1600" dirty="0" smtClean="0"/>
              <a:t>аспирантура на </a:t>
            </a:r>
            <a:r>
              <a:rPr lang="ru-RU" sz="1600" dirty="0"/>
              <a:t>базе </a:t>
            </a:r>
            <a:r>
              <a:rPr lang="ru-RU" sz="1600" dirty="0" smtClean="0"/>
              <a:t>ИК (руководитель – Ф. </a:t>
            </a:r>
            <a:r>
              <a:rPr lang="ru-RU" sz="1600" dirty="0" err="1" smtClean="0"/>
              <a:t>Касати</a:t>
            </a:r>
            <a:r>
              <a:rPr lang="ru-RU" sz="1600" dirty="0" smtClean="0"/>
              <a:t>)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проведено </a:t>
            </a:r>
            <a:r>
              <a:rPr lang="ru-RU" sz="1600" dirty="0"/>
              <a:t>4 научных </a:t>
            </a:r>
            <a:r>
              <a:rPr lang="ru-RU" sz="1600" dirty="0" smtClean="0"/>
              <a:t>мероприятия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31640" y="670964"/>
            <a:ext cx="744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проекты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1294</Words>
  <Application>Microsoft Office PowerPoint</Application>
  <PresentationFormat>Экран (4:3)</PresentationFormat>
  <Paragraphs>313</Paragraphs>
  <Slides>21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ОТЧЕТ О  ДЕЯТЕЛЬНОСТИ   ИНСТИТУТА СОЦИАЛЬНО-ГУМАНИТАРНЫХ ТЕХНОЛОГИЙ ЗА 2015 ГОД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Evgeniya Y. Plotnikova</cp:lastModifiedBy>
  <cp:revision>173</cp:revision>
  <dcterms:created xsi:type="dcterms:W3CDTF">2014-09-01T10:01:09Z</dcterms:created>
  <dcterms:modified xsi:type="dcterms:W3CDTF">2016-02-13T11:50:07Z</dcterms:modified>
</cp:coreProperties>
</file>