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308" r:id="rId4"/>
    <p:sldId id="304" r:id="rId5"/>
    <p:sldId id="305" r:id="rId6"/>
    <p:sldId id="307" r:id="rId7"/>
    <p:sldId id="306" r:id="rId8"/>
    <p:sldId id="309" r:id="rId9"/>
    <p:sldId id="310" r:id="rId10"/>
    <p:sldId id="298" r:id="rId11"/>
    <p:sldId id="300" r:id="rId12"/>
    <p:sldId id="296" r:id="rId13"/>
    <p:sldId id="297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5" autoAdjust="0"/>
  </p:normalViewPr>
  <p:slideViewPr>
    <p:cSldViewPr>
      <p:cViewPr>
        <p:scale>
          <a:sx n="70" d="100"/>
          <a:sy n="70" d="100"/>
        </p:scale>
        <p:origin x="-273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Kolesnikovaea\Local%20Settings\Temporary%20Internet%20Files\Content.IE5\GTMIL7CE\&#1055;&#1086;&#1090;&#1088;&#1077;&#1073;&#1085;&#1086;&#1089;&#1090;&#1100;%2520&#1080;%2520&#1088;&#1072;&#1089;&#1087;&#1088;&#1077;&#1076;&#1077;&#1083;&#1077;&#1085;&#1080;&#1077;%2520&#1087;&#1086;%2520&#1075;&#1086;&#1076;&#1072;&#1084;%25202014%2520&#1048;&#1055;&#1056;%5b1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baseline="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Результаты </a:t>
            </a:r>
            <a:r>
              <a:rPr lang="ru-RU" sz="2000" baseline="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распределения выпускников </a:t>
            </a:r>
            <a:r>
              <a:rPr lang="ru-RU" sz="2000" baseline="0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2014 года </a:t>
            </a:r>
            <a:r>
              <a:rPr lang="ru-RU" sz="2000" baseline="0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63309390744021E-2"/>
          <c:y val="0.2102778053900444"/>
          <c:w val="0.95380577427821578"/>
          <c:h val="0.686185002068540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Выпуск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97637795275635E-2"/>
                  <c:y val="-7.2351421188630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7900262467289E-2"/>
                  <c:y val="-3.100775193798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Лист2!$A$6</c:f>
              <c:strCache>
                <c:ptCount val="1"/>
                <c:pt idx="0">
                  <c:v>2014 год </c:v>
                </c:pt>
              </c:strCache>
            </c:strRef>
          </c:cat>
          <c:val>
            <c:numRef>
              <c:f>Лист2!$B$6</c:f>
              <c:numCache>
                <c:formatCode>0;[Red]0</c:formatCode>
                <c:ptCount val="1"/>
                <c:pt idx="0">
                  <c:v>609</c:v>
                </c:pt>
              </c:numCache>
            </c:numRef>
          </c:val>
        </c:ser>
        <c:ser>
          <c:idx val="1"/>
          <c:order val="1"/>
          <c:tx>
            <c:strRef>
              <c:f>Лист2!$C$5</c:f>
              <c:strCache>
                <c:ptCount val="1"/>
                <c:pt idx="0">
                  <c:v>Потребность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196850393700787E-2"/>
                  <c:y val="-6.2015503875969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97637795275604E-2"/>
                  <c:y val="-3.100775193798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Лист2!$A$6</c:f>
              <c:strCache>
                <c:ptCount val="1"/>
                <c:pt idx="0">
                  <c:v>2014 год </c:v>
                </c:pt>
              </c:strCache>
            </c:strRef>
          </c:cat>
          <c:val>
            <c:numRef>
              <c:f>Лист2!$C$6</c:f>
              <c:numCache>
                <c:formatCode>0;[Red]0</c:formatCode>
                <c:ptCount val="1"/>
                <c:pt idx="0">
                  <c:v>744</c:v>
                </c:pt>
              </c:numCache>
            </c:numRef>
          </c:val>
        </c:ser>
        <c:ser>
          <c:idx val="2"/>
          <c:order val="2"/>
          <c:tx>
            <c:strRef>
              <c:f>Лист2!$D$5</c:f>
              <c:strCache>
                <c:ptCount val="1"/>
                <c:pt idx="0">
                  <c:v>Распределение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296587926509217E-2"/>
                  <c:y val="-7.2351421188630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96850393700787E-2"/>
                  <c:y val="-3.1007751937984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Лист2!$A$6</c:f>
              <c:strCache>
                <c:ptCount val="1"/>
                <c:pt idx="0">
                  <c:v>2014 год </c:v>
                </c:pt>
              </c:strCache>
            </c:strRef>
          </c:cat>
          <c:val>
            <c:numRef>
              <c:f>Лист2!$D$6</c:f>
              <c:numCache>
                <c:formatCode>0;[Red]0</c:formatCode>
                <c:ptCount val="1"/>
                <c:pt idx="0">
                  <c:v>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913216"/>
        <c:axId val="91935488"/>
        <c:axId val="0"/>
      </c:bar3DChart>
      <c:catAx>
        <c:axId val="91913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91935488"/>
        <c:crosses val="autoZero"/>
        <c:auto val="1"/>
        <c:lblAlgn val="ctr"/>
        <c:lblOffset val="100"/>
        <c:noMultiLvlLbl val="0"/>
      </c:catAx>
      <c:valAx>
        <c:axId val="91935488"/>
        <c:scaling>
          <c:orientation val="minMax"/>
        </c:scaling>
        <c:delete val="1"/>
        <c:axPos val="l"/>
        <c:numFmt formatCode="0;[Red]0" sourceLinked="1"/>
        <c:majorTickMark val="out"/>
        <c:minorTickMark val="none"/>
        <c:tickLblPos val="none"/>
        <c:crossAx val="91913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476670466566517"/>
          <c:y val="0.17153083136961389"/>
          <c:w val="0.71386778280674101"/>
          <c:h val="6.4180368847905817E-2"/>
        </c:manualLayout>
      </c:layout>
      <c:overlay val="0"/>
      <c:txPr>
        <a:bodyPr/>
        <a:lstStyle/>
        <a:p>
          <a:pPr>
            <a:defRPr sz="1800">
              <a:latin typeface="Verdana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0.64348</cdr:x>
      <cdr:y>0.56579</cdr:y>
    </cdr:from>
    <cdr:to>
      <cdr:x>0.73639</cdr:x>
      <cdr:y>0.65364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28592" y="3096344"/>
          <a:ext cx="769380" cy="4807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bg1"/>
              </a:solidFill>
            </a:rPr>
            <a:t>96%</a:t>
          </a:r>
        </a:p>
      </cdr:txBody>
    </cdr:sp>
  </cdr:relSizeAnchor>
  <cdr:relSizeAnchor xmlns:cdr="http://schemas.openxmlformats.org/drawingml/2006/chartDrawing">
    <cdr:from>
      <cdr:x>0.80315</cdr:x>
      <cdr:y>0.73127</cdr:y>
    </cdr:from>
    <cdr:to>
      <cdr:x>0.87717</cdr:x>
      <cdr:y>0.80879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57749" y="2695575"/>
          <a:ext cx="44767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>
              <a:solidFill>
                <a:schemeClr val="bg1"/>
              </a:solidFill>
            </a:rPr>
            <a:t>65%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1E68-18B5-49ED-A268-2491BAF00385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158C9-8F44-4234-A121-27EA0F5096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8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состоит из двух частей:</a:t>
            </a:r>
          </a:p>
          <a:p>
            <a:r>
              <a:rPr lang="ru-RU" dirty="0" smtClean="0"/>
              <a:t>Часть первая - 11 слайдов (включая титульный слайд),</a:t>
            </a:r>
            <a:r>
              <a:rPr lang="ru-RU" baseline="0" dirty="0" smtClean="0"/>
              <a:t> описываются о</a:t>
            </a:r>
            <a:r>
              <a:rPr lang="ru-RU" dirty="0" smtClean="0"/>
              <a:t>сновные мероприятия и главные результаты по ключевым направлениям деятельности</a:t>
            </a:r>
            <a:r>
              <a:rPr lang="ru-RU" baseline="0" dirty="0" smtClean="0"/>
              <a:t> института. Первую часть презентации готовит администрация института в рамках представленного шаблона.</a:t>
            </a:r>
          </a:p>
          <a:p>
            <a:r>
              <a:rPr lang="ru-RU" dirty="0" smtClean="0"/>
              <a:t>Часть вторая – 5-6 слайдов,</a:t>
            </a:r>
            <a:r>
              <a:rPr lang="ru-RU" baseline="0" dirty="0" smtClean="0"/>
              <a:t> содержит сводные таблицы, характеризующие деятельность кафедр и института в целом (выполнение плановых показателей 2-го и 3-го уровней). Вторую часть презентации формирует Управление программами развития и передает администрации института в готовом виде.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6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0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158C9-8F44-4234-A121-27EA0F5096D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0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8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2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81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5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67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6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5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B9C3-0A17-472F-824C-1073C4EA7727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35080-DA93-457F-8D82-0AEAB95A12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dl_New3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2856"/>
            <a:ext cx="6982544" cy="2160240"/>
          </a:xfrm>
        </p:spPr>
        <p:txBody>
          <a:bodyPr anchor="t"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ОТЧЕТ О ДЕЯТЕЛЬНОСТИ 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ИНСТИТУТА ПРИРОДНЫХ РЕСУРСОВ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200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2014 </a:t>
            </a:r>
            <a: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</a:t>
            </a:r>
            <a:br>
              <a:rPr lang="ru-RU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4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159207"/>
            <a:ext cx="6618039" cy="1150113"/>
          </a:xfrm>
        </p:spPr>
        <p:txBody>
          <a:bodyPr>
            <a:noAutofit/>
          </a:bodyPr>
          <a:lstStyle/>
          <a:p>
            <a:pPr algn="r"/>
            <a:r>
              <a:rPr lang="ru-RU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ИПР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А.Ю. Дмитриев</a:t>
            </a:r>
            <a:endParaRPr lang="ru-RU" sz="20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1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9145016" cy="68618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2014: Кадры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0080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</a:p>
          <a:p>
            <a:pPr algn="ctr"/>
            <a:endParaRPr lang="ru-RU" b="1" dirty="0" smtClean="0"/>
          </a:p>
          <a:p>
            <a:endParaRPr lang="ru-RU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51520" y="3284984"/>
            <a:ext cx="8892480" cy="664797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200" dirty="0" smtClean="0"/>
              <a:t>  </a:t>
            </a:r>
          </a:p>
          <a:p>
            <a:pPr algn="ctr"/>
            <a:endParaRPr lang="ru-RU" altLang="ru-RU" sz="2400" dirty="0" smtClean="0"/>
          </a:p>
          <a:p>
            <a:pPr algn="ctr"/>
            <a:endParaRPr lang="ru-RU" altLang="ru-RU" sz="1200" b="1" dirty="0" smtClean="0"/>
          </a:p>
          <a:p>
            <a:r>
              <a:rPr lang="ru-RU" altLang="ru-RU" i="1" dirty="0" smtClean="0"/>
              <a:t>- Минаев К. М., к.х.н., и.о. зав.каф. БС;</a:t>
            </a:r>
          </a:p>
          <a:p>
            <a:r>
              <a:rPr lang="ru-RU" altLang="ru-RU" i="1" dirty="0" smtClean="0"/>
              <a:t> -Антонова С.Г., к.х.н., доцент каф. ФАХ;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Епихин А. В., ст. преподаватель каф. БС; </a:t>
            </a:r>
          </a:p>
          <a:p>
            <a:pPr>
              <a:buFontTx/>
              <a:buChar char="-"/>
            </a:pPr>
            <a:r>
              <a:rPr lang="ru-RU" altLang="ru-RU" i="1" dirty="0" err="1" smtClean="0"/>
              <a:t>Киргина</a:t>
            </a:r>
            <a:r>
              <a:rPr lang="ru-RU" altLang="ru-RU" i="1" dirty="0" smtClean="0"/>
              <a:t> М. В., ассистент каф. ХТТ;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Ковалев А. В., ассистент каф. БС;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Степанова Е. В., ассистент каф. ОХТ;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Белинская Н. С., ассистент каф. ХТТ;</a:t>
            </a:r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endParaRPr lang="ru-RU" altLang="ru-RU" i="1" dirty="0" smtClean="0"/>
          </a:p>
          <a:p>
            <a:r>
              <a:rPr lang="ru-RU" altLang="ru-RU" i="1" dirty="0" smtClean="0"/>
              <a:t> </a:t>
            </a:r>
          </a:p>
          <a:p>
            <a:endParaRPr lang="ru-RU" altLang="ru-RU" i="1" dirty="0" smtClean="0"/>
          </a:p>
          <a:p>
            <a:r>
              <a:rPr lang="ru-RU" altLang="ru-RU" i="1" dirty="0" smtClean="0"/>
              <a:t>-Петрова Е. В., ассистент каф. ФАХ;</a:t>
            </a:r>
          </a:p>
          <a:p>
            <a:pPr>
              <a:buFontTx/>
              <a:buChar char="-"/>
            </a:pPr>
            <a:r>
              <a:rPr lang="ru-RU" altLang="ru-RU" i="1" dirty="0" err="1" smtClean="0"/>
              <a:t>Рудмин</a:t>
            </a:r>
            <a:r>
              <a:rPr lang="ru-RU" altLang="ru-RU" i="1" dirty="0" smtClean="0"/>
              <a:t> М. А., ассистент каф. ГРПИ;</a:t>
            </a:r>
          </a:p>
          <a:p>
            <a:r>
              <a:rPr lang="ru-RU" altLang="ru-RU" i="1" dirty="0" smtClean="0"/>
              <a:t>-</a:t>
            </a:r>
            <a:r>
              <a:rPr lang="ru-RU" altLang="ru-RU" i="1" dirty="0" err="1" smtClean="0"/>
              <a:t>Булычева</a:t>
            </a:r>
            <a:r>
              <a:rPr lang="ru-RU" altLang="ru-RU" i="1" dirty="0" smtClean="0"/>
              <a:t> Е. В., инженер каф. ФАХ;</a:t>
            </a:r>
          </a:p>
          <a:p>
            <a:pPr>
              <a:buFontTx/>
              <a:buChar char="-"/>
            </a:pPr>
            <a:r>
              <a:rPr lang="ru-RU" altLang="ru-RU" i="1" dirty="0" err="1" smtClean="0"/>
              <a:t>Нурмаканова</a:t>
            </a:r>
            <a:r>
              <a:rPr lang="ru-RU" altLang="ru-RU" i="1" dirty="0" smtClean="0"/>
              <a:t> А. Е., аспирант каф. ГЭГХ;</a:t>
            </a:r>
          </a:p>
          <a:p>
            <a:pPr>
              <a:buFontTx/>
              <a:buChar char="-"/>
            </a:pPr>
            <a:r>
              <a:rPr lang="ru-RU" altLang="ru-RU" i="1" dirty="0" err="1" smtClean="0"/>
              <a:t>Бурлакова</a:t>
            </a:r>
            <a:r>
              <a:rPr lang="ru-RU" altLang="ru-RU" i="1" dirty="0" smtClean="0"/>
              <a:t> Д. О., аспирант каф. ФАХ;</a:t>
            </a:r>
          </a:p>
          <a:p>
            <a:pPr>
              <a:buFontTx/>
              <a:buChar char="-"/>
            </a:pPr>
            <a:r>
              <a:rPr lang="ru-RU" altLang="ru-RU" i="1" dirty="0" err="1" smtClean="0"/>
              <a:t>Дёрина</a:t>
            </a:r>
            <a:r>
              <a:rPr lang="ru-RU" altLang="ru-RU" i="1" dirty="0" smtClean="0"/>
              <a:t> К. В., инженер каф. ФАХ;</a:t>
            </a:r>
          </a:p>
          <a:p>
            <a:pPr>
              <a:buFontTx/>
              <a:buChar char="-"/>
            </a:pPr>
            <a:r>
              <a:rPr lang="ru-RU" altLang="ru-RU" i="1" dirty="0" smtClean="0"/>
              <a:t>Солдатова Е. А., инженер-исследователь</a:t>
            </a:r>
            <a:r>
              <a:rPr lang="ru-RU" dirty="0" smtClean="0"/>
              <a:t> Проблемной научно-исследовательской лаборатории </a:t>
            </a:r>
            <a:r>
              <a:rPr lang="ru-RU" dirty="0" err="1" smtClean="0"/>
              <a:t>гидрогеохимии</a:t>
            </a:r>
            <a:endParaRPr lang="ru-RU" dirty="0" smtClean="0"/>
          </a:p>
          <a:p>
            <a:pPr>
              <a:buFontTx/>
              <a:buChar char="-"/>
            </a:pPr>
            <a:endParaRPr lang="ru-RU" altLang="ru-RU" i="1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492896"/>
            <a:ext cx="8075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 состав «Кадрового резерва»</a:t>
            </a:r>
          </a:p>
          <a:p>
            <a:pPr algn="ctr"/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включены </a:t>
            </a:r>
            <a:r>
              <a:rPr lang="ru-RU" altLang="ru-RU" sz="2400" b="1" dirty="0" smtClean="0">
                <a:latin typeface="+mj-lt"/>
              </a:rPr>
              <a:t>14</a:t>
            </a: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сотрудников Института природных ресурсов: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2373" y="764704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Постдокторантура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ИПР: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1268760"/>
            <a:ext cx="7813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Чаркин Александр Николаевич, </a:t>
            </a:r>
            <a:r>
              <a:rPr lang="ru-RU" dirty="0" err="1" smtClean="0"/>
              <a:t>к.г-м.н</a:t>
            </a:r>
            <a:r>
              <a:rPr lang="ru-RU" dirty="0" smtClean="0"/>
              <a:t>., инженер-исследователь каф. ГРПИ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Щеголихина Анастасия Игоревна, </a:t>
            </a:r>
            <a:r>
              <a:rPr lang="ru-RU" dirty="0" err="1" smtClean="0"/>
              <a:t>к.г-м.н</a:t>
            </a:r>
            <a:r>
              <a:rPr lang="ru-RU" dirty="0" smtClean="0"/>
              <a:t>., инженер-исследователь каф. ГИГЭ</a:t>
            </a:r>
            <a:r>
              <a:rPr lang="en-US" dirty="0" smtClean="0"/>
              <a:t>;</a:t>
            </a:r>
          </a:p>
          <a:p>
            <a:r>
              <a:rPr lang="ru-RU" dirty="0" err="1" smtClean="0"/>
              <a:t>Дорожко</a:t>
            </a:r>
            <a:r>
              <a:rPr lang="ru-RU" dirty="0" smtClean="0"/>
              <a:t> Елена Владимировна., к.х.н., инженер-исследователь каф. ФАХ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Дудкин Семен Валентинович, к.х.н., инженер-исследователь каф. ТОВПМ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4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88640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2014: Управление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836712"/>
            <a:ext cx="82020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latin typeface="Verdana" pitchFamily="34" charset="0"/>
              </a:rPr>
              <a:t>Новые заведующие кафедрами:</a:t>
            </a:r>
          </a:p>
          <a:p>
            <a:endParaRPr lang="ru-RU" altLang="ru-RU" b="1" dirty="0" smtClean="0">
              <a:latin typeface="Verdana" pitchFamily="34" charset="0"/>
            </a:endParaRPr>
          </a:p>
          <a:p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Юсубов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Мехман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 Сулейман </a:t>
            </a:r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Оглы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, д.х.н., профессор - </a:t>
            </a:r>
          </a:p>
          <a:p>
            <a:r>
              <a:rPr lang="ru-RU" altLang="ru-RU" dirty="0" smtClean="0">
                <a:latin typeface="Verdana" pitchFamily="34" charset="0"/>
              </a:rPr>
              <a:t>кафедра технологии органических веществ и полимерных материалов</a:t>
            </a:r>
            <a:r>
              <a:rPr lang="en-US" altLang="ru-RU" dirty="0" smtClean="0">
                <a:latin typeface="Verdana" pitchFamily="34" charset="0"/>
              </a:rPr>
              <a:t>;</a:t>
            </a:r>
          </a:p>
          <a:p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Тихонов Виктор Владимирович, к.т.н., доцент - </a:t>
            </a:r>
          </a:p>
          <a:p>
            <a:r>
              <a:rPr lang="ru-RU" altLang="ru-RU" dirty="0" smtClean="0">
                <a:latin typeface="Verdana" pitchFamily="34" charset="0"/>
              </a:rPr>
              <a:t>кафедра общей химической технологии.</a:t>
            </a:r>
          </a:p>
          <a:p>
            <a:endParaRPr lang="ru-RU" altLang="ru-RU" dirty="0" smtClean="0">
              <a:latin typeface="Verdana" pitchFamily="34" charset="0"/>
            </a:endParaRPr>
          </a:p>
          <a:p>
            <a:r>
              <a:rPr lang="ru-RU" altLang="ru-RU" b="1" dirty="0" smtClean="0">
                <a:latin typeface="Verdana" pitchFamily="34" charset="0"/>
              </a:rPr>
              <a:t>Назначены исполняющими обязанностей заведующих кафедрами:</a:t>
            </a:r>
          </a:p>
          <a:p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Строкова Людмила Александровна, </a:t>
            </a:r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д.г-м.н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., профессор - </a:t>
            </a:r>
          </a:p>
          <a:p>
            <a:r>
              <a:rPr lang="ru-RU" altLang="ru-RU" dirty="0" smtClean="0">
                <a:latin typeface="Verdana" pitchFamily="34" charset="0"/>
              </a:rPr>
              <a:t>кафедра гидрогеологии, инженерной геологии и </a:t>
            </a:r>
            <a:r>
              <a:rPr lang="ru-RU" altLang="ru-RU" dirty="0" err="1" smtClean="0">
                <a:latin typeface="Verdana" pitchFamily="34" charset="0"/>
              </a:rPr>
              <a:t>гидрогеоэкологии</a:t>
            </a:r>
            <a:r>
              <a:rPr lang="ru-RU" altLang="ru-RU" dirty="0" smtClean="0">
                <a:latin typeface="Verdana" pitchFamily="34" charset="0"/>
              </a:rPr>
              <a:t>;</a:t>
            </a:r>
            <a:r>
              <a:rPr lang="ru-RU" altLang="ru-RU" b="1" i="1" dirty="0" smtClean="0">
                <a:solidFill>
                  <a:srgbClr val="336600"/>
                </a:solidFill>
                <a:latin typeface="Verdana" pitchFamily="34" charset="0"/>
              </a:rPr>
              <a:t> </a:t>
            </a:r>
          </a:p>
          <a:p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Минаев Константин Модестович, к.х.н., доцент - </a:t>
            </a:r>
          </a:p>
          <a:p>
            <a:r>
              <a:rPr lang="ru-RU" altLang="ru-RU" dirty="0" smtClean="0">
                <a:latin typeface="Verdana" pitchFamily="34" charset="0"/>
              </a:rPr>
              <a:t>кафедра бурения скважин.</a:t>
            </a:r>
          </a:p>
          <a:p>
            <a:endParaRPr lang="ru-RU" altLang="ru-RU" dirty="0" smtClean="0">
              <a:latin typeface="Verdana" pitchFamily="34" charset="0"/>
            </a:endParaRPr>
          </a:p>
          <a:p>
            <a:r>
              <a:rPr lang="ru-RU" altLang="ru-RU" b="1" dirty="0" smtClean="0">
                <a:latin typeface="Verdana" pitchFamily="34" charset="0"/>
              </a:rPr>
              <a:t>Назначены на административные должности:</a:t>
            </a:r>
          </a:p>
          <a:p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Тен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 Т.Г., </a:t>
            </a:r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к.г-м.н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., доцент –</a:t>
            </a:r>
            <a:r>
              <a:rPr lang="ru-RU" altLang="ru-RU" b="1" i="1" dirty="0" smtClean="0">
                <a:solidFill>
                  <a:srgbClr val="336600"/>
                </a:solidFill>
                <a:latin typeface="Verdana" pitchFamily="34" charset="0"/>
              </a:rPr>
              <a:t> </a:t>
            </a:r>
            <a:r>
              <a:rPr lang="ru-RU" altLang="ru-RU" dirty="0" smtClean="0">
                <a:latin typeface="Verdana" pitchFamily="34" charset="0"/>
              </a:rPr>
              <a:t>заместитель директора по УР</a:t>
            </a:r>
            <a:r>
              <a:rPr lang="en-US" altLang="ru-RU" dirty="0" smtClean="0">
                <a:latin typeface="Verdana" pitchFamily="34" charset="0"/>
              </a:rPr>
              <a:t>;</a:t>
            </a:r>
            <a:endParaRPr lang="ru-RU" altLang="ru-RU" dirty="0" smtClean="0">
              <a:latin typeface="Verdana" pitchFamily="34" charset="0"/>
            </a:endParaRPr>
          </a:p>
          <a:p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Пасечник Е.Ю., </a:t>
            </a:r>
            <a:r>
              <a:rPr lang="ru-RU" altLang="ru-RU" b="1" i="1" dirty="0" err="1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к.г-м.н</a:t>
            </a:r>
            <a:r>
              <a:rPr lang="ru-RU" altLang="ru-RU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., доцент – </a:t>
            </a:r>
            <a:r>
              <a:rPr lang="ru-RU" altLang="ru-RU" dirty="0" smtClean="0">
                <a:latin typeface="Verdana" pitchFamily="34" charset="0"/>
              </a:rPr>
              <a:t>начальник УО.</a:t>
            </a:r>
            <a:endParaRPr lang="en-US" sz="16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6" descr="Podl_New1LOGO_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39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008" y="170056"/>
            <a:ext cx="6012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2014: Социальная </a:t>
            </a:r>
            <a:r>
              <a:rPr lang="ru-RU" sz="2100" b="1" dirty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</a:t>
            </a:r>
          </a:p>
          <a:p>
            <a:r>
              <a:rPr lang="ru-RU" sz="2100" b="1" dirty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инфраструктура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79512" y="1268760"/>
            <a:ext cx="8964488" cy="857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Кураторство:</a:t>
            </a:r>
            <a:endParaRPr lang="ru-RU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реализована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программа адаптации первокурсников;</a:t>
            </a:r>
          </a:p>
          <a:p>
            <a:pPr marL="177800" indent="-177800"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проведено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анкетирование «Оценка эффективности кураторской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деятельности». </a:t>
            </a:r>
          </a:p>
          <a:p>
            <a:pPr>
              <a:buFontTx/>
              <a:buChar char="-"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Студенческое самоуправление: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студенческое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кураторство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конкурс проектов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первокурсников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177800" indent="-177800">
              <a:buFontTx/>
              <a:buChar char="-"/>
              <a:tabLst>
                <a:tab pos="273050" algn="l"/>
              </a:tabLst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победа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 всероссийском конкурсе «Моя инициатива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образовании».</a:t>
            </a:r>
          </a:p>
          <a:p>
            <a:pPr>
              <a:buFontTx/>
              <a:buChar char="-"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Гражданско-патриотическое </a:t>
            </a:r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воспитание:</a:t>
            </a: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олимпиада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«Подвиг молодежи по спасению Родины в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ВОВ»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конкурс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творческих работ «Подвиг героя бессмертен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помощь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ветеранам и Дому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Малютки.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9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6" descr="Podl_New1LOGO_R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39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79512" y="1196752"/>
            <a:ext cx="896448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Социальная работа:</a:t>
            </a:r>
          </a:p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профилакторий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- 253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студента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материальная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поддержка –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177.</a:t>
            </a:r>
          </a:p>
          <a:p>
            <a:pPr>
              <a:buFontTx/>
              <a:buChar char="-"/>
            </a:pP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Общежития: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Проживают 1188 студентов (72% от числа иногородних),</a:t>
            </a:r>
          </a:p>
          <a:p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работает 6 клубов, правонарушений – 87 (2013 год -108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Профориентация: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школа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юного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геолога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ш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кола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юного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химика;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предметные бои для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школьников;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день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открытых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дверей.</a:t>
            </a:r>
          </a:p>
          <a:p>
            <a:pPr>
              <a:buFontTx/>
              <a:buChar char="-"/>
            </a:pPr>
            <a:endParaRPr lang="ru-RU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Досуг: </a:t>
            </a:r>
            <a:endParaRPr lang="en-US" sz="20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проведено 17 спортивных и культурных мероприятий: Посвящение в студенты, Мисс ИПР, День геолога, День Химика.</a:t>
            </a:r>
            <a:endParaRPr lang="ru-RU" sz="20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70056"/>
            <a:ext cx="60121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2014: Социальная </a:t>
            </a:r>
            <a:r>
              <a:rPr lang="ru-RU" sz="2100" b="1" dirty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работа </a:t>
            </a:r>
          </a:p>
          <a:p>
            <a:r>
              <a:rPr lang="ru-RU" sz="2100" b="1" dirty="0">
                <a:solidFill>
                  <a:srgbClr val="7793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инфраструктура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dl_New2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ыполнение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институтом: 2-й уровень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8799"/>
              </p:ext>
            </p:extLst>
          </p:nvPr>
        </p:nvGraphicFramePr>
        <p:xfrm>
          <a:off x="226165" y="404665"/>
          <a:ext cx="8738323" cy="6340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1673"/>
                <a:gridCol w="582555"/>
                <a:gridCol w="484095"/>
              </a:tblGrid>
              <a:tr h="2233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ЕГЭ студентов вуза, принятых для обучения по очной форме обучения по программам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бакалавриата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программ подготовки специалистов, не ниже 74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иностранных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студентов,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обучающихся по основным образовательным программам (за исключением стран СНГ), 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магистрантов и аспирантов, проучившихся один семестр в ведущих зарубежных вузах, 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студентов,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ставших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призерами (1-3 места) олимпиад, научных конкурсов, стипендий и грантов, выставок, конференций российского и международного уровня, 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дисциплин 3 семестра магистратуры (по профилю подготовки), преподаваемых с использованием электронных курсов (организация всех видов СРС и обеспечение части аудиторной работы в среде электронного обучения), (ед. на кафедру)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семестровых модулей унифицированных дисциплин, преподаваемых с использованием электронных курсов (организация всех видов СРС и обеспечение части аудиторной работы в среде электронного обучения), (ед. на кафедру)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докторских диссертаций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Защита кандидатских диссертаций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статей в научной периодике, индексируемой иностранными и российскими организациями (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Российский индекс цитирования)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в </a:t>
                      </a:r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Science, Scopus, 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статей с высоким ИФ ≥ 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статей студентов в журналах, индексируемых российскими и зарубежными базами данных (РИНЦ,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шт.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статей, опубликованных в соавторстве с учеными из ведущих научно-образовательных центров, в общем количестве статей, индексируемых базами данных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зарубежных профессоров, преподавателей, исследователей (за исключением стран СНГ), включая российских граждан, обладателей степени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PhD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проработавших не менее 3 месяцев или  обеспечивающих не менее 36 часов аудиторной нагрузки на кафедре, 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аспирантов и НПР, получивших опыт работы (прошедших стажировки) в ведущих мировых научных и университетских центрах за год (не менее 72 часов), чел.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сотрудников, получающих стимулирующие надбавки за высокую результативность академической деятельности,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НПР, имеющих ученую степень кандидата и доктора наук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НПР до 30 лет (в полных ставках), имеющих ученую степень кандидата наук и проработавших в отчетном году не менее 3 месяцев, чел.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заработок НПР из всех источников и форм оплаты (без учета з/п сотрудников, находящихся на больничном) - средняя по региону (29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т.р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25264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научной и инновационной деятельности, реализация федеральных целевых программ на 1 НПР - 1, 089 млн руб.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1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 ЧИСЛА</a:t>
                      </a:r>
                      <a:r>
                        <a:rPr lang="ru-RU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ПОКАЗАТЕЛЕЙ</a:t>
                      </a:r>
                      <a:r>
                        <a:rPr lang="ru-RU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dl_New2LOGO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54960"/>
              </p:ext>
            </p:extLst>
          </p:nvPr>
        </p:nvGraphicFramePr>
        <p:xfrm>
          <a:off x="611560" y="1538958"/>
          <a:ext cx="7920880" cy="323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/>
                <a:gridCol w="1512168"/>
                <a:gridCol w="1440160"/>
              </a:tblGrid>
              <a:tr h="665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ПОКАЗАТЕЛЬ, тыс. руб.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план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7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381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ДПОУ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Программы и гранты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3226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Программы и гранты международные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Хоздоговоры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729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3561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Хоздоговоры международные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633,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Целевые и благотворительные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63E"/>
                    </a:solidFill>
                  </a:tcPr>
                </a:tc>
              </a:tr>
              <a:tr h="1022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422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51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ВЫПОЛНЕНИЯ ОБЩЕГО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ОБЪЕМА</a:t>
                      </a:r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297" marR="3297" marT="32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632" y="4079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ыполнение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плановых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институтом: 3-й уровень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3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359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плановых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кафедрами: 2-й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" y="732126"/>
            <a:ext cx="8987029" cy="59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2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359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Выполнение плановых </a:t>
            </a:r>
            <a:r>
              <a:rPr lang="ru-RU" b="1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показателей кафедрами: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3-й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уровень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76139"/>
            <a:ext cx="8928992" cy="398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169826"/>
            <a:ext cx="57606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Сводная таблица по выполнению плановых показателей 2-го и 3-го уровней</a:t>
            </a:r>
          </a:p>
        </p:txBody>
      </p:sp>
      <p:pic>
        <p:nvPicPr>
          <p:cNvPr id="1028" name="Picture 4" descr="http://seobcn.eu/wp-content/uploads/2012/11/growth_3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23" y="3675856"/>
            <a:ext cx="3244934" cy="32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41051"/>
              </p:ext>
            </p:extLst>
          </p:nvPr>
        </p:nvGraphicFramePr>
        <p:xfrm>
          <a:off x="467545" y="1296355"/>
          <a:ext cx="6048672" cy="45646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79708"/>
                <a:gridCol w="2207264"/>
                <a:gridCol w="2661700"/>
              </a:tblGrid>
              <a:tr h="5108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Кафедра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</a:t>
                      </a:r>
                      <a:r>
                        <a:rPr lang="ru-RU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выполнения числа показателей,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ХТТ и ХК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ГЭГХ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ГРПИ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ЦППС НД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ТОВПМ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ТХНГ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ИЯПР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ГРНМ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218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07" marR="8307" marT="83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8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809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77833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Образование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343084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Открыта совместная с Университетом Ньюкасла (Великобритания) программа подготовки магистров по направлению «Нефтегазовое дело», профиль «Управление разработкой месторождений нефти и газа на шельфе» («</a:t>
            </a:r>
            <a:r>
              <a:rPr lang="en-US" sz="2000" dirty="0" smtClean="0">
                <a:latin typeface="Verdana" pitchFamily="34" charset="0"/>
              </a:rPr>
              <a:t>Subsea Engineering  and Management</a:t>
            </a:r>
            <a:r>
              <a:rPr lang="ru-RU" sz="2000" dirty="0" smtClean="0">
                <a:latin typeface="Verdana" pitchFamily="34" charset="0"/>
              </a:rPr>
              <a:t>»),  разработано и утверждено Положение о стипендии «Целевое обучение»;</a:t>
            </a:r>
          </a:p>
          <a:p>
            <a:endParaRPr lang="ru-RU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Успешно реализуется проект магистерской подготовки совместно с ОАО «</a:t>
            </a:r>
            <a:r>
              <a:rPr lang="ru-RU" sz="2000" dirty="0" err="1" smtClean="0">
                <a:latin typeface="Verdana" pitchFamily="34" charset="0"/>
              </a:rPr>
              <a:t>ТомскНИПИнефть</a:t>
            </a:r>
            <a:r>
              <a:rPr lang="ru-RU" sz="2000" dirty="0" smtClean="0">
                <a:latin typeface="Verdana" pitchFamily="34" charset="0"/>
              </a:rPr>
              <a:t>» «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Проектирование объектов обустройства нефтяных и газовых месторождений»;</a:t>
            </a:r>
            <a:endParaRPr lang="ru-RU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Образовательная программа «Геология нефти и газа» аккредитована без замечаний инженерным советом </a:t>
            </a:r>
            <a:r>
              <a:rPr lang="en-US" sz="2000" dirty="0" smtClean="0">
                <a:latin typeface="Verdana" pitchFamily="34" charset="0"/>
              </a:rPr>
              <a:t>ABET</a:t>
            </a:r>
            <a:r>
              <a:rPr lang="ru-RU" sz="2000" dirty="0" smtClean="0">
                <a:latin typeface="Verdana" pitchFamily="34" charset="0"/>
              </a:rPr>
              <a:t>;</a:t>
            </a:r>
            <a:endParaRPr lang="en-US" sz="2000" dirty="0" smtClean="0">
              <a:latin typeface="Verdana" pitchFamily="34" charset="0"/>
            </a:endParaRPr>
          </a:p>
          <a:p>
            <a:endParaRPr lang="ru-RU" sz="2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Образование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268760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Ассоциацией инженерного образования России аккредитованы 2 специализации (Геофизические методы поисков и разведки месторождений полезных ископаемых и Геофизические методы исследования скважин);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Verdana" pitchFamily="34" charset="0"/>
              </a:rPr>
              <a:t> Открыт профиль подготовки магистров «Нефтегазопромысловая геология» (направление Геология»);</a:t>
            </a:r>
            <a:endParaRPr lang="en-US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Открыта подготовка магистров по направлению  «Землеустройство и кадастры»;</a:t>
            </a:r>
          </a:p>
          <a:p>
            <a:endParaRPr lang="ru-RU" sz="2000" dirty="0" smtClean="0">
              <a:latin typeface="Verdana" pitchFamily="34" charset="0"/>
            </a:endParaRPr>
          </a:p>
          <a:p>
            <a:pPr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000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Открыты новые программы дополнительного образования:</a:t>
            </a:r>
          </a:p>
          <a:p>
            <a:pPr lvl="1"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 Профессиональная переподготовка специалистов – 3;</a:t>
            </a:r>
          </a:p>
          <a:p>
            <a:pPr lvl="1" algn="just" eaLnBrk="0" hangingPunct="0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000" dirty="0" smtClean="0">
                <a:latin typeface="Verdana" pitchFamily="34" charset="0"/>
                <a:cs typeface="Times New Roman" pitchFamily="18" charset="0"/>
              </a:rPr>
              <a:t> Повышение квалификации (в том числе «Шельф») – 19.</a:t>
            </a:r>
            <a:endParaRPr lang="en-US" sz="20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921" y="980728"/>
            <a:ext cx="74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18" y="2348880"/>
            <a:ext cx="8202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88640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Образование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539552" y="908720"/>
          <a:ext cx="828092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63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39938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764704"/>
            <a:ext cx="84249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«Сибирский арктический шельф как источник парниковых газов планетарной значимости» поддержан грантом  по 220 ПП РФ (каф. ГРПИ), проведены две морские экспедиции; </a:t>
            </a:r>
          </a:p>
          <a:p>
            <a:pPr marL="342900" indent="-342900">
              <a:buAutoNum type="arabicPeriod"/>
            </a:pPr>
            <a:endParaRPr lang="ru-RU" sz="21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1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Мегапроект</a:t>
            </a:r>
            <a:r>
              <a:rPr lang="ru-RU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ИПР «Комплексное использование нетрадиционных коллекторов нефти и газа» (совместно с университетами Великобритании); </a:t>
            </a:r>
          </a:p>
          <a:p>
            <a:pPr marL="342900" indent="-342900">
              <a:buAutoNum type="arabicPeriod"/>
            </a:pPr>
            <a:endParaRPr lang="ru-RU" sz="21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sz="2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 реализуется проект «</a:t>
            </a:r>
            <a:r>
              <a:rPr lang="ru-RU" sz="2100" i="1" dirty="0" smtClean="0">
                <a:latin typeface="Verdana" pitchFamily="34" charset="0"/>
                <a:cs typeface="Times New Roman" pitchFamily="18" charset="0"/>
              </a:rPr>
              <a:t>Приготовление и инженерное сопровождение буровых растворов при строительстве эксплуатационных скважин на Казанском НГКМ»  для ОАО «</a:t>
            </a:r>
            <a:r>
              <a:rPr lang="ru-RU" sz="2100" i="1" dirty="0" err="1" smtClean="0">
                <a:latin typeface="Verdana" pitchFamily="34" charset="0"/>
                <a:cs typeface="Times New Roman" pitchFamily="18" charset="0"/>
              </a:rPr>
              <a:t>Томскгазпром</a:t>
            </a:r>
            <a:r>
              <a:rPr lang="ru-RU" sz="2100" i="1" dirty="0" smtClean="0">
                <a:latin typeface="Verdana" pitchFamily="34" charset="0"/>
                <a:cs typeface="Times New Roman" pitchFamily="18" charset="0"/>
              </a:rPr>
              <a:t>»;</a:t>
            </a:r>
          </a:p>
          <a:p>
            <a:pPr marL="342900" lvl="0" indent="-342900">
              <a:buFontTx/>
              <a:buAutoNum type="arabicPeriod"/>
            </a:pPr>
            <a:endParaRPr lang="ru-RU" sz="2100" i="1" dirty="0" smtClean="0">
              <a:latin typeface="Verdana" pitchFamily="34" charset="0"/>
              <a:cs typeface="Times New Roman" pitchFamily="18" charset="0"/>
            </a:endParaRPr>
          </a:p>
          <a:p>
            <a:pPr lvl="0"/>
            <a:r>
              <a:rPr lang="ru-RU" sz="2100" i="1" dirty="0" smtClean="0">
                <a:latin typeface="Verdana" pitchFamily="34" charset="0"/>
                <a:cs typeface="Times New Roman" pitchFamily="18" charset="0"/>
              </a:rPr>
              <a:t>4. </a:t>
            </a:r>
            <a:r>
              <a:rPr lang="ru-RU" sz="2100" i="1" dirty="0" smtClean="0">
                <a:latin typeface="Verdana" pitchFamily="34" charset="0"/>
              </a:rPr>
              <a:t>Всероссийская научно-техническая конференция</a:t>
            </a:r>
          </a:p>
          <a:p>
            <a:pPr marL="355600"/>
            <a:r>
              <a:rPr lang="ru-RU" sz="2100" i="1" dirty="0" smtClean="0">
                <a:latin typeface="Verdana" pitchFamily="34" charset="0"/>
              </a:rPr>
              <a:t>«ПРОБЛЕМЫ НАУЧНО-ТЕХНИЧЕСКОГО ПРОГРЕССА В БУРЕНИИ СКВАЖИН» с Международным участием, посвящённая 60-летию кафедры «Бурение скважин».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0077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40077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</a:rPr>
              <a:t>Поддержаны проекты ИПР по программе ВИУ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784976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ru-RU" sz="1650" dirty="0" smtClean="0">
                <a:latin typeface="Verdana" pitchFamily="34" charset="0"/>
              </a:rPr>
              <a:t>1. Комплексное исследование нетрадиционных коллекторов нефти и газа.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	</a:t>
            </a:r>
            <a:r>
              <a:rPr lang="ru-RU" sz="1650" i="1" dirty="0" smtClean="0">
                <a:latin typeface="Verdana" pitchFamily="34" charset="0"/>
              </a:rPr>
              <a:t>(Рук.: А.Ю. Дмитриев);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2. Разработка </a:t>
            </a:r>
            <a:r>
              <a:rPr lang="ru-RU" sz="1650" dirty="0" err="1" smtClean="0">
                <a:latin typeface="Verdana" pitchFamily="34" charset="0"/>
              </a:rPr>
              <a:t>тампонажного</a:t>
            </a:r>
            <a:r>
              <a:rPr lang="ru-RU" sz="1650" dirty="0" smtClean="0">
                <a:latin typeface="Verdana" pitchFamily="34" charset="0"/>
              </a:rPr>
              <a:t> материала с низкой фильтрацией для интервалов продуктивных пластов. </a:t>
            </a:r>
            <a:r>
              <a:rPr lang="ru-RU" sz="1650" i="1" dirty="0" smtClean="0">
                <a:latin typeface="Verdana" pitchFamily="34" charset="0"/>
              </a:rPr>
              <a:t>(Рук.: И.А. Бойко);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3. Разработка </a:t>
            </a:r>
            <a:r>
              <a:rPr lang="ru-RU" sz="1650" dirty="0" err="1" smtClean="0">
                <a:latin typeface="Verdana" pitchFamily="34" charset="0"/>
              </a:rPr>
              <a:t>биосенсора</a:t>
            </a:r>
            <a:r>
              <a:rPr lang="ru-RU" sz="1650" dirty="0" smtClean="0">
                <a:latin typeface="Verdana" pitchFamily="34" charset="0"/>
              </a:rPr>
              <a:t> и тест системы  на холестерин для контроля качества   пищевых продуктов. </a:t>
            </a:r>
            <a:r>
              <a:rPr lang="ru-RU" sz="1650" i="1" dirty="0" smtClean="0">
                <a:latin typeface="Verdana" pitchFamily="34" charset="0"/>
              </a:rPr>
              <a:t>(Рук.: Е.И. Короткова);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4. Разработка технологии получения композиционных материалов с полимерной матрицей  на основе </a:t>
            </a:r>
            <a:r>
              <a:rPr lang="ru-RU" sz="1650" dirty="0" err="1" smtClean="0">
                <a:latin typeface="Verdana" pitchFamily="34" charset="0"/>
              </a:rPr>
              <a:t>дициклопентадиена</a:t>
            </a:r>
            <a:r>
              <a:rPr lang="ru-RU" sz="1650" dirty="0" smtClean="0">
                <a:latin typeface="Verdana" pitchFamily="34" charset="0"/>
              </a:rPr>
              <a:t>. </a:t>
            </a:r>
            <a:r>
              <a:rPr lang="ru-RU" sz="1650" i="1" dirty="0" smtClean="0">
                <a:latin typeface="Verdana" pitchFamily="34" charset="0"/>
              </a:rPr>
              <a:t>(Рук.: А.А. </a:t>
            </a:r>
            <a:r>
              <a:rPr lang="ru-RU" sz="1650" i="1" dirty="0" err="1" smtClean="0">
                <a:latin typeface="Verdana" pitchFamily="34" charset="0"/>
              </a:rPr>
              <a:t>Ляпков</a:t>
            </a:r>
            <a:r>
              <a:rPr lang="ru-RU" sz="1650" i="1" dirty="0" smtClean="0">
                <a:latin typeface="Verdana" pitchFamily="34" charset="0"/>
              </a:rPr>
              <a:t>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5. Технология получения и обработки </a:t>
            </a:r>
            <a:r>
              <a:rPr lang="ru-RU" sz="1650" dirty="0" err="1" smtClean="0">
                <a:latin typeface="Verdana" pitchFamily="34" charset="0"/>
              </a:rPr>
              <a:t>биорезорбируемых</a:t>
            </a:r>
            <a:r>
              <a:rPr lang="ru-RU" sz="1650" dirty="0" smtClean="0">
                <a:latin typeface="Verdana" pitchFamily="34" charset="0"/>
              </a:rPr>
              <a:t> полимеров с заданными свойствами для медицинских изделий. </a:t>
            </a:r>
            <a:r>
              <a:rPr lang="ru-RU" sz="1650" i="1" dirty="0" smtClean="0">
                <a:latin typeface="Verdana" pitchFamily="34" charset="0"/>
              </a:rPr>
              <a:t>(Рук.: Т. Новиков);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6. Создание методики </a:t>
            </a:r>
            <a:r>
              <a:rPr lang="ru-RU" sz="1650" dirty="0" err="1" smtClean="0">
                <a:latin typeface="Verdana" pitchFamily="34" charset="0"/>
              </a:rPr>
              <a:t>минерало-геохимического</a:t>
            </a:r>
            <a:r>
              <a:rPr lang="ru-RU" sz="1650" dirty="0" smtClean="0">
                <a:latin typeface="Verdana" pitchFamily="34" charset="0"/>
              </a:rPr>
              <a:t> картирования технологических свойств рудных материалов.  </a:t>
            </a:r>
            <a:r>
              <a:rPr lang="ru-RU" sz="1650" i="1" dirty="0" smtClean="0">
                <a:latin typeface="Verdana" pitchFamily="34" charset="0"/>
              </a:rPr>
              <a:t>(Рук.: Т.В. Тимкин);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7. Разработка каталитически и биологически активных материалов на основе </a:t>
            </a:r>
            <a:r>
              <a:rPr lang="ru-RU" sz="1650" dirty="0" err="1" smtClean="0">
                <a:latin typeface="Verdana" pitchFamily="34" charset="0"/>
              </a:rPr>
              <a:t>наночастиц</a:t>
            </a:r>
            <a:r>
              <a:rPr lang="ru-RU" sz="1650" dirty="0" smtClean="0">
                <a:latin typeface="Verdana" pitchFamily="34" charset="0"/>
              </a:rPr>
              <a:t> металлов. </a:t>
            </a:r>
            <a:r>
              <a:rPr lang="ru-RU" sz="1650" i="1" dirty="0" smtClean="0">
                <a:latin typeface="Verdana" pitchFamily="34" charset="0"/>
              </a:rPr>
              <a:t>(Рук.: О.А. </a:t>
            </a:r>
            <a:r>
              <a:rPr lang="ru-RU" sz="1650" i="1" dirty="0" err="1" smtClean="0">
                <a:latin typeface="Verdana" pitchFamily="34" charset="0"/>
              </a:rPr>
              <a:t>Мартюнюк</a:t>
            </a:r>
            <a:r>
              <a:rPr lang="ru-RU" sz="1650" i="1" dirty="0" smtClean="0">
                <a:latin typeface="Verdana" pitchFamily="34" charset="0"/>
              </a:rPr>
              <a:t> (А.Н. Пестряков));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8. Разработка критериев экологического районирования территорий на основе изучения геохимических изменений  компонентов окружающей среды. </a:t>
            </a:r>
            <a:r>
              <a:rPr lang="ru-RU" sz="1650" i="1" dirty="0" smtClean="0">
                <a:latin typeface="Verdana" pitchFamily="34" charset="0"/>
              </a:rPr>
              <a:t>(Рук.: </a:t>
            </a:r>
            <a:r>
              <a:rPr lang="ru-RU" sz="1650" i="1" dirty="0" err="1" smtClean="0">
                <a:latin typeface="Verdana" pitchFamily="34" charset="0"/>
              </a:rPr>
              <a:t>Джунбеум</a:t>
            </a:r>
            <a:r>
              <a:rPr lang="ru-RU" sz="1650" i="1" dirty="0" smtClean="0">
                <a:latin typeface="Verdana" pitchFamily="34" charset="0"/>
              </a:rPr>
              <a:t> (Л.П. </a:t>
            </a:r>
            <a:r>
              <a:rPr lang="ru-RU" sz="1650" i="1" dirty="0" err="1" smtClean="0">
                <a:latin typeface="Verdana" pitchFamily="34" charset="0"/>
              </a:rPr>
              <a:t>Рихванов</a:t>
            </a:r>
            <a:r>
              <a:rPr lang="ru-RU" sz="1650" i="1" dirty="0" smtClean="0">
                <a:latin typeface="Verdana" pitchFamily="34" charset="0"/>
              </a:rPr>
              <a:t>));</a:t>
            </a:r>
          </a:p>
          <a:p>
            <a:pPr marL="273050" indent="-273050"/>
            <a:r>
              <a:rPr lang="ru-RU" sz="1650" dirty="0" smtClean="0">
                <a:latin typeface="Verdana" pitchFamily="34" charset="0"/>
              </a:rPr>
              <a:t>9. Исследование транспорта и трансформации углерода в гидравлической системе  «суша-шельф» в Арктике. </a:t>
            </a:r>
            <a:r>
              <a:rPr lang="ru-RU" sz="1650" i="1" dirty="0" smtClean="0">
                <a:latin typeface="Verdana" pitchFamily="34" charset="0"/>
              </a:rPr>
              <a:t>(Рук.: И.П. Семилетов (А.К. </a:t>
            </a:r>
            <a:r>
              <a:rPr lang="ru-RU" sz="1650" i="1" dirty="0" err="1" smtClean="0">
                <a:latin typeface="Verdana" pitchFamily="34" charset="0"/>
              </a:rPr>
              <a:t>Мазуров</a:t>
            </a:r>
            <a:r>
              <a:rPr lang="ru-RU" sz="1650" i="1" dirty="0" smtClean="0">
                <a:latin typeface="Verdana" pitchFamily="34" charset="0"/>
              </a:rPr>
              <a:t>)).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4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40077"/>
            <a:ext cx="55446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Наука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908720"/>
            <a:ext cx="878396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i="1" dirty="0" smtClean="0">
                <a:latin typeface="Verdana" pitchFamily="34" charset="0"/>
              </a:rPr>
              <a:t>Грант Президента РФ </a:t>
            </a:r>
          </a:p>
          <a:p>
            <a:pPr algn="ctr"/>
            <a:endParaRPr lang="ru-RU" sz="1700" b="1" i="1" dirty="0" smtClean="0">
              <a:latin typeface="Verdana" pitchFamily="34" charset="0"/>
            </a:endParaRPr>
          </a:p>
          <a:p>
            <a:r>
              <a:rPr lang="en-US" sz="1700" b="1" dirty="0" smtClean="0">
                <a:latin typeface="Verdana" pitchFamily="34" charset="0"/>
              </a:rPr>
              <a:t>- </a:t>
            </a:r>
            <a:r>
              <a:rPr lang="ru-RU" sz="1700" b="1" dirty="0" smtClean="0">
                <a:latin typeface="Verdana" pitchFamily="34" charset="0"/>
              </a:rPr>
              <a:t>Иванчина Э.Д.</a:t>
            </a:r>
            <a:r>
              <a:rPr lang="ru-RU" sz="1700" dirty="0" smtClean="0">
                <a:latin typeface="Verdana" pitchFamily="34" charset="0"/>
              </a:rPr>
              <a:t>, д.т.н., профессор каф. ГРПИ</a:t>
            </a:r>
            <a:r>
              <a:rPr lang="en-US" sz="1700" dirty="0" smtClean="0">
                <a:latin typeface="Verdana" pitchFamily="34" charset="0"/>
              </a:rPr>
              <a:t>;</a:t>
            </a:r>
            <a:endParaRPr lang="ru-RU" sz="1700" dirty="0" smtClean="0"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</a:rPr>
              <a:t>Плотников Е.В.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ru-RU" sz="1700" b="1" dirty="0" smtClean="0">
                <a:latin typeface="Verdana" pitchFamily="34" charset="0"/>
              </a:rPr>
              <a:t> </a:t>
            </a:r>
            <a:r>
              <a:rPr lang="ru-RU" sz="1700" dirty="0" smtClean="0">
                <a:latin typeface="Verdana" pitchFamily="34" charset="0"/>
              </a:rPr>
              <a:t>к.х.н., научный сотрудник ФАХ. </a:t>
            </a:r>
          </a:p>
          <a:p>
            <a:pPr>
              <a:buFontTx/>
              <a:buChar char="-"/>
            </a:pPr>
            <a:endParaRPr lang="ru-RU" sz="1700" dirty="0" smtClean="0">
              <a:latin typeface="Verdana" pitchFamily="34" charset="0"/>
            </a:endParaRPr>
          </a:p>
          <a:p>
            <a:pPr algn="ctr"/>
            <a:r>
              <a:rPr lang="ru-RU" sz="1700" b="1" i="1" dirty="0" smtClean="0">
                <a:latin typeface="Verdana" pitchFamily="34" charset="0"/>
              </a:rPr>
              <a:t>Звание и нагрудный знаком </a:t>
            </a:r>
            <a:endParaRPr lang="en-US" sz="1700" b="1" i="1" dirty="0" smtClean="0">
              <a:latin typeface="Verdana" pitchFamily="34" charset="0"/>
            </a:endParaRPr>
          </a:p>
          <a:p>
            <a:pPr algn="ctr"/>
            <a:r>
              <a:rPr lang="ru-RU" sz="1700" b="1" i="1" dirty="0" smtClean="0">
                <a:latin typeface="Verdana" pitchFamily="34" charset="0"/>
              </a:rPr>
              <a:t>«Почетный работник высшего профессионального образования РФ»</a:t>
            </a:r>
          </a:p>
          <a:p>
            <a:pPr algn="ctr"/>
            <a:endParaRPr lang="en-US" sz="1700" b="1" i="1" dirty="0" smtClean="0">
              <a:latin typeface="Verdana" pitchFamily="34" charset="0"/>
            </a:endParaRPr>
          </a:p>
          <a:p>
            <a:r>
              <a:rPr lang="ru-RU" sz="1700" b="1" dirty="0" smtClean="0">
                <a:latin typeface="Verdana" pitchFamily="34" charset="0"/>
              </a:rPr>
              <a:t>-</a:t>
            </a: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</a:rPr>
              <a:t>Дмитриев А.Ю.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en-US" sz="1700" dirty="0" smtClean="0">
                <a:latin typeface="Verdana" pitchFamily="34" charset="0"/>
              </a:rPr>
              <a:t> </a:t>
            </a:r>
            <a:r>
              <a:rPr lang="ru-RU" sz="1700" dirty="0" smtClean="0">
                <a:latin typeface="Verdana" pitchFamily="34" charset="0"/>
              </a:rPr>
              <a:t>к.т.н., доцент, директор ИПР</a:t>
            </a:r>
            <a:r>
              <a:rPr lang="en-US" sz="1700" dirty="0" smtClean="0">
                <a:latin typeface="Verdana" pitchFamily="34" charset="0"/>
              </a:rPr>
              <a:t>;</a:t>
            </a:r>
            <a:endParaRPr lang="ru-RU" sz="1700" b="1" dirty="0" smtClean="0">
              <a:latin typeface="Verdana" pitchFamily="34" charset="0"/>
            </a:endParaRPr>
          </a:p>
          <a:p>
            <a:r>
              <a:rPr lang="ru-RU" sz="1700" b="1" dirty="0" smtClean="0">
                <a:latin typeface="Verdana" pitchFamily="34" charset="0"/>
              </a:rPr>
              <a:t>-</a:t>
            </a: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</a:rPr>
              <a:t>Ворошилов В.Г.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en-US" sz="1700" dirty="0" smtClean="0">
                <a:latin typeface="Verdana" pitchFamily="34" charset="0"/>
              </a:rPr>
              <a:t> </a:t>
            </a:r>
            <a:r>
              <a:rPr lang="ru-RU" sz="1700" dirty="0" err="1" smtClean="0">
                <a:latin typeface="Verdana" pitchFamily="34" charset="0"/>
              </a:rPr>
              <a:t>д.г-м.н</a:t>
            </a:r>
            <a:r>
              <a:rPr lang="ru-RU" sz="1700" dirty="0" smtClean="0">
                <a:latin typeface="Verdana" pitchFamily="34" charset="0"/>
              </a:rPr>
              <a:t>., профессор каф. ГРПИ.</a:t>
            </a:r>
          </a:p>
          <a:p>
            <a:endParaRPr lang="ru-RU" sz="1700" dirty="0" smtClean="0">
              <a:latin typeface="Verdana" pitchFamily="34" charset="0"/>
            </a:endParaRPr>
          </a:p>
          <a:p>
            <a:pPr algn="ctr"/>
            <a:r>
              <a:rPr lang="ru-RU" sz="1700" b="1" i="1" dirty="0" smtClean="0">
                <a:latin typeface="Verdana" pitchFamily="34" charset="0"/>
              </a:rPr>
              <a:t>Звание и нагрудный знаком «Почетный работник науки и техники РФ»</a:t>
            </a:r>
            <a:endParaRPr lang="en-US" sz="1700" b="1" i="1" dirty="0" smtClean="0">
              <a:latin typeface="Verdana" pitchFamily="34" charset="0"/>
            </a:endParaRPr>
          </a:p>
          <a:p>
            <a:pPr algn="ctr"/>
            <a:r>
              <a:rPr lang="ru-RU" sz="1700" b="1" dirty="0" smtClean="0">
                <a:latin typeface="Verdana" pitchFamily="34" charset="0"/>
              </a:rPr>
              <a:t> </a:t>
            </a:r>
            <a:endParaRPr lang="en-US" sz="1700" b="1" dirty="0" smtClean="0">
              <a:latin typeface="Verdana" pitchFamily="34" charset="0"/>
            </a:endParaRPr>
          </a:p>
          <a:p>
            <a:r>
              <a:rPr lang="ru-RU" sz="1700" b="1" dirty="0" smtClean="0">
                <a:latin typeface="Verdana" pitchFamily="34" charset="0"/>
              </a:rPr>
              <a:t>-</a:t>
            </a: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</a:rPr>
              <a:t>Арбузов С.И.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ru-RU" sz="1700" b="1" dirty="0" smtClean="0">
                <a:latin typeface="Verdana" pitchFamily="34" charset="0"/>
              </a:rPr>
              <a:t> </a:t>
            </a:r>
            <a:r>
              <a:rPr lang="ru-RU" sz="1700" dirty="0" err="1" smtClean="0">
                <a:latin typeface="Verdana" pitchFamily="34" charset="0"/>
              </a:rPr>
              <a:t>д.г-м.н</a:t>
            </a:r>
            <a:r>
              <a:rPr lang="ru-RU" sz="1700" dirty="0" smtClean="0">
                <a:latin typeface="Verdana" pitchFamily="34" charset="0"/>
              </a:rPr>
              <a:t>., профессор каф. ГЭГХ.</a:t>
            </a:r>
            <a:endParaRPr lang="ru-RU" sz="1700" b="1" dirty="0" smtClean="0">
              <a:latin typeface="Verdana" pitchFamily="34" charset="0"/>
            </a:endParaRPr>
          </a:p>
          <a:p>
            <a:endParaRPr lang="ru-RU" sz="1700" dirty="0" smtClean="0">
              <a:latin typeface="Verdana" pitchFamily="34" charset="0"/>
            </a:endParaRPr>
          </a:p>
          <a:p>
            <a:pPr algn="ctr"/>
            <a:r>
              <a:rPr lang="ru-RU" sz="1700" b="1" i="1" dirty="0" smtClean="0">
                <a:latin typeface="Verdana" pitchFamily="34" charset="0"/>
              </a:rPr>
              <a:t>Нагрудный знак «Отличник разведки недр»</a:t>
            </a:r>
          </a:p>
          <a:p>
            <a:pPr algn="ctr"/>
            <a:endParaRPr lang="ru-RU" sz="1700" b="1" i="1" dirty="0" smtClean="0">
              <a:latin typeface="Verdana" pitchFamily="34" charset="0"/>
            </a:endParaRPr>
          </a:p>
          <a:p>
            <a:r>
              <a:rPr lang="ru-RU" sz="1700" b="1" dirty="0" smtClean="0">
                <a:latin typeface="Verdana" pitchFamily="34" charset="0"/>
              </a:rPr>
              <a:t>-</a:t>
            </a: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err="1" smtClean="0">
                <a:latin typeface="Verdana" pitchFamily="34" charset="0"/>
              </a:rPr>
              <a:t>Тен</a:t>
            </a:r>
            <a:r>
              <a:rPr lang="ru-RU" sz="1700" b="1" dirty="0" smtClean="0">
                <a:latin typeface="Verdana" pitchFamily="34" charset="0"/>
              </a:rPr>
              <a:t> Т.Г</a:t>
            </a:r>
            <a:r>
              <a:rPr lang="en-US" sz="1700" b="1" dirty="0">
                <a:latin typeface="Verdana" pitchFamily="34" charset="0"/>
              </a:rPr>
              <a:t>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ru-RU" sz="1700" b="1" dirty="0" smtClean="0">
                <a:latin typeface="Verdana" pitchFamily="34" charset="0"/>
              </a:rPr>
              <a:t> </a:t>
            </a:r>
            <a:r>
              <a:rPr lang="ru-RU" sz="1700" dirty="0" err="1" smtClean="0">
                <a:latin typeface="Verdana" pitchFamily="34" charset="0"/>
              </a:rPr>
              <a:t>к.г-м.н</a:t>
            </a:r>
            <a:r>
              <a:rPr lang="ru-RU" sz="1700" dirty="0" smtClean="0">
                <a:latin typeface="Verdana" pitchFamily="34" charset="0"/>
              </a:rPr>
              <a:t>., доцент, зам.директора ИПР по УР</a:t>
            </a:r>
            <a:r>
              <a:rPr lang="en-US" sz="1700" dirty="0" smtClean="0">
                <a:latin typeface="Verdana" pitchFamily="34" charset="0"/>
              </a:rPr>
              <a:t>;</a:t>
            </a:r>
            <a:endParaRPr lang="ru-RU" sz="1700" dirty="0" smtClean="0">
              <a:latin typeface="Verdana" pitchFamily="34" charset="0"/>
            </a:endParaRPr>
          </a:p>
          <a:p>
            <a:r>
              <a:rPr lang="ru-RU" sz="1700" b="1" dirty="0" smtClean="0">
                <a:latin typeface="Verdana" pitchFamily="34" charset="0"/>
              </a:rPr>
              <a:t>-</a:t>
            </a:r>
            <a:r>
              <a:rPr lang="en-US" sz="1700" b="1" dirty="0" smtClean="0">
                <a:latin typeface="Verdana" pitchFamily="34" charset="0"/>
              </a:rPr>
              <a:t> </a:t>
            </a:r>
            <a:r>
              <a:rPr lang="ru-RU" sz="1700" b="1" dirty="0" smtClean="0">
                <a:latin typeface="Verdana" pitchFamily="34" charset="0"/>
              </a:rPr>
              <a:t>Нечаева Л.Н.</a:t>
            </a:r>
            <a:r>
              <a:rPr lang="ru-RU" sz="1700" dirty="0" smtClean="0">
                <a:latin typeface="Verdana" pitchFamily="34" charset="0"/>
              </a:rPr>
              <a:t>,</a:t>
            </a:r>
            <a:r>
              <a:rPr lang="ru-RU" sz="1700" b="1" dirty="0" smtClean="0">
                <a:latin typeface="Verdana" pitchFamily="34" charset="0"/>
              </a:rPr>
              <a:t> </a:t>
            </a:r>
            <a:r>
              <a:rPr lang="ru-RU" sz="1700" dirty="0" smtClean="0">
                <a:latin typeface="Verdana" pitchFamily="34" charset="0"/>
              </a:rPr>
              <a:t>старший преподаватель каф. БС .</a:t>
            </a:r>
            <a:endParaRPr lang="ru-RU" sz="17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40077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 : Наука (НИРС)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0040" y="5301208"/>
            <a:ext cx="8783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 </a:t>
            </a:r>
            <a:r>
              <a:rPr lang="ru-RU" i="1" dirty="0" smtClean="0">
                <a:latin typeface="Verdana" pitchFamily="34" charset="0"/>
              </a:rPr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9144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600" b="1" dirty="0" smtClean="0">
              <a:latin typeface="Verdana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Verdana" pitchFamily="34" charset="0"/>
                <a:cs typeface="Times New Roman" pitchFamily="18" charset="0"/>
              </a:rPr>
              <a:t>Звание «Лучший выпускник мира» - 3 студента</a:t>
            </a:r>
          </a:p>
          <a:p>
            <a:pPr lvl="0"/>
            <a:endParaRPr lang="ru-RU" sz="1600" b="1" dirty="0" smtClean="0">
              <a:latin typeface="Verdana" pitchFamily="34" charset="0"/>
              <a:cs typeface="Times New Roman" pitchFamily="18" charset="0"/>
            </a:endParaRPr>
          </a:p>
          <a:p>
            <a:pPr lvl="0"/>
            <a:r>
              <a:rPr lang="ru-RU" sz="1600" b="1" dirty="0" err="1" smtClean="0">
                <a:latin typeface="Verdana" pitchFamily="34" charset="0"/>
              </a:rPr>
              <a:t>Силко</a:t>
            </a:r>
            <a:r>
              <a:rPr lang="ru-RU" sz="1600" b="1" dirty="0" smtClean="0">
                <a:latin typeface="Verdana" pitchFamily="34" charset="0"/>
              </a:rPr>
              <a:t> Г. Ю. </a:t>
            </a:r>
            <a:r>
              <a:rPr lang="ru-RU" sz="1600" dirty="0" smtClean="0">
                <a:latin typeface="Verdana" pitchFamily="34" charset="0"/>
              </a:rPr>
              <a:t>(каф. ХТТ) –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I </a:t>
            </a:r>
            <a:r>
              <a:rPr lang="ru-RU" sz="1600" dirty="0" smtClean="0">
                <a:latin typeface="Verdana" pitchFamily="34" charset="0"/>
              </a:rPr>
              <a:t>место (н.рук. </a:t>
            </a:r>
            <a:r>
              <a:rPr lang="ru-RU" sz="1600" i="1" dirty="0" smtClean="0">
                <a:latin typeface="Verdana" pitchFamily="34" charset="0"/>
              </a:rPr>
              <a:t>д.т.н., профессор Ивашкина Е. Н.); </a:t>
            </a:r>
          </a:p>
          <a:p>
            <a:pPr lvl="0"/>
            <a:r>
              <a:rPr lang="ru-RU" sz="1600" b="1" dirty="0" smtClean="0">
                <a:latin typeface="Verdana" pitchFamily="34" charset="0"/>
              </a:rPr>
              <a:t>Ковалев И.Б. </a:t>
            </a:r>
            <a:r>
              <a:rPr lang="ru-RU" sz="1600" dirty="0" smtClean="0">
                <a:latin typeface="Verdana" pitchFamily="34" charset="0"/>
              </a:rPr>
              <a:t>(каф. ГЕОФ) –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II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</a:rPr>
              <a:t>место (н. рук. </a:t>
            </a:r>
            <a:r>
              <a:rPr lang="ru-RU" sz="1600" i="1" dirty="0" smtClean="0">
                <a:latin typeface="Verdana" pitchFamily="34" charset="0"/>
              </a:rPr>
              <a:t>доцент Гусев Е.В.); </a:t>
            </a:r>
          </a:p>
          <a:p>
            <a:pPr lvl="0"/>
            <a:r>
              <a:rPr lang="ru-RU" sz="1600" b="1" dirty="0" smtClean="0">
                <a:latin typeface="Verdana" pitchFamily="34" charset="0"/>
              </a:rPr>
              <a:t>Сорокоумова И.Е.</a:t>
            </a:r>
            <a:r>
              <a:rPr lang="ru-RU" sz="1600" dirty="0" smtClean="0">
                <a:latin typeface="Verdana" pitchFamily="34" charset="0"/>
              </a:rPr>
              <a:t>(каф. ГРНМ) –</a:t>
            </a:r>
            <a:r>
              <a:rPr lang="ru-RU" sz="1600" b="1" dirty="0" smtClean="0">
                <a:latin typeface="Verdana" pitchFamily="34" charset="0"/>
              </a:rPr>
              <a:t> </a:t>
            </a:r>
            <a:r>
              <a:rPr lang="en-US" sz="1600" b="1" dirty="0" smtClean="0">
                <a:latin typeface="Verdana" pitchFamily="34" charset="0"/>
              </a:rPr>
              <a:t>III </a:t>
            </a:r>
            <a:r>
              <a:rPr lang="ru-RU" sz="1600" dirty="0" smtClean="0">
                <a:latin typeface="Verdana" pitchFamily="34" charset="0"/>
              </a:rPr>
              <a:t>место (н. рук. к.х.н., доцент </a:t>
            </a:r>
            <a:r>
              <a:rPr lang="ru-RU" sz="1600" dirty="0" err="1" smtClean="0">
                <a:latin typeface="Verdana" pitchFamily="34" charset="0"/>
              </a:rPr>
              <a:t>Шишмина</a:t>
            </a:r>
            <a:r>
              <a:rPr lang="ru-RU" sz="1600" dirty="0" smtClean="0">
                <a:latin typeface="Verdana" pitchFamily="34" charset="0"/>
              </a:rPr>
              <a:t> Л.В.).</a:t>
            </a:r>
          </a:p>
          <a:p>
            <a:pPr lvl="0"/>
            <a:endParaRPr lang="ru-RU" sz="1600" dirty="0" smtClean="0">
              <a:latin typeface="Verdana" pitchFamily="34" charset="0"/>
            </a:endParaRPr>
          </a:p>
          <a:p>
            <a:pPr lvl="0" algn="ctr"/>
            <a:endParaRPr lang="ru-RU" sz="1600" b="1" dirty="0" smtClean="0">
              <a:latin typeface="Verdana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latin typeface="Verdana" pitchFamily="34" charset="0"/>
                <a:cs typeface="Times New Roman" pitchFamily="18" charset="0"/>
              </a:rPr>
              <a:t>Звание «Лучший выпускник России» - 4 студента</a:t>
            </a:r>
          </a:p>
          <a:p>
            <a:pPr lvl="0" algn="ctr"/>
            <a:endParaRPr lang="ru-RU" sz="1600" b="1" dirty="0" smtClean="0">
              <a:latin typeface="Verdana" pitchFamily="34" charset="0"/>
              <a:cs typeface="Times New Roman" pitchFamily="18" charset="0"/>
            </a:endParaRPr>
          </a:p>
          <a:p>
            <a:pPr lvl="0"/>
            <a:r>
              <a:rPr lang="ru-RU" sz="1600" b="1" dirty="0" err="1" smtClean="0">
                <a:latin typeface="Verdana" pitchFamily="34" charset="0"/>
              </a:rPr>
              <a:t>Силко</a:t>
            </a:r>
            <a:r>
              <a:rPr lang="ru-RU" sz="1600" b="1" dirty="0" smtClean="0">
                <a:latin typeface="Verdana" pitchFamily="34" charset="0"/>
              </a:rPr>
              <a:t> Г. Ю.</a:t>
            </a:r>
            <a:r>
              <a:rPr lang="ru-RU" sz="1600" dirty="0" smtClean="0">
                <a:latin typeface="Verdana" pitchFamily="34" charset="0"/>
              </a:rPr>
              <a:t> (каф. ХТТ) – </a:t>
            </a:r>
            <a:r>
              <a:rPr lang="en-US" sz="1600" b="1" dirty="0" smtClean="0">
                <a:latin typeface="Verdana" pitchFamily="34" charset="0"/>
              </a:rPr>
              <a:t>I </a:t>
            </a:r>
            <a:r>
              <a:rPr lang="ru-RU" sz="1600" b="1" dirty="0" smtClean="0">
                <a:latin typeface="Verdana" pitchFamily="34" charset="0"/>
              </a:rPr>
              <a:t>место </a:t>
            </a:r>
            <a:r>
              <a:rPr lang="ru-RU" sz="1600" dirty="0" smtClean="0">
                <a:latin typeface="Verdana" pitchFamily="34" charset="0"/>
              </a:rPr>
              <a:t>(н.рук. </a:t>
            </a:r>
            <a:r>
              <a:rPr lang="ru-RU" sz="1600" i="1" dirty="0" smtClean="0">
                <a:latin typeface="Verdana" pitchFamily="34" charset="0"/>
              </a:rPr>
              <a:t>д.т.н., профессор Ивашкина Е. Н.); </a:t>
            </a:r>
          </a:p>
          <a:p>
            <a:pPr lvl="0"/>
            <a:r>
              <a:rPr lang="ru-RU" sz="1600" b="1" dirty="0" smtClean="0">
                <a:latin typeface="Verdana" pitchFamily="34" charset="0"/>
              </a:rPr>
              <a:t>Ковалев И.Б.</a:t>
            </a:r>
            <a:r>
              <a:rPr lang="ru-RU" sz="1600" dirty="0" smtClean="0">
                <a:latin typeface="Verdana" pitchFamily="34" charset="0"/>
              </a:rPr>
              <a:t> (каф. ГЕОФ) – </a:t>
            </a:r>
            <a:r>
              <a:rPr lang="en-US" sz="1600" b="1" dirty="0" smtClean="0">
                <a:latin typeface="Verdana" pitchFamily="34" charset="0"/>
              </a:rPr>
              <a:t>II</a:t>
            </a:r>
            <a:r>
              <a:rPr lang="ru-RU" sz="1600" b="1" dirty="0" smtClean="0">
                <a:latin typeface="Verdana" pitchFamily="34" charset="0"/>
              </a:rPr>
              <a:t> место </a:t>
            </a:r>
            <a:r>
              <a:rPr lang="ru-RU" sz="1600" dirty="0" smtClean="0">
                <a:latin typeface="Verdana" pitchFamily="34" charset="0"/>
              </a:rPr>
              <a:t>(н. рук. </a:t>
            </a:r>
            <a:r>
              <a:rPr lang="ru-RU" sz="1600" i="1" dirty="0" smtClean="0">
                <a:latin typeface="Verdana" pitchFamily="34" charset="0"/>
              </a:rPr>
              <a:t>доцент Гусев Е.В.); </a:t>
            </a:r>
          </a:p>
          <a:p>
            <a:pPr lvl="0"/>
            <a:r>
              <a:rPr lang="ru-RU" sz="1600" b="1" dirty="0" smtClean="0">
                <a:latin typeface="Verdana" pitchFamily="34" charset="0"/>
              </a:rPr>
              <a:t>Сорокоумова И.Е.</a:t>
            </a:r>
            <a:r>
              <a:rPr lang="ru-RU" sz="1600" dirty="0" smtClean="0">
                <a:latin typeface="Verdana" pitchFamily="34" charset="0"/>
              </a:rPr>
              <a:t>(каф. ГРНМ) – </a:t>
            </a:r>
            <a:r>
              <a:rPr lang="en-US" sz="1600" b="1" dirty="0" smtClean="0">
                <a:latin typeface="Verdana" pitchFamily="34" charset="0"/>
              </a:rPr>
              <a:t>III </a:t>
            </a:r>
            <a:r>
              <a:rPr lang="ru-RU" sz="1600" b="1" dirty="0" smtClean="0">
                <a:latin typeface="Verdana" pitchFamily="34" charset="0"/>
              </a:rPr>
              <a:t>место </a:t>
            </a:r>
            <a:r>
              <a:rPr lang="ru-RU" sz="1600" dirty="0" smtClean="0">
                <a:latin typeface="Verdana" pitchFamily="34" charset="0"/>
              </a:rPr>
              <a:t>(н. рук. к.х.н., доцент </a:t>
            </a:r>
            <a:r>
              <a:rPr lang="ru-RU" sz="1600" dirty="0" err="1" smtClean="0">
                <a:latin typeface="Verdana" pitchFamily="34" charset="0"/>
              </a:rPr>
              <a:t>Шишмина</a:t>
            </a:r>
            <a:r>
              <a:rPr lang="ru-RU" sz="1600" dirty="0" smtClean="0">
                <a:latin typeface="Verdana" pitchFamily="34" charset="0"/>
              </a:rPr>
              <a:t> Л.В.).</a:t>
            </a:r>
          </a:p>
          <a:p>
            <a:r>
              <a:rPr lang="ru-RU" sz="1600" b="1" dirty="0" smtClean="0">
                <a:latin typeface="Verdana" pitchFamily="34" charset="0"/>
              </a:rPr>
              <a:t>Булгакова (Блохина) О. Л. </a:t>
            </a:r>
            <a:r>
              <a:rPr lang="ru-RU" sz="1600" dirty="0" smtClean="0">
                <a:latin typeface="Verdana" pitchFamily="34" charset="0"/>
              </a:rPr>
              <a:t>(каф. ТХНГ)  -</a:t>
            </a:r>
            <a:r>
              <a:rPr lang="en-US" sz="1600" b="1" dirty="0" smtClean="0">
                <a:latin typeface="Verdana" pitchFamily="34" charset="0"/>
              </a:rPr>
              <a:t>III </a:t>
            </a:r>
            <a:r>
              <a:rPr lang="ru-RU" sz="1600" b="1" dirty="0" smtClean="0">
                <a:latin typeface="Verdana" pitchFamily="34" charset="0"/>
              </a:rPr>
              <a:t>место</a:t>
            </a:r>
            <a:r>
              <a:rPr lang="ru-RU" sz="1600" dirty="0" smtClean="0">
                <a:latin typeface="Verdana" pitchFamily="34" charset="0"/>
              </a:rPr>
              <a:t> (н. рук. к.х.н., доцент </a:t>
            </a:r>
            <a:r>
              <a:rPr lang="ru-RU" sz="1600" dirty="0" err="1" smtClean="0">
                <a:latin typeface="Verdana" pitchFamily="34" charset="0"/>
              </a:rPr>
              <a:t>Чухарева</a:t>
            </a:r>
            <a:r>
              <a:rPr lang="ru-RU" sz="1600" dirty="0" smtClean="0">
                <a:latin typeface="Verdana" pitchFamily="34" charset="0"/>
              </a:rPr>
              <a:t> Н.В.).</a:t>
            </a:r>
          </a:p>
          <a:p>
            <a:pPr algn="ctr"/>
            <a:endParaRPr lang="ru-RU" sz="1600" dirty="0" smtClean="0">
              <a:latin typeface="Verdana" pitchFamily="34" charset="0"/>
            </a:endParaRPr>
          </a:p>
          <a:p>
            <a:pPr algn="ctr"/>
            <a:endParaRPr lang="ru-RU" sz="2000" i="1" dirty="0" smtClean="0">
              <a:latin typeface="Verdana" pitchFamily="34" charset="0"/>
            </a:endParaRPr>
          </a:p>
          <a:p>
            <a:pPr algn="ctr"/>
            <a:r>
              <a:rPr lang="ru-RU" sz="2000" dirty="0" smtClean="0">
                <a:latin typeface="Verdana" pitchFamily="34" charset="0"/>
              </a:rPr>
              <a:t>Команда юных геологов в 2014 году</a:t>
            </a:r>
            <a:r>
              <a:rPr lang="en-US" sz="2000" dirty="0" smtClean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заняла  </a:t>
            </a:r>
            <a:r>
              <a:rPr lang="en-US" sz="2000" b="1" dirty="0" smtClean="0">
                <a:latin typeface="Verdana" pitchFamily="34" charset="0"/>
              </a:rPr>
              <a:t>I</a:t>
            </a:r>
            <a:r>
              <a:rPr lang="ru-RU" sz="2000" dirty="0" smtClean="0">
                <a:latin typeface="Verdana" pitchFamily="34" charset="0"/>
              </a:rPr>
              <a:t> место на Казахстанской полевой олимпиаде</a:t>
            </a:r>
          </a:p>
          <a:p>
            <a:pPr algn="ctr"/>
            <a:r>
              <a:rPr lang="ru-RU" sz="2000" dirty="0" smtClean="0">
                <a:latin typeface="Verdana" pitchFamily="34" charset="0"/>
              </a:rPr>
              <a:t>  </a:t>
            </a:r>
            <a:endParaRPr lang="ru-RU" sz="1050" b="1" dirty="0" smtClean="0">
              <a:latin typeface="Verdana" pitchFamily="34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Verdana" pitchFamily="34" charset="0"/>
            </a:endParaRPr>
          </a:p>
          <a:p>
            <a:pPr lvl="0"/>
            <a:r>
              <a:rPr lang="ru-RU" sz="1600" dirty="0" smtClean="0">
                <a:latin typeface="Verdana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dl_New1LOGO_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402" y="-99392"/>
            <a:ext cx="9272402" cy="6957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40077"/>
            <a:ext cx="51845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2014: Кадры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700808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 </a:t>
            </a:r>
          </a:p>
          <a:p>
            <a:pPr algn="ctr"/>
            <a:endParaRPr lang="ru-RU" b="1" dirty="0" smtClean="0"/>
          </a:p>
          <a:p>
            <a:endParaRPr lang="ru-RU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7585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95536" y="764704"/>
          <a:ext cx="8208912" cy="5907625"/>
        </p:xfrm>
        <a:graphic>
          <a:graphicData uri="http://schemas.openxmlformats.org/drawingml/2006/table">
            <a:tbl>
              <a:tblPr/>
              <a:tblGrid>
                <a:gridCol w="648071"/>
                <a:gridCol w="4707671"/>
                <a:gridCol w="2853170"/>
              </a:tblGrid>
              <a:tr h="648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Кадровый состав Института с учетом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ВН и ВВ совместителей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Численность, чел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1. 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ППС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380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из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них академиков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профессоров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с ученой степенью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62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профессоров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без ученой степени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доцентов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с ученой степенью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доцентов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без ученой степени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7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ассистентов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, преподавателей и ст.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преподавателей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с ученой степенью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26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 </a:t>
                      </a:r>
                    </a:p>
                  </a:txBody>
                  <a:tcPr marL="60456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ассистентов, преподавателей и ст. преподавателей без ученой степени 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1</a:t>
                      </a:r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07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</a:tr>
              <a:tr h="3427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2. </a:t>
                      </a:r>
                    </a:p>
                  </a:txBody>
                  <a:tcPr marL="6717" marR="6717" marT="671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НС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40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27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3. </a:t>
                      </a:r>
                    </a:p>
                  </a:txBody>
                  <a:tcPr marL="6717" marR="6717" marT="671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АУП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38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27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4. </a:t>
                      </a:r>
                    </a:p>
                  </a:txBody>
                  <a:tcPr marL="6717" marR="6717" marT="671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АХР+ИТР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27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4278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5. </a:t>
                      </a:r>
                    </a:p>
                  </a:txBody>
                  <a:tcPr marL="6717" marR="6717" marT="6717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 УВП+ПОП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Verdana" pitchFamily="34" charset="0"/>
                        </a:rPr>
                        <a:t>270</a:t>
                      </a:r>
                    </a:p>
                  </a:txBody>
                  <a:tcPr marL="6717" marR="6717" marT="6717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1914</Words>
  <Application>Microsoft Office PowerPoint</Application>
  <PresentationFormat>Экран (4:3)</PresentationFormat>
  <Paragraphs>424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ОТЧЕТ О ДЕЯТЕЛЬНОСТИ   ИНСТИТУТА ПРИРОДНЫХ РЕСУРСОВ ЗА 2014 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Anna V. Gonets</cp:lastModifiedBy>
  <cp:revision>128</cp:revision>
  <dcterms:created xsi:type="dcterms:W3CDTF">2014-09-01T10:01:09Z</dcterms:created>
  <dcterms:modified xsi:type="dcterms:W3CDTF">2015-02-24T07:50:48Z</dcterms:modified>
</cp:coreProperties>
</file>