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Lst>
  <p:notesMasterIdLst>
    <p:notesMasterId r:id="rId33"/>
  </p:notesMasterIdLst>
  <p:sldIdLst>
    <p:sldId id="304" r:id="rId4"/>
    <p:sldId id="259" r:id="rId5"/>
    <p:sldId id="269" r:id="rId6"/>
    <p:sldId id="268" r:id="rId7"/>
    <p:sldId id="328" r:id="rId8"/>
    <p:sldId id="330" r:id="rId9"/>
    <p:sldId id="342" r:id="rId10"/>
    <p:sldId id="271" r:id="rId11"/>
    <p:sldId id="331" r:id="rId12"/>
    <p:sldId id="335" r:id="rId13"/>
    <p:sldId id="334" r:id="rId14"/>
    <p:sldId id="349" r:id="rId15"/>
    <p:sldId id="284" r:id="rId16"/>
    <p:sldId id="280" r:id="rId17"/>
    <p:sldId id="336" r:id="rId18"/>
    <p:sldId id="337" r:id="rId19"/>
    <p:sldId id="317" r:id="rId20"/>
    <p:sldId id="276" r:id="rId21"/>
    <p:sldId id="350" r:id="rId22"/>
    <p:sldId id="339" r:id="rId23"/>
    <p:sldId id="340" r:id="rId24"/>
    <p:sldId id="277" r:id="rId25"/>
    <p:sldId id="323" r:id="rId26"/>
    <p:sldId id="308" r:id="rId27"/>
    <p:sldId id="341" r:id="rId28"/>
    <p:sldId id="274" r:id="rId29"/>
    <p:sldId id="314" r:id="rId30"/>
    <p:sldId id="351" r:id="rId31"/>
    <p:sldId id="303" r:id="rId32"/>
  </p:sldIdLst>
  <p:sldSz cx="9144000" cy="5143500" type="screen16x9"/>
  <p:notesSz cx="6797675" cy="9926638"/>
  <p:defaultTextStyle>
    <a:defPPr>
      <a:defRPr lang="ru-RU"/>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8"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F43"/>
    <a:srgbClr val="008D36"/>
    <a:srgbClr val="F04D22"/>
    <a:srgbClr val="69BA2E"/>
    <a:srgbClr val="FF9900"/>
    <a:srgbClr val="60A82A"/>
    <a:srgbClr val="8CC63E"/>
    <a:srgbClr val="78AC32"/>
    <a:srgbClr val="70B744"/>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246" autoAdjust="0"/>
  </p:normalViewPr>
  <p:slideViewPr>
    <p:cSldViewPr>
      <p:cViewPr varScale="1">
        <p:scale>
          <a:sx n="140" d="100"/>
          <a:sy n="140" d="100"/>
        </p:scale>
        <p:origin x="702" y="114"/>
      </p:cViewPr>
      <p:guideLst>
        <p:guide orient="horz" pos="2160"/>
        <p:guide pos="2880"/>
        <p:guide orient="horz" pos="1620"/>
        <p:guide pos="28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F3228A-76AA-46A0-84F1-C59510D4B7F3}" type="datetimeFigureOut">
              <a:rPr lang="ru-RU" smtClean="0"/>
              <a:pPr/>
              <a:t>28.03.2018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BAD41C-A792-4816-BA5E-6EA0AE8F1767}" type="slidenum">
              <a:rPr lang="ru-RU" smtClean="0"/>
              <a:pPr/>
              <a:t>‹#›</a:t>
            </a:fld>
            <a:endParaRPr lang="ru-RU"/>
          </a:p>
        </p:txBody>
      </p:sp>
    </p:spTree>
    <p:extLst>
      <p:ext uri="{BB962C8B-B14F-4D97-AF65-F5344CB8AC3E}">
        <p14:creationId xmlns:p14="http://schemas.microsoft.com/office/powerpoint/2010/main" val="550352399"/>
      </p:ext>
    </p:extLst>
  </p:cSld>
  <p:clrMap bg1="lt1" tx1="dk1" bg2="lt2" tx2="dk2" accent1="accent1" accent2="accent2" accent3="accent3" accent4="accent4" accent5="accent5" accent6="accent6" hlink="hlink" folHlink="folHlink"/>
  <p:notesStyle>
    <a:lvl1pPr marL="0" algn="l" defTabSz="914398" rtl="0" eaLnBrk="1" latinLnBrk="0" hangingPunct="1">
      <a:defRPr sz="1200" kern="1200">
        <a:solidFill>
          <a:schemeClr val="tx1"/>
        </a:solidFill>
        <a:latin typeface="+mn-lt"/>
        <a:ea typeface="+mn-ea"/>
        <a:cs typeface="+mn-cs"/>
      </a:defRPr>
    </a:lvl1pPr>
    <a:lvl2pPr marL="457200" algn="l" defTabSz="914398" rtl="0" eaLnBrk="1" latinLnBrk="0" hangingPunct="1">
      <a:defRPr sz="1200" kern="1200">
        <a:solidFill>
          <a:schemeClr val="tx1"/>
        </a:solidFill>
        <a:latin typeface="+mn-lt"/>
        <a:ea typeface="+mn-ea"/>
        <a:cs typeface="+mn-cs"/>
      </a:defRPr>
    </a:lvl2pPr>
    <a:lvl3pPr marL="914398" algn="l" defTabSz="914398" rtl="0" eaLnBrk="1" latinLnBrk="0" hangingPunct="1">
      <a:defRPr sz="1200" kern="1200">
        <a:solidFill>
          <a:schemeClr val="tx1"/>
        </a:solidFill>
        <a:latin typeface="+mn-lt"/>
        <a:ea typeface="+mn-ea"/>
        <a:cs typeface="+mn-cs"/>
      </a:defRPr>
    </a:lvl3pPr>
    <a:lvl4pPr marL="1371598" algn="l" defTabSz="914398" rtl="0" eaLnBrk="1" latinLnBrk="0" hangingPunct="1">
      <a:defRPr sz="1200" kern="1200">
        <a:solidFill>
          <a:schemeClr val="tx1"/>
        </a:solidFill>
        <a:latin typeface="+mn-lt"/>
        <a:ea typeface="+mn-ea"/>
        <a:cs typeface="+mn-cs"/>
      </a:defRPr>
    </a:lvl4pPr>
    <a:lvl5pPr marL="1828796" algn="l" defTabSz="914398" rtl="0" eaLnBrk="1" latinLnBrk="0" hangingPunct="1">
      <a:defRPr sz="1200" kern="1200">
        <a:solidFill>
          <a:schemeClr val="tx1"/>
        </a:solidFill>
        <a:latin typeface="+mn-lt"/>
        <a:ea typeface="+mn-ea"/>
        <a:cs typeface="+mn-cs"/>
      </a:defRPr>
    </a:lvl5pPr>
    <a:lvl6pPr marL="2285996" algn="l" defTabSz="914398" rtl="0" eaLnBrk="1" latinLnBrk="0" hangingPunct="1">
      <a:defRPr sz="1200" kern="1200">
        <a:solidFill>
          <a:schemeClr val="tx1"/>
        </a:solidFill>
        <a:latin typeface="+mn-lt"/>
        <a:ea typeface="+mn-ea"/>
        <a:cs typeface="+mn-cs"/>
      </a:defRPr>
    </a:lvl6pPr>
    <a:lvl7pPr marL="2743194" algn="l" defTabSz="914398" rtl="0" eaLnBrk="1" latinLnBrk="0" hangingPunct="1">
      <a:defRPr sz="1200" kern="1200">
        <a:solidFill>
          <a:schemeClr val="tx1"/>
        </a:solidFill>
        <a:latin typeface="+mn-lt"/>
        <a:ea typeface="+mn-ea"/>
        <a:cs typeface="+mn-cs"/>
      </a:defRPr>
    </a:lvl7pPr>
    <a:lvl8pPr marL="3200394" algn="l" defTabSz="914398" rtl="0" eaLnBrk="1" latinLnBrk="0" hangingPunct="1">
      <a:defRPr sz="1200" kern="1200">
        <a:solidFill>
          <a:schemeClr val="tx1"/>
        </a:solidFill>
        <a:latin typeface="+mn-lt"/>
        <a:ea typeface="+mn-ea"/>
        <a:cs typeface="+mn-cs"/>
      </a:defRPr>
    </a:lvl8pPr>
    <a:lvl9pPr marL="3657592" algn="l" defTabSz="9143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6</a:t>
            </a:fld>
            <a:endParaRPr lang="ru-RU" altLang="ru-RU">
              <a:latin typeface="Arial" panose="020B0604020202020204" pitchFamily="34" charset="0"/>
            </a:endParaRPr>
          </a:p>
        </p:txBody>
      </p:sp>
    </p:spTree>
    <p:extLst>
      <p:ext uri="{BB962C8B-B14F-4D97-AF65-F5344CB8AC3E}">
        <p14:creationId xmlns:p14="http://schemas.microsoft.com/office/powerpoint/2010/main" val="278113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25</a:t>
            </a:fld>
            <a:endParaRPr lang="ru-RU"/>
          </a:p>
        </p:txBody>
      </p:sp>
    </p:spTree>
    <p:extLst>
      <p:ext uri="{BB962C8B-B14F-4D97-AF65-F5344CB8AC3E}">
        <p14:creationId xmlns:p14="http://schemas.microsoft.com/office/powerpoint/2010/main" val="10797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7</a:t>
            </a:fld>
            <a:endParaRPr lang="ru-RU" altLang="ru-RU">
              <a:latin typeface="Arial" panose="020B0604020202020204" pitchFamily="34" charset="0"/>
            </a:endParaRPr>
          </a:p>
        </p:txBody>
      </p:sp>
    </p:spTree>
    <p:extLst>
      <p:ext uri="{BB962C8B-B14F-4D97-AF65-F5344CB8AC3E}">
        <p14:creationId xmlns:p14="http://schemas.microsoft.com/office/powerpoint/2010/main" val="108384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8</a:t>
            </a:fld>
            <a:endParaRPr lang="ru-RU"/>
          </a:p>
        </p:txBody>
      </p:sp>
    </p:spTree>
    <p:extLst>
      <p:ext uri="{BB962C8B-B14F-4D97-AF65-F5344CB8AC3E}">
        <p14:creationId xmlns:p14="http://schemas.microsoft.com/office/powerpoint/2010/main" val="36928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CBC597-91A9-4797-BE02-6EDC9EA6AB54}" type="slidenum">
              <a:rPr lang="ru-RU" altLang="ru-RU">
                <a:latin typeface="Arial" panose="020B0604020202020204" pitchFamily="34" charset="0"/>
              </a:rPr>
              <a:pPr>
                <a:spcBef>
                  <a:spcPct val="0"/>
                </a:spcBef>
              </a:pPr>
              <a:t>9</a:t>
            </a:fld>
            <a:endParaRPr lang="ru-RU" altLang="ru-RU">
              <a:latin typeface="Arial" panose="020B0604020202020204" pitchFamily="34" charset="0"/>
            </a:endParaRPr>
          </a:p>
        </p:txBody>
      </p:sp>
    </p:spTree>
    <p:extLst>
      <p:ext uri="{BB962C8B-B14F-4D97-AF65-F5344CB8AC3E}">
        <p14:creationId xmlns:p14="http://schemas.microsoft.com/office/powerpoint/2010/main" val="399297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11</a:t>
            </a:fld>
            <a:endParaRPr lang="ru-RU" altLang="ru-RU">
              <a:latin typeface="Arial" panose="020B0604020202020204" pitchFamily="34" charset="0"/>
            </a:endParaRPr>
          </a:p>
        </p:txBody>
      </p:sp>
    </p:spTree>
    <p:extLst>
      <p:ext uri="{BB962C8B-B14F-4D97-AF65-F5344CB8AC3E}">
        <p14:creationId xmlns:p14="http://schemas.microsoft.com/office/powerpoint/2010/main" val="284825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19</a:t>
            </a:fld>
            <a:endParaRPr lang="ru-RU"/>
          </a:p>
        </p:txBody>
      </p:sp>
    </p:spTree>
    <p:extLst>
      <p:ext uri="{BB962C8B-B14F-4D97-AF65-F5344CB8AC3E}">
        <p14:creationId xmlns:p14="http://schemas.microsoft.com/office/powerpoint/2010/main" val="414822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20</a:t>
            </a:fld>
            <a:endParaRPr lang="ru-RU"/>
          </a:p>
        </p:txBody>
      </p:sp>
    </p:spTree>
    <p:extLst>
      <p:ext uri="{BB962C8B-B14F-4D97-AF65-F5344CB8AC3E}">
        <p14:creationId xmlns:p14="http://schemas.microsoft.com/office/powerpoint/2010/main" val="90792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2ECADE3-B542-4687-8B62-B844791E994B}" type="slidenum">
              <a:rPr lang="ru-RU" smtClean="0"/>
              <a:t>23</a:t>
            </a:fld>
            <a:endParaRPr lang="ru-RU"/>
          </a:p>
        </p:txBody>
      </p:sp>
    </p:spTree>
    <p:extLst>
      <p:ext uri="{BB962C8B-B14F-4D97-AF65-F5344CB8AC3E}">
        <p14:creationId xmlns:p14="http://schemas.microsoft.com/office/powerpoint/2010/main" val="100536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24</a:t>
            </a:fld>
            <a:endParaRPr lang="ru-RU"/>
          </a:p>
        </p:txBody>
      </p:sp>
    </p:spTree>
    <p:extLst>
      <p:ext uri="{BB962C8B-B14F-4D97-AF65-F5344CB8AC3E}">
        <p14:creationId xmlns:p14="http://schemas.microsoft.com/office/powerpoint/2010/main" val="107974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2" y="1597821"/>
            <a:ext cx="7772400" cy="110252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98" indent="0" algn="ctr">
              <a:buNone/>
              <a:defRPr>
                <a:solidFill>
                  <a:schemeClr val="tx1">
                    <a:tint val="75000"/>
                  </a:schemeClr>
                </a:solidFill>
              </a:defRPr>
            </a:lvl3pPr>
            <a:lvl4pPr marL="1371598" indent="0" algn="ctr">
              <a:buNone/>
              <a:defRPr>
                <a:solidFill>
                  <a:schemeClr val="tx1">
                    <a:tint val="75000"/>
                  </a:schemeClr>
                </a:solidFill>
              </a:defRPr>
            </a:lvl4pPr>
            <a:lvl5pPr marL="1828796" indent="0" algn="ctr">
              <a:buNone/>
              <a:defRPr>
                <a:solidFill>
                  <a:schemeClr val="tx1">
                    <a:tint val="75000"/>
                  </a:schemeClr>
                </a:solidFill>
              </a:defRPr>
            </a:lvl5pPr>
            <a:lvl6pPr marL="2285996" indent="0" algn="ctr">
              <a:buNone/>
              <a:defRPr>
                <a:solidFill>
                  <a:schemeClr val="tx1">
                    <a:tint val="75000"/>
                  </a:schemeClr>
                </a:solidFill>
              </a:defRPr>
            </a:lvl6pPr>
            <a:lvl7pPr marL="2743194" indent="0" algn="ctr">
              <a:buNone/>
              <a:defRPr>
                <a:solidFill>
                  <a:schemeClr val="tx1">
                    <a:tint val="75000"/>
                  </a:schemeClr>
                </a:solidFill>
              </a:defRPr>
            </a:lvl7pPr>
            <a:lvl8pPr marL="3200394" indent="0" algn="ctr">
              <a:buNone/>
              <a:defRPr>
                <a:solidFill>
                  <a:schemeClr val="tx1">
                    <a:tint val="75000"/>
                  </a:schemeClr>
                </a:solidFill>
              </a:defRPr>
            </a:lvl8pPr>
            <a:lvl9pPr marL="365759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EC09-A101-4A34-82F7-F6166FE2AAF9}" type="datetime1">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01548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A6E15C-BB23-4B29-92B8-6865D3F48305}" type="datetime1">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147692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57400" cy="438864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1"/>
            <a:ext cx="6019800" cy="438864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EFF66-0A77-4AC6-A1F0-3C000D032D1C}" type="datetime1">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23581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25" y="1597476"/>
            <a:ext cx="7773156" cy="110361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0847" y="2914426"/>
            <a:ext cx="6402312" cy="1315271"/>
          </a:xfrm>
        </p:spPr>
        <p:txBody>
          <a:bodyPr/>
          <a:lstStyle>
            <a:lvl1pPr marL="0" indent="0" algn="ctr">
              <a:buNone/>
              <a:defRPr/>
            </a:lvl1pPr>
            <a:lvl2pPr marL="483809" indent="0" algn="ctr">
              <a:buNone/>
              <a:defRPr/>
            </a:lvl2pPr>
            <a:lvl3pPr marL="967616" indent="0" algn="ctr">
              <a:buNone/>
              <a:defRPr/>
            </a:lvl3pPr>
            <a:lvl4pPr marL="1451425" indent="0" algn="ctr">
              <a:buNone/>
              <a:defRPr/>
            </a:lvl4pPr>
            <a:lvl5pPr marL="1935232" indent="0" algn="ctr">
              <a:buNone/>
              <a:defRPr/>
            </a:lvl5pPr>
            <a:lvl6pPr marL="2419041" indent="0" algn="ctr">
              <a:buNone/>
              <a:defRPr/>
            </a:lvl6pPr>
            <a:lvl7pPr marL="2902848" indent="0" algn="ctr">
              <a:buNone/>
              <a:defRPr/>
            </a:lvl7pPr>
            <a:lvl8pPr marL="3386657" indent="0" algn="ctr">
              <a:buNone/>
              <a:defRPr/>
            </a:lvl8pPr>
            <a:lvl9pPr marL="3870464"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D2DCCA-4848-4561-A252-7899D1B4620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7411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E00A6-4101-4985-BD8C-CD4D94120DF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986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84" y="3305818"/>
            <a:ext cx="7773156" cy="1021309"/>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22384" y="2180363"/>
            <a:ext cx="7773156" cy="1125456"/>
          </a:xfrm>
        </p:spPr>
        <p:txBody>
          <a:bodyPr anchor="b"/>
          <a:lstStyle>
            <a:lvl1pPr marL="0" indent="0">
              <a:buNone/>
              <a:defRPr sz="2100"/>
            </a:lvl1pPr>
            <a:lvl2pPr marL="483809" indent="0">
              <a:buNone/>
              <a:defRPr sz="1900"/>
            </a:lvl2pPr>
            <a:lvl3pPr marL="967616" indent="0">
              <a:buNone/>
              <a:defRPr sz="1700"/>
            </a:lvl3pPr>
            <a:lvl4pPr marL="1451425" indent="0">
              <a:buNone/>
              <a:defRPr sz="1500"/>
            </a:lvl4pPr>
            <a:lvl5pPr marL="1935232" indent="0">
              <a:buNone/>
              <a:defRPr sz="1500"/>
            </a:lvl5pPr>
            <a:lvl6pPr marL="2419041" indent="0">
              <a:buNone/>
              <a:defRPr sz="1500"/>
            </a:lvl6pPr>
            <a:lvl7pPr marL="2902848" indent="0">
              <a:buNone/>
              <a:defRPr sz="1500"/>
            </a:lvl7pPr>
            <a:lvl8pPr marL="3386657" indent="0">
              <a:buNone/>
              <a:defRPr sz="1500"/>
            </a:lvl8pPr>
            <a:lvl9pPr marL="3870464" indent="0">
              <a:buNone/>
              <a:defRPr sz="15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9147DE-BC44-4472-B70A-E67048BAB78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8187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948" y="1199366"/>
            <a:ext cx="4033574" cy="3394845"/>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1801" y="1199366"/>
            <a:ext cx="4035254" cy="3394845"/>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1FD49B-811E-44B3-B07A-13FE5A9DE4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807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6948" y="1150656"/>
            <a:ext cx="4040294" cy="480418"/>
          </a:xfrm>
        </p:spPr>
        <p:txBody>
          <a:bodyPr anchor="b"/>
          <a:lstStyle>
            <a:lvl1pPr marL="0" indent="0">
              <a:buNone/>
              <a:defRPr sz="2500" b="1"/>
            </a:lvl1pPr>
            <a:lvl2pPr marL="483809" indent="0">
              <a:buNone/>
              <a:defRPr sz="2100" b="1"/>
            </a:lvl2pPr>
            <a:lvl3pPr marL="967616" indent="0">
              <a:buNone/>
              <a:defRPr sz="1900" b="1"/>
            </a:lvl3pPr>
            <a:lvl4pPr marL="1451425" indent="0">
              <a:buNone/>
              <a:defRPr sz="1700" b="1"/>
            </a:lvl4pPr>
            <a:lvl5pPr marL="1935232" indent="0">
              <a:buNone/>
              <a:defRPr sz="1700" b="1"/>
            </a:lvl5pPr>
            <a:lvl6pPr marL="2419041" indent="0">
              <a:buNone/>
              <a:defRPr sz="1700" b="1"/>
            </a:lvl6pPr>
            <a:lvl7pPr marL="2902848" indent="0">
              <a:buNone/>
              <a:defRPr sz="1700" b="1"/>
            </a:lvl7pPr>
            <a:lvl8pPr marL="3386657" indent="0">
              <a:buNone/>
              <a:defRPr sz="1700" b="1"/>
            </a:lvl8pPr>
            <a:lvl9pPr marL="3870464" indent="0">
              <a:buNone/>
              <a:defRPr sz="1700" b="1"/>
            </a:lvl9pPr>
          </a:lstStyle>
          <a:p>
            <a:pPr lvl="0"/>
            <a:r>
              <a:rPr lang="ru-RU" smtClean="0"/>
              <a:t>Образец текста</a:t>
            </a:r>
          </a:p>
        </p:txBody>
      </p:sp>
      <p:sp>
        <p:nvSpPr>
          <p:cNvPr id="4" name="Объект 3"/>
          <p:cNvSpPr>
            <a:spLocks noGrp="1"/>
          </p:cNvSpPr>
          <p:nvPr>
            <p:ph sz="half" idx="2"/>
          </p:nvPr>
        </p:nvSpPr>
        <p:spPr>
          <a:xfrm>
            <a:off x="456948" y="1631071"/>
            <a:ext cx="4040294" cy="29631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81" y="1150656"/>
            <a:ext cx="4041974" cy="480418"/>
          </a:xfrm>
        </p:spPr>
        <p:txBody>
          <a:bodyPr anchor="b"/>
          <a:lstStyle>
            <a:lvl1pPr marL="0" indent="0">
              <a:buNone/>
              <a:defRPr sz="2500" b="1"/>
            </a:lvl1pPr>
            <a:lvl2pPr marL="483809" indent="0">
              <a:buNone/>
              <a:defRPr sz="2100" b="1"/>
            </a:lvl2pPr>
            <a:lvl3pPr marL="967616" indent="0">
              <a:buNone/>
              <a:defRPr sz="1900" b="1"/>
            </a:lvl3pPr>
            <a:lvl4pPr marL="1451425" indent="0">
              <a:buNone/>
              <a:defRPr sz="1700" b="1"/>
            </a:lvl4pPr>
            <a:lvl5pPr marL="1935232" indent="0">
              <a:buNone/>
              <a:defRPr sz="1700" b="1"/>
            </a:lvl5pPr>
            <a:lvl6pPr marL="2419041" indent="0">
              <a:buNone/>
              <a:defRPr sz="1700" b="1"/>
            </a:lvl6pPr>
            <a:lvl7pPr marL="2902848" indent="0">
              <a:buNone/>
              <a:defRPr sz="1700" b="1"/>
            </a:lvl7pPr>
            <a:lvl8pPr marL="3386657" indent="0">
              <a:buNone/>
              <a:defRPr sz="1700" b="1"/>
            </a:lvl8pPr>
            <a:lvl9pPr marL="3870464" indent="0">
              <a:buNone/>
              <a:defRPr sz="1700" b="1"/>
            </a:lvl9pPr>
          </a:lstStyle>
          <a:p>
            <a:pPr lvl="0"/>
            <a:r>
              <a:rPr lang="ru-RU" smtClean="0"/>
              <a:t>Образец текста</a:t>
            </a:r>
          </a:p>
        </p:txBody>
      </p:sp>
      <p:sp>
        <p:nvSpPr>
          <p:cNvPr id="6" name="Объект 5"/>
          <p:cNvSpPr>
            <a:spLocks noGrp="1"/>
          </p:cNvSpPr>
          <p:nvPr>
            <p:ph sz="quarter" idx="4"/>
          </p:nvPr>
        </p:nvSpPr>
        <p:spPr>
          <a:xfrm>
            <a:off x="4645081" y="1631071"/>
            <a:ext cx="4041974" cy="29631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4C492D-2315-489F-9846-AE0DE3F6476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8811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0D573A-1A25-4D57-B258-963AC4B5227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9777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C8CF3C-AE6F-447A-ACAD-EFE17395D5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897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951" y="204936"/>
            <a:ext cx="3008801" cy="871809"/>
          </a:xfrm>
        </p:spPr>
        <p:txBody>
          <a:bodyPr anchor="b"/>
          <a:lstStyle>
            <a:lvl1pPr algn="l">
              <a:defRPr sz="2100" b="1"/>
            </a:lvl1pPr>
          </a:lstStyle>
          <a:p>
            <a:r>
              <a:rPr lang="ru-RU" smtClean="0"/>
              <a:t>Образец заголовка</a:t>
            </a:r>
            <a:endParaRPr lang="ru-RU"/>
          </a:p>
        </p:txBody>
      </p:sp>
      <p:sp>
        <p:nvSpPr>
          <p:cNvPr id="3" name="Объект 2"/>
          <p:cNvSpPr>
            <a:spLocks noGrp="1"/>
          </p:cNvSpPr>
          <p:nvPr>
            <p:ph idx="1"/>
          </p:nvPr>
        </p:nvSpPr>
        <p:spPr>
          <a:xfrm>
            <a:off x="3574949" y="204936"/>
            <a:ext cx="5112106" cy="4389277"/>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6951" y="1076745"/>
            <a:ext cx="3008801" cy="3517469"/>
          </a:xfrm>
        </p:spPr>
        <p:txBody>
          <a:bodyPr/>
          <a:lstStyle>
            <a:lvl1pPr marL="0" indent="0">
              <a:buNone/>
              <a:defRPr sz="1500"/>
            </a:lvl1pPr>
            <a:lvl2pPr marL="483809" indent="0">
              <a:buNone/>
              <a:defRPr sz="1300"/>
            </a:lvl2pPr>
            <a:lvl3pPr marL="967616" indent="0">
              <a:buNone/>
              <a:defRPr sz="1100"/>
            </a:lvl3pPr>
            <a:lvl4pPr marL="1451425" indent="0">
              <a:buNone/>
              <a:defRPr sz="1000"/>
            </a:lvl4pPr>
            <a:lvl5pPr marL="1935232" indent="0">
              <a:buNone/>
              <a:defRPr sz="1000"/>
            </a:lvl5pPr>
            <a:lvl6pPr marL="2419041" indent="0">
              <a:buNone/>
              <a:defRPr sz="1000"/>
            </a:lvl6pPr>
            <a:lvl7pPr marL="2902848" indent="0">
              <a:buNone/>
              <a:defRPr sz="1000"/>
            </a:lvl7pPr>
            <a:lvl8pPr marL="3386657" indent="0">
              <a:buNone/>
              <a:defRPr sz="1000"/>
            </a:lvl8pPr>
            <a:lvl9pPr marL="3870464"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250D5-2B1F-4C6B-9D93-4F064E6612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904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E277BE-481B-4FD9-B0AE-7E8B79C1657A}" type="datetime1">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3817708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516" y="3599781"/>
            <a:ext cx="5486736" cy="424985"/>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792516" y="460263"/>
            <a:ext cx="5486736" cy="3085765"/>
          </a:xfrm>
        </p:spPr>
        <p:txBody>
          <a:bodyPr/>
          <a:lstStyle>
            <a:lvl1pPr marL="0" indent="0">
              <a:buNone/>
              <a:defRPr sz="3400"/>
            </a:lvl1pPr>
            <a:lvl2pPr marL="483809" indent="0">
              <a:buNone/>
              <a:defRPr sz="3000"/>
            </a:lvl2pPr>
            <a:lvl3pPr marL="967616" indent="0">
              <a:buNone/>
              <a:defRPr sz="2500"/>
            </a:lvl3pPr>
            <a:lvl4pPr marL="1451425" indent="0">
              <a:buNone/>
              <a:defRPr sz="2100"/>
            </a:lvl4pPr>
            <a:lvl5pPr marL="1935232" indent="0">
              <a:buNone/>
              <a:defRPr sz="2100"/>
            </a:lvl5pPr>
            <a:lvl6pPr marL="2419041" indent="0">
              <a:buNone/>
              <a:defRPr sz="2100"/>
            </a:lvl6pPr>
            <a:lvl7pPr marL="2902848" indent="0">
              <a:buNone/>
              <a:defRPr sz="2100"/>
            </a:lvl7pPr>
            <a:lvl8pPr marL="3386657" indent="0">
              <a:buNone/>
              <a:defRPr sz="2100"/>
            </a:lvl8pPr>
            <a:lvl9pPr marL="3870464" indent="0">
              <a:buNone/>
              <a:defRPr sz="2100"/>
            </a:lvl9pPr>
          </a:lstStyle>
          <a:p>
            <a:pPr lvl="0"/>
            <a:endParaRPr lang="ru-RU" noProof="0" smtClean="0"/>
          </a:p>
        </p:txBody>
      </p:sp>
      <p:sp>
        <p:nvSpPr>
          <p:cNvPr id="4" name="Текст 3"/>
          <p:cNvSpPr>
            <a:spLocks noGrp="1"/>
          </p:cNvSpPr>
          <p:nvPr>
            <p:ph type="body" sz="half" idx="2"/>
          </p:nvPr>
        </p:nvSpPr>
        <p:spPr>
          <a:xfrm>
            <a:off x="1792516" y="4024764"/>
            <a:ext cx="5486736" cy="604722"/>
          </a:xfrm>
        </p:spPr>
        <p:txBody>
          <a:bodyPr/>
          <a:lstStyle>
            <a:lvl1pPr marL="0" indent="0">
              <a:buNone/>
              <a:defRPr sz="1500"/>
            </a:lvl1pPr>
            <a:lvl2pPr marL="483809" indent="0">
              <a:buNone/>
              <a:defRPr sz="1300"/>
            </a:lvl2pPr>
            <a:lvl3pPr marL="967616" indent="0">
              <a:buNone/>
              <a:defRPr sz="1100"/>
            </a:lvl3pPr>
            <a:lvl4pPr marL="1451425" indent="0">
              <a:buNone/>
              <a:defRPr sz="1000"/>
            </a:lvl4pPr>
            <a:lvl5pPr marL="1935232" indent="0">
              <a:buNone/>
              <a:defRPr sz="1000"/>
            </a:lvl5pPr>
            <a:lvl6pPr marL="2419041" indent="0">
              <a:buNone/>
              <a:defRPr sz="1000"/>
            </a:lvl6pPr>
            <a:lvl7pPr marL="2902848" indent="0">
              <a:buNone/>
              <a:defRPr sz="1000"/>
            </a:lvl7pPr>
            <a:lvl8pPr marL="3386657" indent="0">
              <a:buNone/>
              <a:defRPr sz="1000"/>
            </a:lvl8pPr>
            <a:lvl9pPr marL="3870464"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9BFA82-9D77-47B2-96C7-F2BB6FFF917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4041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3EA62-AB08-442E-B983-1DA019EC7C6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11261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786" y="206614"/>
            <a:ext cx="2056266" cy="438759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951" y="206614"/>
            <a:ext cx="6012562" cy="438759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79AA6B-82A9-444A-ADCB-DE8C51A2DC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97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EC09-A101-4A34-82F7-F6166FE2AAF9}" type="datetime1">
              <a:rPr lang="ru-RU" smtClean="0">
                <a:solidFill>
                  <a:prstClr val="black">
                    <a:tint val="75000"/>
                  </a:prstClr>
                </a:solidFill>
              </a:rPr>
              <a:pPr/>
              <a:t>28.03.2018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1202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E277BE-481B-4FD9-B0AE-7E8B79C1657A}" type="datetime1">
              <a:rPr lang="ru-RU" smtClean="0">
                <a:solidFill>
                  <a:prstClr val="black">
                    <a:tint val="75000"/>
                  </a:prstClr>
                </a:solidFill>
              </a:rPr>
              <a:pPr/>
              <a:t>28.03.2018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3145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9917A4-E088-4C5F-86E6-C754B26E37CE}" type="datetime1">
              <a:rPr lang="ru-RU" smtClean="0">
                <a:solidFill>
                  <a:prstClr val="black">
                    <a:tint val="75000"/>
                  </a:prstClr>
                </a:solidFill>
              </a:rPr>
              <a:pPr/>
              <a:t>28.03.2018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1058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13B33B-94BB-46F1-ABAA-FBFF7C39A9F7}" type="datetime1">
              <a:rPr lang="ru-RU" smtClean="0">
                <a:solidFill>
                  <a:prstClr val="black">
                    <a:tint val="75000"/>
                  </a:prstClr>
                </a:solidFill>
              </a:rPr>
              <a:pPr/>
              <a:t>28.03.2018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411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CE6FA-1E5C-442E-BE00-2068D8EF5826}" type="datetime1">
              <a:rPr lang="ru-RU" smtClean="0">
                <a:solidFill>
                  <a:prstClr val="black">
                    <a:tint val="75000"/>
                  </a:prstClr>
                </a:solidFill>
              </a:rPr>
              <a:pPr/>
              <a:t>28.03.2018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54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AFE2-3BC4-4F2A-AC5F-9E1BF51E9B1B}" type="datetime1">
              <a:rPr lang="ru-RU" smtClean="0">
                <a:solidFill>
                  <a:prstClr val="black">
                    <a:tint val="75000"/>
                  </a:prstClr>
                </a:solidFill>
              </a:rPr>
              <a:pPr/>
              <a:t>28.03.2018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90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4BC110-D748-4155-AA37-F52EE2D5D936}" type="datetime1">
              <a:rPr lang="ru-RU" smtClean="0">
                <a:solidFill>
                  <a:prstClr val="black">
                    <a:tint val="75000"/>
                  </a:prstClr>
                </a:solidFill>
              </a:rPr>
              <a:pPr/>
              <a:t>28.03.2018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660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3305179"/>
            <a:ext cx="7772400" cy="102155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98" indent="0">
              <a:buNone/>
              <a:defRPr sz="1600">
                <a:solidFill>
                  <a:schemeClr val="tx1">
                    <a:tint val="75000"/>
                  </a:schemeClr>
                </a:solidFill>
              </a:defRPr>
            </a:lvl3pPr>
            <a:lvl4pPr marL="1371598" indent="0">
              <a:buNone/>
              <a:defRPr sz="1400">
                <a:solidFill>
                  <a:schemeClr val="tx1">
                    <a:tint val="75000"/>
                  </a:schemeClr>
                </a:solidFill>
              </a:defRPr>
            </a:lvl4pPr>
            <a:lvl5pPr marL="1828796" indent="0">
              <a:buNone/>
              <a:defRPr sz="1400">
                <a:solidFill>
                  <a:schemeClr val="tx1">
                    <a:tint val="75000"/>
                  </a:schemeClr>
                </a:solidFill>
              </a:defRPr>
            </a:lvl5pPr>
            <a:lvl6pPr marL="2285996" indent="0">
              <a:buNone/>
              <a:defRPr sz="1400">
                <a:solidFill>
                  <a:schemeClr val="tx1">
                    <a:tint val="75000"/>
                  </a:schemeClr>
                </a:solidFill>
              </a:defRPr>
            </a:lvl6pPr>
            <a:lvl7pPr marL="2743194" indent="0">
              <a:buNone/>
              <a:defRPr sz="1400">
                <a:solidFill>
                  <a:schemeClr val="tx1">
                    <a:tint val="75000"/>
                  </a:schemeClr>
                </a:solidFill>
              </a:defRPr>
            </a:lvl7pPr>
            <a:lvl8pPr marL="3200394" indent="0">
              <a:buNone/>
              <a:defRPr sz="1400">
                <a:solidFill>
                  <a:schemeClr val="tx1">
                    <a:tint val="75000"/>
                  </a:schemeClr>
                </a:solidFill>
              </a:defRPr>
            </a:lvl8pPr>
            <a:lvl9pPr marL="3657592"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9917A4-E088-4C5F-86E6-C754B26E37CE}" type="datetime1">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674456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29106A-12A5-4C08-A509-FF6AF21EB899}" type="datetime1">
              <a:rPr lang="ru-RU" smtClean="0">
                <a:solidFill>
                  <a:prstClr val="black">
                    <a:tint val="75000"/>
                  </a:prstClr>
                </a:solidFill>
              </a:rPr>
              <a:pPr/>
              <a:t>28.03.2018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605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87DAC-DB81-4AAB-ACBD-6BE7388296F2}" type="datetime1">
              <a:rPr lang="ru-RU" smtClean="0">
                <a:solidFill>
                  <a:prstClr val="black">
                    <a:tint val="75000"/>
                  </a:prstClr>
                </a:solidFill>
              </a:rPr>
              <a:pPr/>
              <a:t>28.03.2018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485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A6E15C-BB23-4B29-92B8-6865D3F48305}" type="datetime1">
              <a:rPr lang="ru-RU" smtClean="0">
                <a:solidFill>
                  <a:prstClr val="black">
                    <a:tint val="75000"/>
                  </a:prstClr>
                </a:solidFill>
              </a:rPr>
              <a:pPr/>
              <a:t>28.03.2018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872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EFF66-0A77-4AC6-A1F0-3C000D032D1C}" type="datetime1">
              <a:rPr lang="ru-RU" smtClean="0">
                <a:solidFill>
                  <a:prstClr val="black">
                    <a:tint val="75000"/>
                  </a:prstClr>
                </a:solidFill>
              </a:rPr>
              <a:pPr/>
              <a:t>28.03.2018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72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2"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13B33B-94BB-46F1-ABAA-FBFF7C39A9F7}" type="datetime1">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80746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7"/>
            <a:ext cx="4040188" cy="479822"/>
          </a:xfrm>
        </p:spPr>
        <p:txBody>
          <a:bodyPr anchor="b"/>
          <a:lstStyle>
            <a:lvl1pPr marL="0" indent="0">
              <a:buNone/>
              <a:defRPr sz="2400" b="1"/>
            </a:lvl1pPr>
            <a:lvl2pPr marL="457200" indent="0">
              <a:buNone/>
              <a:defRPr sz="2000" b="1"/>
            </a:lvl2pPr>
            <a:lvl3pPr marL="914398" indent="0">
              <a:buNone/>
              <a:defRPr sz="1800" b="1"/>
            </a:lvl3pPr>
            <a:lvl4pPr marL="1371598"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7"/>
            <a:ext cx="4041775" cy="479822"/>
          </a:xfrm>
        </p:spPr>
        <p:txBody>
          <a:bodyPr anchor="b"/>
          <a:lstStyle>
            <a:lvl1pPr marL="0" indent="0">
              <a:buNone/>
              <a:defRPr sz="2400" b="1"/>
            </a:lvl1pPr>
            <a:lvl2pPr marL="457200" indent="0">
              <a:buNone/>
              <a:defRPr sz="2000" b="1"/>
            </a:lvl2pPr>
            <a:lvl3pPr marL="914398" indent="0">
              <a:buNone/>
              <a:defRPr sz="1800" b="1"/>
            </a:lvl3pPr>
            <a:lvl4pPr marL="1371598"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CE6FA-1E5C-442E-BE00-2068D8EF5826}" type="datetime1">
              <a:rPr lang="ru-RU" smtClean="0"/>
              <a:pPr/>
              <a:t>28.03.2018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41496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AFE2-3BC4-4F2A-AC5F-9E1BF51E9B1B}" type="datetime1">
              <a:rPr lang="ru-RU" smtClean="0"/>
              <a:pPr/>
              <a:t>28.03.2018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398225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4BC110-D748-4155-AA37-F52EE2D5D936}" type="datetime1">
              <a:rPr lang="ru-RU" smtClean="0"/>
              <a:pPr/>
              <a:t>28.03.2018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16131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04787"/>
            <a:ext cx="3008312"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076328"/>
            <a:ext cx="3008312" cy="3518297"/>
          </a:xfrm>
        </p:spPr>
        <p:txBody>
          <a:bodyPr/>
          <a:lstStyle>
            <a:lvl1pPr marL="0" indent="0">
              <a:buNone/>
              <a:defRPr sz="1400"/>
            </a:lvl1pPr>
            <a:lvl2pPr marL="457200" indent="0">
              <a:buNone/>
              <a:defRPr sz="1200"/>
            </a:lvl2pPr>
            <a:lvl3pPr marL="914398" indent="0">
              <a:buNone/>
              <a:defRPr sz="1000"/>
            </a:lvl3pPr>
            <a:lvl4pPr marL="1371598"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29106A-12A5-4C08-A509-FF6AF21EB899}" type="datetime1">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1871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398" indent="0">
              <a:buNone/>
              <a:defRPr sz="2400"/>
            </a:lvl3pPr>
            <a:lvl4pPr marL="1371598" indent="0">
              <a:buNone/>
              <a:defRPr sz="2000"/>
            </a:lvl4pPr>
            <a:lvl5pPr marL="1828796" indent="0">
              <a:buNone/>
              <a:defRPr sz="2000"/>
            </a:lvl5pPr>
            <a:lvl6pPr marL="2285996" indent="0">
              <a:buNone/>
              <a:defRPr sz="2000"/>
            </a:lvl6pPr>
            <a:lvl7pPr marL="2743194" indent="0">
              <a:buNone/>
              <a:defRPr sz="2000"/>
            </a:lvl7pPr>
            <a:lvl8pPr marL="3200394" indent="0">
              <a:buNone/>
              <a:defRPr sz="2000"/>
            </a:lvl8pPr>
            <a:lvl9pPr marL="3657592"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398" indent="0">
              <a:buNone/>
              <a:defRPr sz="1000"/>
            </a:lvl3pPr>
            <a:lvl4pPr marL="1371598"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287DAC-DB81-4AAB-ACBD-6BE7388296F2}" type="datetime1">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12496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2"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5"/>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9F3A0179-6548-4195-9C9B-E9BE97DF4D1C}" type="datetime1">
              <a:rPr lang="ru-RU" smtClean="0"/>
              <a:pPr/>
              <a:t>28.03.2018</a:t>
            </a:fld>
            <a:endParaRPr lang="ru-RU"/>
          </a:p>
        </p:txBody>
      </p:sp>
      <p:sp>
        <p:nvSpPr>
          <p:cNvPr id="5" name="Нижний колонтитул 4"/>
          <p:cNvSpPr>
            <a:spLocks noGrp="1"/>
          </p:cNvSpPr>
          <p:nvPr>
            <p:ph type="ftr" sz="quarter" idx="3"/>
          </p:nvPr>
        </p:nvSpPr>
        <p:spPr>
          <a:xfrm>
            <a:off x="3124201" y="4767265"/>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5"/>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080-DA93-457F-8D82-0AEAB95A1203}" type="slidenum">
              <a:rPr lang="ru-RU" smtClean="0"/>
              <a:pPr/>
              <a:t>‹#›</a:t>
            </a:fld>
            <a:endParaRPr lang="ru-RU"/>
          </a:p>
        </p:txBody>
      </p:sp>
    </p:spTree>
    <p:extLst>
      <p:ext uri="{BB962C8B-B14F-4D97-AF65-F5344CB8AC3E}">
        <p14:creationId xmlns:p14="http://schemas.microsoft.com/office/powerpoint/2010/main" val="56080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98"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3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3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98" indent="-228600" algn="l" defTabSz="9143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96"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96"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94"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94"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93"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92"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8"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51" y="206617"/>
            <a:ext cx="8230104" cy="8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6951" y="1199366"/>
            <a:ext cx="8230104" cy="339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6948" y="4683241"/>
            <a:ext cx="213354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defTabSz="816427">
              <a:defRPr sz="13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721" y="4683241"/>
            <a:ext cx="289456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algn="ctr" defTabSz="816427">
              <a:defRPr sz="13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511" y="4683241"/>
            <a:ext cx="213354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algn="r" defTabSz="816427">
              <a:defRPr sz="1300" smtClean="0"/>
            </a:lvl1pPr>
          </a:lstStyle>
          <a:p>
            <a:pPr fontAlgn="base">
              <a:spcBef>
                <a:spcPct val="0"/>
              </a:spcBef>
              <a:spcAft>
                <a:spcPct val="0"/>
              </a:spcAft>
              <a:defRPr/>
            </a:pPr>
            <a:fld id="{32F75A5A-371C-4A70-9E49-D850F752E84E}"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94957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6427" rtl="0" eaLnBrk="0" fontAlgn="base" hangingPunct="0">
        <a:spcBef>
          <a:spcPct val="0"/>
        </a:spcBef>
        <a:spcAft>
          <a:spcPct val="0"/>
        </a:spcAft>
        <a:defRPr sz="3900">
          <a:solidFill>
            <a:schemeClr val="tx2"/>
          </a:solidFill>
          <a:latin typeface="+mj-lt"/>
          <a:ea typeface="+mj-ea"/>
          <a:cs typeface="+mj-cs"/>
        </a:defRPr>
      </a:lvl1pPr>
      <a:lvl2pPr algn="ctr" defTabSz="816427" rtl="0" eaLnBrk="0" fontAlgn="base" hangingPunct="0">
        <a:spcBef>
          <a:spcPct val="0"/>
        </a:spcBef>
        <a:spcAft>
          <a:spcPct val="0"/>
        </a:spcAft>
        <a:defRPr sz="3900">
          <a:solidFill>
            <a:schemeClr val="tx2"/>
          </a:solidFill>
          <a:latin typeface="Arial" charset="0"/>
        </a:defRPr>
      </a:lvl2pPr>
      <a:lvl3pPr algn="ctr" defTabSz="816427" rtl="0" eaLnBrk="0" fontAlgn="base" hangingPunct="0">
        <a:spcBef>
          <a:spcPct val="0"/>
        </a:spcBef>
        <a:spcAft>
          <a:spcPct val="0"/>
        </a:spcAft>
        <a:defRPr sz="3900">
          <a:solidFill>
            <a:schemeClr val="tx2"/>
          </a:solidFill>
          <a:latin typeface="Arial" charset="0"/>
        </a:defRPr>
      </a:lvl3pPr>
      <a:lvl4pPr algn="ctr" defTabSz="816427" rtl="0" eaLnBrk="0" fontAlgn="base" hangingPunct="0">
        <a:spcBef>
          <a:spcPct val="0"/>
        </a:spcBef>
        <a:spcAft>
          <a:spcPct val="0"/>
        </a:spcAft>
        <a:defRPr sz="3900">
          <a:solidFill>
            <a:schemeClr val="tx2"/>
          </a:solidFill>
          <a:latin typeface="Arial" charset="0"/>
        </a:defRPr>
      </a:lvl4pPr>
      <a:lvl5pPr algn="ctr" defTabSz="816427" rtl="0" eaLnBrk="0" fontAlgn="base" hangingPunct="0">
        <a:spcBef>
          <a:spcPct val="0"/>
        </a:spcBef>
        <a:spcAft>
          <a:spcPct val="0"/>
        </a:spcAft>
        <a:defRPr sz="3900">
          <a:solidFill>
            <a:schemeClr val="tx2"/>
          </a:solidFill>
          <a:latin typeface="Arial" charset="0"/>
        </a:defRPr>
      </a:lvl5pPr>
      <a:lvl6pPr marL="483809" algn="ctr" defTabSz="816427" rtl="0" fontAlgn="base">
        <a:spcBef>
          <a:spcPct val="0"/>
        </a:spcBef>
        <a:spcAft>
          <a:spcPct val="0"/>
        </a:spcAft>
        <a:defRPr sz="3900">
          <a:solidFill>
            <a:schemeClr val="tx2"/>
          </a:solidFill>
          <a:latin typeface="Arial" charset="0"/>
        </a:defRPr>
      </a:lvl6pPr>
      <a:lvl7pPr marL="967616" algn="ctr" defTabSz="816427" rtl="0" fontAlgn="base">
        <a:spcBef>
          <a:spcPct val="0"/>
        </a:spcBef>
        <a:spcAft>
          <a:spcPct val="0"/>
        </a:spcAft>
        <a:defRPr sz="3900">
          <a:solidFill>
            <a:schemeClr val="tx2"/>
          </a:solidFill>
          <a:latin typeface="Arial" charset="0"/>
        </a:defRPr>
      </a:lvl7pPr>
      <a:lvl8pPr marL="1451425" algn="ctr" defTabSz="816427" rtl="0" fontAlgn="base">
        <a:spcBef>
          <a:spcPct val="0"/>
        </a:spcBef>
        <a:spcAft>
          <a:spcPct val="0"/>
        </a:spcAft>
        <a:defRPr sz="3900">
          <a:solidFill>
            <a:schemeClr val="tx2"/>
          </a:solidFill>
          <a:latin typeface="Arial" charset="0"/>
        </a:defRPr>
      </a:lvl8pPr>
      <a:lvl9pPr marL="1935232" algn="ctr" defTabSz="816427" rtl="0" fontAlgn="base">
        <a:spcBef>
          <a:spcPct val="0"/>
        </a:spcBef>
        <a:spcAft>
          <a:spcPct val="0"/>
        </a:spcAft>
        <a:defRPr sz="3900">
          <a:solidFill>
            <a:schemeClr val="tx2"/>
          </a:solidFill>
          <a:latin typeface="Arial" charset="0"/>
        </a:defRPr>
      </a:lvl9pPr>
    </p:titleStyle>
    <p:bodyStyle>
      <a:lvl1pPr marL="305738" indent="-305738" algn="l" defTabSz="816427" rtl="0" eaLnBrk="0" fontAlgn="base" hangingPunct="0">
        <a:spcBef>
          <a:spcPct val="20000"/>
        </a:spcBef>
        <a:spcAft>
          <a:spcPct val="0"/>
        </a:spcAft>
        <a:buChar char="•"/>
        <a:defRPr sz="2900">
          <a:solidFill>
            <a:schemeClr val="tx1"/>
          </a:solidFill>
          <a:latin typeface="+mn-lt"/>
          <a:ea typeface="+mn-ea"/>
          <a:cs typeface="+mn-cs"/>
        </a:defRPr>
      </a:lvl1pPr>
      <a:lvl2pPr marL="663556" indent="-255344" algn="l" defTabSz="816427" rtl="0" eaLnBrk="0" fontAlgn="base" hangingPunct="0">
        <a:spcBef>
          <a:spcPct val="20000"/>
        </a:spcBef>
        <a:spcAft>
          <a:spcPct val="0"/>
        </a:spcAft>
        <a:buChar char="–"/>
        <a:defRPr sz="2500">
          <a:solidFill>
            <a:schemeClr val="tx1"/>
          </a:solidFill>
          <a:latin typeface="+mn-lt"/>
        </a:defRPr>
      </a:lvl2pPr>
      <a:lvl3pPr marL="1019693" indent="-203268" algn="l" defTabSz="816427" rtl="0" eaLnBrk="0" fontAlgn="base" hangingPunct="0">
        <a:spcBef>
          <a:spcPct val="20000"/>
        </a:spcBef>
        <a:spcAft>
          <a:spcPct val="0"/>
        </a:spcAft>
        <a:buChar char="•"/>
        <a:defRPr sz="2100">
          <a:solidFill>
            <a:schemeClr val="tx1"/>
          </a:solidFill>
          <a:latin typeface="+mn-lt"/>
        </a:defRPr>
      </a:lvl3pPr>
      <a:lvl4pPr marL="1427907" indent="-203268" algn="l" defTabSz="816427" rtl="0" eaLnBrk="0" fontAlgn="base" hangingPunct="0">
        <a:spcBef>
          <a:spcPct val="20000"/>
        </a:spcBef>
        <a:spcAft>
          <a:spcPct val="0"/>
        </a:spcAft>
        <a:buChar char="–"/>
        <a:defRPr sz="1800">
          <a:solidFill>
            <a:schemeClr val="tx1"/>
          </a:solidFill>
          <a:latin typeface="+mn-lt"/>
        </a:defRPr>
      </a:lvl4pPr>
      <a:lvl5pPr marL="1836119" indent="-203268" algn="l" defTabSz="816427" rtl="0" eaLnBrk="0" fontAlgn="base" hangingPunct="0">
        <a:spcBef>
          <a:spcPct val="20000"/>
        </a:spcBef>
        <a:spcAft>
          <a:spcPct val="0"/>
        </a:spcAft>
        <a:buChar char="»"/>
        <a:defRPr sz="1800">
          <a:solidFill>
            <a:schemeClr val="tx1"/>
          </a:solidFill>
          <a:latin typeface="+mn-lt"/>
        </a:defRPr>
      </a:lvl5pPr>
      <a:lvl6pPr marL="2319928" indent="-203268" algn="l" defTabSz="816427" rtl="0" fontAlgn="base">
        <a:spcBef>
          <a:spcPct val="20000"/>
        </a:spcBef>
        <a:spcAft>
          <a:spcPct val="0"/>
        </a:spcAft>
        <a:buChar char="»"/>
        <a:defRPr sz="1800">
          <a:solidFill>
            <a:schemeClr val="tx1"/>
          </a:solidFill>
          <a:latin typeface="+mn-lt"/>
        </a:defRPr>
      </a:lvl6pPr>
      <a:lvl7pPr marL="2803735" indent="-203268" algn="l" defTabSz="816427" rtl="0" fontAlgn="base">
        <a:spcBef>
          <a:spcPct val="20000"/>
        </a:spcBef>
        <a:spcAft>
          <a:spcPct val="0"/>
        </a:spcAft>
        <a:buChar char="»"/>
        <a:defRPr sz="1800">
          <a:solidFill>
            <a:schemeClr val="tx1"/>
          </a:solidFill>
          <a:latin typeface="+mn-lt"/>
        </a:defRPr>
      </a:lvl7pPr>
      <a:lvl8pPr marL="3287544" indent="-203268" algn="l" defTabSz="816427" rtl="0" fontAlgn="base">
        <a:spcBef>
          <a:spcPct val="20000"/>
        </a:spcBef>
        <a:spcAft>
          <a:spcPct val="0"/>
        </a:spcAft>
        <a:buChar char="»"/>
        <a:defRPr sz="1800">
          <a:solidFill>
            <a:schemeClr val="tx1"/>
          </a:solidFill>
          <a:latin typeface="+mn-lt"/>
        </a:defRPr>
      </a:lvl8pPr>
      <a:lvl9pPr marL="3771351" indent="-203268" algn="l" defTabSz="816427" rtl="0" fontAlgn="base">
        <a:spcBef>
          <a:spcPct val="20000"/>
        </a:spcBef>
        <a:spcAft>
          <a:spcPct val="0"/>
        </a:spcAft>
        <a:buChar char="»"/>
        <a:defRPr sz="1800">
          <a:solidFill>
            <a:schemeClr val="tx1"/>
          </a:solidFill>
          <a:latin typeface="+mn-lt"/>
        </a:defRPr>
      </a:lvl9pPr>
    </p:bodyStyle>
    <p:otherStyle>
      <a:defPPr>
        <a:defRPr lang="ru-RU"/>
      </a:defPPr>
      <a:lvl1pPr marL="0" algn="l" defTabSz="967616" rtl="0" eaLnBrk="1" latinLnBrk="0" hangingPunct="1">
        <a:defRPr sz="1900" kern="1200">
          <a:solidFill>
            <a:schemeClr val="tx1"/>
          </a:solidFill>
          <a:latin typeface="+mn-lt"/>
          <a:ea typeface="+mn-ea"/>
          <a:cs typeface="+mn-cs"/>
        </a:defRPr>
      </a:lvl1pPr>
      <a:lvl2pPr marL="483809" algn="l" defTabSz="967616" rtl="0" eaLnBrk="1" latinLnBrk="0" hangingPunct="1">
        <a:defRPr sz="1900" kern="1200">
          <a:solidFill>
            <a:schemeClr val="tx1"/>
          </a:solidFill>
          <a:latin typeface="+mn-lt"/>
          <a:ea typeface="+mn-ea"/>
          <a:cs typeface="+mn-cs"/>
        </a:defRPr>
      </a:lvl2pPr>
      <a:lvl3pPr marL="967616" algn="l" defTabSz="967616" rtl="0" eaLnBrk="1" latinLnBrk="0" hangingPunct="1">
        <a:defRPr sz="1900" kern="1200">
          <a:solidFill>
            <a:schemeClr val="tx1"/>
          </a:solidFill>
          <a:latin typeface="+mn-lt"/>
          <a:ea typeface="+mn-ea"/>
          <a:cs typeface="+mn-cs"/>
        </a:defRPr>
      </a:lvl3pPr>
      <a:lvl4pPr marL="1451425" algn="l" defTabSz="967616" rtl="0" eaLnBrk="1" latinLnBrk="0" hangingPunct="1">
        <a:defRPr sz="1900" kern="1200">
          <a:solidFill>
            <a:schemeClr val="tx1"/>
          </a:solidFill>
          <a:latin typeface="+mn-lt"/>
          <a:ea typeface="+mn-ea"/>
          <a:cs typeface="+mn-cs"/>
        </a:defRPr>
      </a:lvl4pPr>
      <a:lvl5pPr marL="1935232" algn="l" defTabSz="967616" rtl="0" eaLnBrk="1" latinLnBrk="0" hangingPunct="1">
        <a:defRPr sz="1900" kern="1200">
          <a:solidFill>
            <a:schemeClr val="tx1"/>
          </a:solidFill>
          <a:latin typeface="+mn-lt"/>
          <a:ea typeface="+mn-ea"/>
          <a:cs typeface="+mn-cs"/>
        </a:defRPr>
      </a:lvl5pPr>
      <a:lvl6pPr marL="2419041" algn="l" defTabSz="967616" rtl="0" eaLnBrk="1" latinLnBrk="0" hangingPunct="1">
        <a:defRPr sz="1900" kern="1200">
          <a:solidFill>
            <a:schemeClr val="tx1"/>
          </a:solidFill>
          <a:latin typeface="+mn-lt"/>
          <a:ea typeface="+mn-ea"/>
          <a:cs typeface="+mn-cs"/>
        </a:defRPr>
      </a:lvl6pPr>
      <a:lvl7pPr marL="2902848" algn="l" defTabSz="967616" rtl="0" eaLnBrk="1" latinLnBrk="0" hangingPunct="1">
        <a:defRPr sz="1900" kern="1200">
          <a:solidFill>
            <a:schemeClr val="tx1"/>
          </a:solidFill>
          <a:latin typeface="+mn-lt"/>
          <a:ea typeface="+mn-ea"/>
          <a:cs typeface="+mn-cs"/>
        </a:defRPr>
      </a:lvl7pPr>
      <a:lvl8pPr marL="3386657" algn="l" defTabSz="967616" rtl="0" eaLnBrk="1" latinLnBrk="0" hangingPunct="1">
        <a:defRPr sz="1900" kern="1200">
          <a:solidFill>
            <a:schemeClr val="tx1"/>
          </a:solidFill>
          <a:latin typeface="+mn-lt"/>
          <a:ea typeface="+mn-ea"/>
          <a:cs typeface="+mn-cs"/>
        </a:defRPr>
      </a:lvl8pPr>
      <a:lvl9pPr marL="3870464" algn="l" defTabSz="96761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F3A0179-6548-4195-9C9B-E9BE97DF4D1C}" type="datetime1">
              <a:rPr lang="ru-RU" smtClean="0">
                <a:solidFill>
                  <a:prstClr val="black">
                    <a:tint val="75000"/>
                  </a:prstClr>
                </a:solidFill>
              </a:rPr>
              <a:pPr defTabSz="914400"/>
              <a:t>28.03.2018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A35080-DA93-457F-8D82-0AEAB95A1203}"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739038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image" Target="../media/image84.emf"/><Relationship Id="rId3" Type="http://schemas.openxmlformats.org/officeDocument/2006/relationships/image" Target="../media/image2.jpeg"/><Relationship Id="rId7" Type="http://schemas.openxmlformats.org/officeDocument/2006/relationships/image" Target="../media/image78.emf"/><Relationship Id="rId12" Type="http://schemas.openxmlformats.org/officeDocument/2006/relationships/image" Target="../media/image8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7.emf"/><Relationship Id="rId11" Type="http://schemas.openxmlformats.org/officeDocument/2006/relationships/image" Target="../media/image82.emf"/><Relationship Id="rId5" Type="http://schemas.openxmlformats.org/officeDocument/2006/relationships/image" Target="../media/image76.emf"/><Relationship Id="rId15" Type="http://schemas.openxmlformats.org/officeDocument/2006/relationships/image" Target="../media/image86.jpeg"/><Relationship Id="rId10" Type="http://schemas.openxmlformats.org/officeDocument/2006/relationships/image" Target="../media/image81.emf"/><Relationship Id="rId4" Type="http://schemas.openxmlformats.org/officeDocument/2006/relationships/image" Target="../media/image75.emf"/><Relationship Id="rId9" Type="http://schemas.openxmlformats.org/officeDocument/2006/relationships/image" Target="../media/image80.emf"/><Relationship Id="rId14" Type="http://schemas.openxmlformats.org/officeDocument/2006/relationships/image" Target="../media/image8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3.jpeg"/></Relationships>
</file>

<file path=ppt/slides/_rels/slide24.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jpeg"/><Relationship Id="rId18" Type="http://schemas.openxmlformats.org/officeDocument/2006/relationships/image" Target="../media/image108.png"/><Relationship Id="rId3" Type="http://schemas.openxmlformats.org/officeDocument/2006/relationships/image" Target="../media/image2.jpeg"/><Relationship Id="rId7" Type="http://schemas.openxmlformats.org/officeDocument/2006/relationships/image" Target="../media/image97.jpeg"/><Relationship Id="rId12" Type="http://schemas.openxmlformats.org/officeDocument/2006/relationships/image" Target="../media/image102.png"/><Relationship Id="rId17" Type="http://schemas.openxmlformats.org/officeDocument/2006/relationships/image" Target="../media/image107.jpeg"/><Relationship Id="rId2" Type="http://schemas.openxmlformats.org/officeDocument/2006/relationships/notesSlide" Target="../notesSlides/notesSlide9.xml"/><Relationship Id="rId16" Type="http://schemas.openxmlformats.org/officeDocument/2006/relationships/image" Target="../media/image106.jpeg"/><Relationship Id="rId1" Type="http://schemas.openxmlformats.org/officeDocument/2006/relationships/slideLayout" Target="../slideLayouts/slideLayout13.xml"/><Relationship Id="rId6" Type="http://schemas.openxmlformats.org/officeDocument/2006/relationships/image" Target="../media/image96.jpeg"/><Relationship Id="rId11" Type="http://schemas.openxmlformats.org/officeDocument/2006/relationships/image" Target="../media/image101.jpeg"/><Relationship Id="rId5" Type="http://schemas.openxmlformats.org/officeDocument/2006/relationships/image" Target="../media/image95.jpeg"/><Relationship Id="rId15" Type="http://schemas.openxmlformats.org/officeDocument/2006/relationships/image" Target="../media/image105.jpeg"/><Relationship Id="rId10" Type="http://schemas.openxmlformats.org/officeDocument/2006/relationships/image" Target="../media/image100.jpeg"/><Relationship Id="rId19" Type="http://schemas.openxmlformats.org/officeDocument/2006/relationships/image" Target="../media/image109.jpeg"/><Relationship Id="rId4" Type="http://schemas.openxmlformats.org/officeDocument/2006/relationships/image" Target="../media/image94.jpeg"/><Relationship Id="rId9" Type="http://schemas.openxmlformats.org/officeDocument/2006/relationships/image" Target="../media/image99.png"/><Relationship Id="rId1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9.emf"/><Relationship Id="rId3" Type="http://schemas.openxmlformats.org/officeDocument/2006/relationships/image" Target="../media/image2.jpeg"/><Relationship Id="rId7" Type="http://schemas.openxmlformats.org/officeDocument/2006/relationships/image" Target="../media/image113.jpeg"/><Relationship Id="rId12" Type="http://schemas.openxmlformats.org/officeDocument/2006/relationships/image" Target="../media/image11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2.emf"/><Relationship Id="rId11" Type="http://schemas.openxmlformats.org/officeDocument/2006/relationships/image" Target="../media/image117.jpe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jpeg"/><Relationship Id="rId9" Type="http://schemas.openxmlformats.org/officeDocument/2006/relationships/image" Target="../media/image1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27.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ru/url?sa=i&amp;rct=j&amp;q=%D1%8D%D0%BA%D1%81%D0%BF%D0%B5%D1%80%D1%82-%D0%A0%D0%90+%D0%BA%D0%B0%D1%80%D1%82%D0%B8%D0%BD%D0%BA%D0%B8&amp;source=images&amp;cd=&amp;docid=zYE5Lf_Nc1l5OM&amp;tbnid=XzWLA6-c0yCpiM:&amp;ved=0CAUQjRw&amp;url=http://consulting-company.ru/raexpert.ru&amp;ei=VERNUaW8IsOs4ASVv4GYBQ&amp;bvm=bv.44158598,d.bGE&amp;psig=AFQjCNG_hMS3LxDQCmjtdmKGR28jjPKXWA&amp;ust=1364104517338090" TargetMode="External"/><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notesSlide" Target="../notesSlides/notesSlide2.xml"/><Relationship Id="rId21" Type="http://schemas.openxmlformats.org/officeDocument/2006/relationships/image" Target="../media/image43.emf"/><Relationship Id="rId7" Type="http://schemas.openxmlformats.org/officeDocument/2006/relationships/image" Target="../media/image29.jpeg"/><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slideLayout" Target="../slideLayouts/slideLayout13.xml"/><Relationship Id="rId16" Type="http://schemas.openxmlformats.org/officeDocument/2006/relationships/image" Target="../media/image38.emf"/><Relationship Id="rId20" Type="http://schemas.openxmlformats.org/officeDocument/2006/relationships/image" Target="../media/image42.emf"/><Relationship Id="rId1" Type="http://schemas.openxmlformats.org/officeDocument/2006/relationships/vmlDrawing" Target="../drawings/vmlDrawing1.vml"/><Relationship Id="rId6" Type="http://schemas.openxmlformats.org/officeDocument/2006/relationships/image" Target="../media/image28.jpeg"/><Relationship Id="rId11" Type="http://schemas.openxmlformats.org/officeDocument/2006/relationships/image" Target="../media/image33.emf"/><Relationship Id="rId5" Type="http://schemas.openxmlformats.org/officeDocument/2006/relationships/image" Target="../media/image27.jpeg"/><Relationship Id="rId15" Type="http://schemas.openxmlformats.org/officeDocument/2006/relationships/image" Target="../media/image37.emf"/><Relationship Id="rId23" Type="http://schemas.openxmlformats.org/officeDocument/2006/relationships/image" Target="../media/image26.emf"/><Relationship Id="rId10" Type="http://schemas.openxmlformats.org/officeDocument/2006/relationships/image" Target="../media/image32.emf"/><Relationship Id="rId19" Type="http://schemas.openxmlformats.org/officeDocument/2006/relationships/image" Target="../media/image41.emf"/><Relationship Id="rId4" Type="http://schemas.openxmlformats.org/officeDocument/2006/relationships/image" Target="../media/image2.jpeg"/><Relationship Id="rId9" Type="http://schemas.openxmlformats.org/officeDocument/2006/relationships/image" Target="../media/image31.emf"/><Relationship Id="rId14" Type="http://schemas.openxmlformats.org/officeDocument/2006/relationships/image" Target="../media/image36.emf"/><Relationship Id="rId22"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2.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jpg"/>
          <p:cNvPicPr>
            <a:picLocks noChangeAspect="1"/>
          </p:cNvPicPr>
          <p:nvPr/>
        </p:nvPicPr>
        <p:blipFill>
          <a:blip r:embed="rId2" cstate="print"/>
          <a:stretch>
            <a:fillRect/>
          </a:stretch>
        </p:blipFill>
        <p:spPr>
          <a:xfrm>
            <a:off x="0" y="0"/>
            <a:ext cx="9144000" cy="5139884"/>
          </a:xfrm>
          <a:prstGeom prst="rect">
            <a:avLst/>
          </a:prstGeom>
        </p:spPr>
      </p:pic>
      <p:sp>
        <p:nvSpPr>
          <p:cNvPr id="2051" name="Rectangle 13"/>
          <p:cNvSpPr>
            <a:spLocks noChangeArrowheads="1"/>
          </p:cNvSpPr>
          <p:nvPr/>
        </p:nvSpPr>
        <p:spPr bwMode="auto">
          <a:xfrm>
            <a:off x="3810143" y="4476629"/>
            <a:ext cx="1523720" cy="66687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r>
              <a:rPr lang="ru-RU" altLang="ru-RU" b="1" dirty="0" smtClean="0">
                <a:solidFill>
                  <a:schemeClr val="bg1"/>
                </a:solidFill>
              </a:rPr>
              <a:t>201</a:t>
            </a:r>
            <a:r>
              <a:rPr lang="en-US" altLang="ru-RU" b="1" dirty="0" smtClean="0">
                <a:solidFill>
                  <a:schemeClr val="bg1"/>
                </a:solidFill>
              </a:rPr>
              <a:t>8</a:t>
            </a:r>
            <a:endParaRPr lang="ru-RU" altLang="ru-RU" b="1" dirty="0">
              <a:solidFill>
                <a:schemeClr val="bg1"/>
              </a:solidFill>
            </a:endParaRPr>
          </a:p>
        </p:txBody>
      </p:sp>
      <p:sp>
        <p:nvSpPr>
          <p:cNvPr id="2053" name="Rectangle 5"/>
          <p:cNvSpPr>
            <a:spLocks noChangeArrowheads="1"/>
          </p:cNvSpPr>
          <p:nvPr/>
        </p:nvSpPr>
        <p:spPr bwMode="auto">
          <a:xfrm>
            <a:off x="3203851" y="3579862"/>
            <a:ext cx="27363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8" tIns="40819" rIns="81638" bIns="40819"/>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spcBef>
                <a:spcPct val="20000"/>
              </a:spcBef>
            </a:pPr>
            <a:r>
              <a:rPr lang="en-US" altLang="ru-RU" sz="2000" b="1" dirty="0">
                <a:solidFill>
                  <a:schemeClr val="tx1">
                    <a:lumMod val="50000"/>
                    <a:lumOff val="50000"/>
                  </a:schemeClr>
                </a:solidFill>
              </a:rPr>
              <a:t>P. </a:t>
            </a:r>
            <a:r>
              <a:rPr lang="en-US" altLang="ru-RU" sz="2000" b="1" dirty="0" err="1">
                <a:solidFill>
                  <a:schemeClr val="tx1">
                    <a:lumMod val="50000"/>
                    <a:lumOff val="50000"/>
                  </a:schemeClr>
                </a:solidFill>
              </a:rPr>
              <a:t>Chubik</a:t>
            </a:r>
            <a:endParaRPr lang="en-US" altLang="ru-RU" sz="2000" b="1" dirty="0">
              <a:solidFill>
                <a:schemeClr val="tx1">
                  <a:lumMod val="50000"/>
                  <a:lumOff val="50000"/>
                </a:schemeClr>
              </a:solidFill>
            </a:endParaRPr>
          </a:p>
          <a:p>
            <a:pPr algn="ctr" eaLnBrk="1" hangingPunct="1">
              <a:spcBef>
                <a:spcPct val="20000"/>
              </a:spcBef>
            </a:pPr>
            <a:r>
              <a:rPr lang="en-US" altLang="ru-RU" sz="2000" b="1" dirty="0">
                <a:solidFill>
                  <a:schemeClr val="tx1">
                    <a:lumMod val="50000"/>
                    <a:lumOff val="50000"/>
                  </a:schemeClr>
                </a:solidFill>
              </a:rPr>
              <a:t>Rector </a:t>
            </a:r>
          </a:p>
        </p:txBody>
      </p:sp>
      <p:sp>
        <p:nvSpPr>
          <p:cNvPr id="2054" name="Rectangle 6"/>
          <p:cNvSpPr>
            <a:spLocks noChangeArrowheads="1"/>
          </p:cNvSpPr>
          <p:nvPr/>
        </p:nvSpPr>
        <p:spPr bwMode="auto">
          <a:xfrm>
            <a:off x="685422" y="1961990"/>
            <a:ext cx="7695878" cy="125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8" tIns="40819" rIns="81638" bIns="40819"/>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spcBef>
                <a:spcPct val="20000"/>
              </a:spcBef>
            </a:pPr>
            <a:r>
              <a:rPr lang="en-US" altLang="ru-RU" sz="3400" b="1" dirty="0">
                <a:solidFill>
                  <a:schemeClr val="bg1"/>
                </a:solidFill>
                <a:latin typeface="Calibri" pitchFamily="34" charset="0"/>
              </a:rPr>
              <a:t>NATIONAL RESEARCH</a:t>
            </a:r>
          </a:p>
          <a:p>
            <a:pPr algn="ctr" eaLnBrk="1" hangingPunct="1">
              <a:spcBef>
                <a:spcPct val="20000"/>
              </a:spcBef>
            </a:pPr>
            <a:r>
              <a:rPr lang="en-US" altLang="ru-RU" sz="3400" b="1" dirty="0">
                <a:solidFill>
                  <a:schemeClr val="bg1"/>
                </a:solidFill>
                <a:latin typeface="Calibri" pitchFamily="34" charset="0"/>
              </a:rPr>
              <a:t>TOMSK POLYTECHNIC UNIVERSITY</a:t>
            </a:r>
            <a:endParaRPr lang="ru-RU" altLang="ru-RU" sz="3400" b="1" dirty="0">
              <a:solidFill>
                <a:schemeClr val="bg1"/>
              </a:solidFill>
              <a:latin typeface="Calibri" pitchFamily="34" charset="0"/>
            </a:endParaRPr>
          </a:p>
        </p:txBody>
      </p:sp>
    </p:spTree>
    <p:extLst>
      <p:ext uri="{BB962C8B-B14F-4D97-AF65-F5344CB8AC3E}">
        <p14:creationId xmlns:p14="http://schemas.microsoft.com/office/powerpoint/2010/main" val="158961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Podl_osnova_bez_LOGO_obechn.jpg"/>
          <p:cNvPicPr>
            <a:picLocks noChangeAspect="1"/>
          </p:cNvPicPr>
          <p:nvPr/>
        </p:nvPicPr>
        <p:blipFill>
          <a:blip r:embed="rId2" cstate="print"/>
          <a:stretch>
            <a:fillRect/>
          </a:stretch>
        </p:blipFill>
        <p:spPr>
          <a:xfrm>
            <a:off x="0" y="0"/>
            <a:ext cx="9135879" cy="5143500"/>
          </a:xfrm>
          <a:prstGeom prst="rect">
            <a:avLst/>
          </a:prstGeom>
        </p:spPr>
      </p:pic>
      <p:cxnSp>
        <p:nvCxnSpPr>
          <p:cNvPr id="30" name="Прямая соединительная линия 29"/>
          <p:cNvCxnSpPr/>
          <p:nvPr/>
        </p:nvCxnSpPr>
        <p:spPr>
          <a:xfrm>
            <a:off x="2409217" y="3579862"/>
            <a:ext cx="5164785"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707526" y="4005756"/>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60102" y="2613995"/>
            <a:ext cx="3431508" cy="378908"/>
          </a:xfrm>
          <a:prstGeom prst="rect">
            <a:avLst/>
          </a:prstGeom>
          <a:solidFill>
            <a:srgbClr val="69BA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dirty="0">
              <a:solidFill>
                <a:srgbClr val="8CC63E"/>
              </a:solidFill>
            </a:endParaRPr>
          </a:p>
        </p:txBody>
      </p:sp>
      <p:sp>
        <p:nvSpPr>
          <p:cNvPr id="8" name="TextBox 7"/>
          <p:cNvSpPr txBox="1"/>
          <p:nvPr/>
        </p:nvSpPr>
        <p:spPr>
          <a:xfrm>
            <a:off x="2553237" y="1272551"/>
            <a:ext cx="2378802" cy="1569660"/>
          </a:xfrm>
          <a:prstGeom prst="rect">
            <a:avLst/>
          </a:prstGeom>
          <a:noFill/>
        </p:spPr>
        <p:txBody>
          <a:bodyPr wrap="square" lIns="91440" tIns="45720" rIns="91440" bIns="45720" rtlCol="0">
            <a:spAutoFit/>
          </a:bodyPr>
          <a:lstStyle/>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solidFill>
                  <a:prstClr val="black"/>
                </a:solidFill>
                <a:latin typeface="Arial" pitchFamily="34" charset="0"/>
                <a:ea typeface="Verdana" panose="020B0604030504040204" pitchFamily="34" charset="0"/>
                <a:cs typeface="Arial" pitchFamily="34" charset="0"/>
              </a:rPr>
              <a:t>Students </a:t>
            </a:r>
            <a:endParaRPr lang="ru-RU" sz="1600"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latin typeface="Arial" panose="020B0604020202020204" pitchFamily="34" charset="0"/>
                <a:ea typeface="Verdana" panose="020B0604030504040204" pitchFamily="34" charset="0"/>
                <a:cs typeface="Arial" panose="020B0604020202020204" pitchFamily="34" charset="0"/>
              </a:rPr>
              <a:t>Post-graduates</a:t>
            </a:r>
            <a:endParaRPr lang="ru-RU" sz="1600" dirty="0">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solidFill>
                  <a:prstClr val="black"/>
                </a:solidFill>
                <a:latin typeface="Arial" pitchFamily="34" charset="0"/>
                <a:ea typeface="Verdana" panose="020B0604030504040204" pitchFamily="34" charset="0"/>
                <a:cs typeface="Arial" pitchFamily="34" charset="0"/>
              </a:rPr>
              <a:t>Doctoral students</a:t>
            </a:r>
            <a:endParaRPr lang="en-US" sz="1600" b="1" dirty="0">
              <a:solidFill>
                <a:srgbClr val="69BA2E"/>
              </a:solidFill>
              <a:latin typeface="Arial" pitchFamily="34" charset="0"/>
              <a:ea typeface="Verdana" panose="020B0604030504040204" pitchFamily="34" charset="0"/>
              <a:cs typeface="Arial"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anose="020B0604030504040204" pitchFamily="34" charset="0"/>
                <a:cs typeface="Arial" pitchFamily="34" charset="0"/>
              </a:rPr>
              <a:t>Doctors of Science</a:t>
            </a: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spc="-50" dirty="0">
                <a:solidFill>
                  <a:prstClr val="black"/>
                </a:solidFill>
                <a:latin typeface="Arial" pitchFamily="34" charset="0"/>
                <a:ea typeface="Verdana" panose="020B0604030504040204" pitchFamily="34" charset="0"/>
                <a:cs typeface="Arial" pitchFamily="34" charset="0"/>
              </a:rPr>
              <a:t>Candidates of Science</a:t>
            </a:r>
            <a:endParaRPr lang="ru-RU" sz="1600" b="1" spc="-50"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endParaRPr lang="ru-RU" sz="1600" b="1" spc="-5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16" name="TextBox 15"/>
          <p:cNvSpPr txBox="1"/>
          <p:nvPr/>
        </p:nvSpPr>
        <p:spPr>
          <a:xfrm>
            <a:off x="5759638" y="1314217"/>
            <a:ext cx="2700794" cy="1569660"/>
          </a:xfrm>
          <a:prstGeom prst="rect">
            <a:avLst/>
          </a:prstGeom>
          <a:noFill/>
        </p:spPr>
        <p:txBody>
          <a:bodyPr wrap="square" lIns="91440" tIns="45720" rIns="91440" bIns="45720" rtlCol="0">
            <a:spAutoFit/>
          </a:bodyPr>
          <a:lstStyle/>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itchFamily="34" charset="0"/>
                <a:cs typeface="Arial" pitchFamily="34" charset="0"/>
              </a:rPr>
              <a:t>Bachelor programs </a:t>
            </a: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itchFamily="34" charset="0"/>
                <a:cs typeface="Arial" pitchFamily="34" charset="0"/>
              </a:rPr>
              <a:t>Master Programs</a:t>
            </a:r>
            <a:endParaRPr lang="en-US" sz="1600" b="1" dirty="0">
              <a:solidFill>
                <a:srgbClr val="69BA2E"/>
              </a:solidFill>
              <a:latin typeface="Arial" pitchFamily="34" charset="0"/>
              <a:ea typeface="Verdana" pitchFamily="34" charset="0"/>
              <a:cs typeface="Arial"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itchFamily="34" charset="0"/>
                <a:cs typeface="Arial" pitchFamily="34" charset="0"/>
              </a:rPr>
              <a:t>Post-Graduate Programs</a:t>
            </a:r>
            <a:endParaRPr lang="ru-RU" sz="1600" b="1" dirty="0">
              <a:solidFill>
                <a:srgbClr val="69BA2E"/>
              </a:solidFill>
              <a:latin typeface="Arial" pitchFamily="34" charset="0"/>
              <a:ea typeface="Verdana" pitchFamily="34" charset="0"/>
              <a:cs typeface="Arial"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smtClean="0">
                <a:latin typeface="Arial" panose="020B0604020202020204" pitchFamily="34" charset="0"/>
                <a:ea typeface="Verdana" panose="020B0604030504040204" pitchFamily="34" charset="0"/>
                <a:cs typeface="Arial" panose="020B0604020202020204" pitchFamily="34" charset="0"/>
              </a:rPr>
              <a:t>Doctoral Programs</a:t>
            </a:r>
            <a:endParaRPr lang="ru-RU" sz="1600" dirty="0">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r>
              <a:rPr lang="ru-RU" sz="1600" b="1" dirty="0" smtClean="0">
                <a:solidFill>
                  <a:srgbClr val="8CC63E"/>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rgbClr val="8CC63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endParaRPr lang="ru-RU" sz="1600" b="1" dirty="0">
              <a:solidFill>
                <a:srgbClr val="8CC63E"/>
              </a:solidFill>
              <a:latin typeface="Arial" panose="020B0604020202020204" pitchFamily="34" charset="0"/>
              <a:ea typeface="Verdana" panose="020B0604030504040204" pitchFamily="34" charset="0"/>
              <a:cs typeface="Arial" panose="020B0604020202020204" pitchFamily="34" charset="0"/>
            </a:endParaRPr>
          </a:p>
        </p:txBody>
      </p:sp>
      <p:sp>
        <p:nvSpPr>
          <p:cNvPr id="19" name="Прямоугольник 18"/>
          <p:cNvSpPr/>
          <p:nvPr/>
        </p:nvSpPr>
        <p:spPr>
          <a:xfrm>
            <a:off x="1619674" y="1203598"/>
            <a:ext cx="3312368" cy="1512168"/>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smtClean="0"/>
              <a:t>       </a:t>
            </a:r>
            <a:endParaRPr lang="ru-RU" dirty="0"/>
          </a:p>
        </p:txBody>
      </p:sp>
      <p:sp>
        <p:nvSpPr>
          <p:cNvPr id="22" name="TextBox 21"/>
          <p:cNvSpPr txBox="1"/>
          <p:nvPr/>
        </p:nvSpPr>
        <p:spPr>
          <a:xfrm>
            <a:off x="1615610" y="2595991"/>
            <a:ext cx="3316429" cy="369332"/>
          </a:xfrm>
          <a:prstGeom prst="rect">
            <a:avLst/>
          </a:prstGeom>
          <a:noFill/>
        </p:spPr>
        <p:txBody>
          <a:bodyPr wrap="square" lIns="91440" tIns="45720" rIns="91440" bIns="45720" rtlCol="0">
            <a:spAutoFit/>
          </a:bodyPr>
          <a:lstStyle/>
          <a:p>
            <a:pPr algn="ctr"/>
            <a:r>
              <a:rPr lang="en-US" dirty="0" smtClean="0">
                <a:solidFill>
                  <a:schemeClr val="bg1"/>
                </a:solidFill>
                <a:latin typeface="Arial" pitchFamily="34" charset="0"/>
                <a:ea typeface="Verdana" panose="020B0604030504040204" pitchFamily="34" charset="0"/>
                <a:cs typeface="Arial" pitchFamily="34" charset="0"/>
              </a:rPr>
              <a:t>Cohort</a:t>
            </a:r>
            <a:endParaRPr lang="ru-RU" dirty="0">
              <a:solidFill>
                <a:schemeClr val="bg1"/>
              </a:solidFill>
              <a:latin typeface="Arial" pitchFamily="34" charset="0"/>
              <a:ea typeface="Verdana" panose="020B0604030504040204" pitchFamily="34" charset="0"/>
              <a:cs typeface="Arial" pitchFamily="34" charset="0"/>
            </a:endParaRPr>
          </a:p>
        </p:txBody>
      </p:sp>
      <p:sp>
        <p:nvSpPr>
          <p:cNvPr id="23" name="TextBox 22"/>
          <p:cNvSpPr txBox="1"/>
          <p:nvPr/>
        </p:nvSpPr>
        <p:spPr>
          <a:xfrm>
            <a:off x="5148064" y="2613995"/>
            <a:ext cx="3312368" cy="369332"/>
          </a:xfrm>
          <a:prstGeom prst="rect">
            <a:avLst/>
          </a:prstGeom>
          <a:solidFill>
            <a:srgbClr val="69BA2E"/>
          </a:solidFill>
        </p:spPr>
        <p:txBody>
          <a:bodyPr wrap="square" lIns="91440" tIns="45720" rIns="91440" bIns="45720" rtlCol="0">
            <a:spAutoFit/>
          </a:bodyPr>
          <a:lstStyle/>
          <a:p>
            <a:pPr algn="ctr"/>
            <a:r>
              <a:rPr lang="en-US" dirty="0" smtClean="0">
                <a:solidFill>
                  <a:schemeClr val="bg1"/>
                </a:solidFill>
                <a:latin typeface="Arial" pitchFamily="34" charset="0"/>
                <a:ea typeface="Verdana" panose="020B0604030504040204" pitchFamily="34" charset="0"/>
                <a:cs typeface="Arial" pitchFamily="34" charset="0"/>
              </a:rPr>
              <a:t>Educational programs</a:t>
            </a:r>
            <a:endParaRPr lang="ru-RU" dirty="0">
              <a:solidFill>
                <a:schemeClr val="bg1"/>
              </a:solidFill>
              <a:latin typeface="Arial" pitchFamily="34" charset="0"/>
              <a:ea typeface="Verdana" panose="020B0604030504040204" pitchFamily="34" charset="0"/>
              <a:cs typeface="Arial" pitchFamily="34" charset="0"/>
            </a:endParaRP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10</a:t>
            </a:r>
            <a:endParaRPr lang="ru-RU" sz="1200" dirty="0"/>
          </a:p>
        </p:txBody>
      </p:sp>
      <p:sp>
        <p:nvSpPr>
          <p:cNvPr id="20" name="TextBox 19"/>
          <p:cNvSpPr txBox="1"/>
          <p:nvPr/>
        </p:nvSpPr>
        <p:spPr>
          <a:xfrm>
            <a:off x="1735541" y="1286343"/>
            <a:ext cx="908730" cy="1323439"/>
          </a:xfrm>
          <a:prstGeom prst="rect">
            <a:avLst/>
          </a:prstGeom>
          <a:noFill/>
        </p:spPr>
        <p:txBody>
          <a:bodyPr wrap="square" lIns="91440" tIns="45720" rIns="91440" bIns="45720" rtlCol="0">
            <a:spAutoFit/>
          </a:bodyPr>
          <a:lstStyle/>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12500</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887</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8</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222</a:t>
            </a: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918</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25" name="Прямоугольник 24"/>
          <p:cNvSpPr/>
          <p:nvPr/>
        </p:nvSpPr>
        <p:spPr>
          <a:xfrm>
            <a:off x="5220072" y="1191909"/>
            <a:ext cx="3168352" cy="1464400"/>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smtClean="0"/>
              <a:t>       </a:t>
            </a:r>
            <a:endParaRPr lang="ru-RU" dirty="0"/>
          </a:p>
        </p:txBody>
      </p:sp>
      <p:sp>
        <p:nvSpPr>
          <p:cNvPr id="26" name="TextBox 25"/>
          <p:cNvSpPr txBox="1"/>
          <p:nvPr/>
        </p:nvSpPr>
        <p:spPr>
          <a:xfrm>
            <a:off x="5361967" y="1332870"/>
            <a:ext cx="504056" cy="1323439"/>
          </a:xfrm>
          <a:prstGeom prst="rect">
            <a:avLst/>
          </a:prstGeom>
          <a:noFill/>
        </p:spPr>
        <p:txBody>
          <a:bodyPr wrap="square" lIns="91440" tIns="45720" rIns="91440" bIns="45720" rtlCol="0">
            <a:spAutoFit/>
          </a:bodyPr>
          <a:lstStyle/>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30</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6</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21</a:t>
            </a:r>
            <a:endPar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30</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21" name="TextBox 11"/>
          <p:cNvSpPr txBox="1">
            <a:spLocks noChangeArrowheads="1"/>
          </p:cNvSpPr>
          <p:nvPr/>
        </p:nvSpPr>
        <p:spPr bwMode="auto">
          <a:xfrm>
            <a:off x="1683714" y="4082413"/>
            <a:ext cx="1904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2400" b="1" dirty="0" smtClean="0">
                <a:solidFill>
                  <a:srgbClr val="69BA2E"/>
                </a:solidFill>
              </a:rPr>
              <a:t>300</a:t>
            </a:r>
            <a:endParaRPr lang="ru-RU" sz="2400" b="1" dirty="0">
              <a:solidFill>
                <a:srgbClr val="69BA2E"/>
              </a:solidFill>
            </a:endParaRPr>
          </a:p>
          <a:p>
            <a:pPr marL="0" indent="0" algn="ctr">
              <a:spcBef>
                <a:spcPts val="0"/>
              </a:spcBef>
              <a:buNone/>
            </a:pPr>
            <a:r>
              <a:rPr lang="en-US" sz="1200" dirty="0" smtClean="0"/>
              <a:t>professional development programs</a:t>
            </a:r>
            <a:endParaRPr lang="ru-RU" sz="1200" dirty="0"/>
          </a:p>
        </p:txBody>
      </p:sp>
      <p:sp>
        <p:nvSpPr>
          <p:cNvPr id="24" name="TextBox 11"/>
          <p:cNvSpPr txBox="1">
            <a:spLocks noChangeArrowheads="1"/>
          </p:cNvSpPr>
          <p:nvPr/>
        </p:nvSpPr>
        <p:spPr bwMode="auto">
          <a:xfrm>
            <a:off x="3679830" y="4082413"/>
            <a:ext cx="2644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2400" b="1" dirty="0" smtClean="0">
                <a:solidFill>
                  <a:srgbClr val="69BA2E"/>
                </a:solidFill>
              </a:rPr>
              <a:t>67</a:t>
            </a:r>
            <a:endParaRPr lang="ru-RU" sz="2400" b="1" dirty="0">
              <a:solidFill>
                <a:srgbClr val="69BA2E"/>
              </a:solidFill>
            </a:endParaRPr>
          </a:p>
          <a:p>
            <a:pPr marL="0" indent="0" algn="ctr">
              <a:spcBef>
                <a:spcPts val="0"/>
              </a:spcBef>
              <a:buNone/>
            </a:pPr>
            <a:r>
              <a:rPr lang="en-US" sz="1200" dirty="0" smtClean="0"/>
              <a:t>professional </a:t>
            </a:r>
          </a:p>
          <a:p>
            <a:pPr marL="0" indent="0" algn="ctr">
              <a:spcBef>
                <a:spcPts val="0"/>
              </a:spcBef>
              <a:buNone/>
            </a:pPr>
            <a:r>
              <a:rPr lang="en-US" sz="1200" dirty="0" smtClean="0"/>
              <a:t>retraining programs</a:t>
            </a:r>
            <a:endParaRPr lang="ru-RU" sz="1200" dirty="0"/>
          </a:p>
        </p:txBody>
      </p:sp>
      <p:sp>
        <p:nvSpPr>
          <p:cNvPr id="27" name="TextBox 11"/>
          <p:cNvSpPr txBox="1">
            <a:spLocks noChangeArrowheads="1"/>
          </p:cNvSpPr>
          <p:nvPr/>
        </p:nvSpPr>
        <p:spPr bwMode="auto">
          <a:xfrm>
            <a:off x="6573149" y="4125453"/>
            <a:ext cx="1277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2400" b="1" dirty="0" smtClean="0">
                <a:solidFill>
                  <a:srgbClr val="69BA2E"/>
                </a:solidFill>
              </a:rPr>
              <a:t>1</a:t>
            </a:r>
            <a:r>
              <a:rPr lang="en-US" sz="2400" b="1" dirty="0" smtClean="0">
                <a:solidFill>
                  <a:srgbClr val="69BA2E"/>
                </a:solidFill>
              </a:rPr>
              <a:t>, </a:t>
            </a:r>
            <a:r>
              <a:rPr lang="ru-RU" sz="2400" b="1" dirty="0" smtClean="0">
                <a:solidFill>
                  <a:srgbClr val="69BA2E"/>
                </a:solidFill>
              </a:rPr>
              <a:t>000</a:t>
            </a:r>
            <a:endParaRPr lang="ru-RU" sz="2400" b="1" dirty="0">
              <a:solidFill>
                <a:srgbClr val="69BA2E"/>
              </a:solidFill>
            </a:endParaRPr>
          </a:p>
          <a:p>
            <a:pPr marL="0" indent="0" algn="ctr">
              <a:spcBef>
                <a:spcPts val="0"/>
              </a:spcBef>
              <a:buNone/>
            </a:pPr>
            <a:r>
              <a:rPr lang="en-US" sz="1200" dirty="0" smtClean="0"/>
              <a:t>e-courses</a:t>
            </a:r>
            <a:endParaRPr lang="ru-RU" sz="1200" dirty="0"/>
          </a:p>
        </p:txBody>
      </p:sp>
      <p:pic>
        <p:nvPicPr>
          <p:cNvPr id="2" name="Рисунок 1"/>
          <p:cNvPicPr>
            <a:picLocks noChangeAspect="1"/>
          </p:cNvPicPr>
          <p:nvPr/>
        </p:nvPicPr>
        <p:blipFill>
          <a:blip r:embed="rId3"/>
          <a:stretch>
            <a:fillRect/>
          </a:stretch>
        </p:blipFill>
        <p:spPr>
          <a:xfrm>
            <a:off x="2124643" y="3084359"/>
            <a:ext cx="1039256" cy="1039256"/>
          </a:xfrm>
          <a:prstGeom prst="rect">
            <a:avLst/>
          </a:prstGeom>
        </p:spPr>
      </p:pic>
      <p:pic>
        <p:nvPicPr>
          <p:cNvPr id="4" name="Рисунок 3"/>
          <p:cNvPicPr>
            <a:picLocks noChangeAspect="1"/>
          </p:cNvPicPr>
          <p:nvPr/>
        </p:nvPicPr>
        <p:blipFill>
          <a:blip r:embed="rId4"/>
          <a:stretch>
            <a:fillRect/>
          </a:stretch>
        </p:blipFill>
        <p:spPr>
          <a:xfrm>
            <a:off x="4464959" y="3098086"/>
            <a:ext cx="1053300" cy="1053300"/>
          </a:xfrm>
          <a:prstGeom prst="rect">
            <a:avLst/>
          </a:prstGeom>
        </p:spPr>
      </p:pic>
      <p:pic>
        <p:nvPicPr>
          <p:cNvPr id="6" name="Рисунок 5"/>
          <p:cNvPicPr>
            <a:picLocks noChangeAspect="1"/>
          </p:cNvPicPr>
          <p:nvPr/>
        </p:nvPicPr>
        <p:blipFill>
          <a:blip r:embed="rId5"/>
          <a:stretch>
            <a:fillRect/>
          </a:stretch>
        </p:blipFill>
        <p:spPr>
          <a:xfrm>
            <a:off x="6715942" y="3060055"/>
            <a:ext cx="1039256" cy="1039256"/>
          </a:xfrm>
          <a:prstGeom prst="rect">
            <a:avLst/>
          </a:prstGeom>
        </p:spPr>
      </p:pic>
      <p:sp>
        <p:nvSpPr>
          <p:cNvPr id="31" name="Rectangle 2"/>
          <p:cNvSpPr txBox="1">
            <a:spLocks noChangeArrowheads="1"/>
          </p:cNvSpPr>
          <p:nvPr/>
        </p:nvSpPr>
        <p:spPr>
          <a:xfrm>
            <a:off x="3345156" y="296625"/>
            <a:ext cx="2268839" cy="4784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400" b="1" dirty="0" smtClean="0">
                <a:solidFill>
                  <a:srgbClr val="69BA2E"/>
                </a:solidFill>
                <a:latin typeface="Calibri" panose="020F0502020204030204" pitchFamily="34" charset="0"/>
              </a:rPr>
              <a:t>Education</a:t>
            </a:r>
            <a:endParaRPr lang="ru-RU" altLang="ru-RU" sz="2400" b="1" dirty="0">
              <a:solidFill>
                <a:srgbClr val="69BA2E"/>
              </a:solidFill>
              <a:latin typeface="Calibri" panose="020F0502020204030204" pitchFamily="34" charset="0"/>
            </a:endParaRPr>
          </a:p>
        </p:txBody>
      </p:sp>
    </p:spTree>
    <p:extLst>
      <p:ext uri="{BB962C8B-B14F-4D97-AF65-F5344CB8AC3E}">
        <p14:creationId xmlns:p14="http://schemas.microsoft.com/office/powerpoint/2010/main" val="259380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3" name="Прямоугольник 2"/>
          <p:cNvSpPr/>
          <p:nvPr/>
        </p:nvSpPr>
        <p:spPr>
          <a:xfrm>
            <a:off x="883440" y="1595779"/>
            <a:ext cx="3688560" cy="1047979"/>
          </a:xfrm>
          <a:prstGeom prst="rect">
            <a:avLst/>
          </a:prstGeom>
        </p:spPr>
        <p:txBody>
          <a:bodyPr wrap="square">
            <a:spAutoFit/>
          </a:bodyPr>
          <a:lstStyle/>
          <a:p>
            <a:pPr marL="447675" indent="-247650">
              <a:lnSpc>
                <a:spcPct val="115000"/>
              </a:lnSpc>
              <a:buFont typeface="Wingdings" panose="05000000000000000000" pitchFamily="2" charset="2"/>
              <a:buChar char="§"/>
            </a:pPr>
            <a:r>
              <a:rPr lang="ru-RU" sz="1200" b="1" dirty="0">
                <a:latin typeface="Arial" panose="020B0604020202020204" pitchFamily="34" charset="0"/>
                <a:ea typeface="Calibri" panose="020F0502020204030204" pitchFamily="34" charset="0"/>
                <a:cs typeface="Arial" panose="020B0604020202020204" pitchFamily="34" charset="0"/>
              </a:rPr>
              <a:t> </a:t>
            </a:r>
            <a:r>
              <a:rPr lang="ru-RU" sz="1350" b="1" dirty="0">
                <a:solidFill>
                  <a:schemeClr val="accent6"/>
                </a:solidFill>
                <a:latin typeface="Arial" panose="020B0604020202020204" pitchFamily="34" charset="0"/>
                <a:ea typeface="Calibri" panose="020F0502020204030204" pitchFamily="34" charset="0"/>
                <a:cs typeface="Arial" panose="020B0604020202020204" pitchFamily="34" charset="0"/>
              </a:rPr>
              <a:t>18</a:t>
            </a:r>
            <a:r>
              <a:rPr lang="ru-RU" sz="1350" dirty="0">
                <a:latin typeface="Arial" panose="020B0604020202020204" pitchFamily="34" charset="0"/>
                <a:ea typeface="Calibri" panose="020F0502020204030204" pitchFamily="34" charset="0"/>
                <a:cs typeface="Arial" panose="020B0604020202020204" pitchFamily="34" charset="0"/>
              </a:rPr>
              <a:t> </a:t>
            </a:r>
            <a:r>
              <a:rPr lang="en-US" sz="1350" dirty="0" smtClean="0">
                <a:latin typeface="Arial" panose="020B0604020202020204" pitchFamily="34" charset="0"/>
                <a:ea typeface="Calibri" panose="020F0502020204030204" pitchFamily="34" charset="0"/>
                <a:cs typeface="Arial" panose="020B0604020202020204" pitchFamily="34" charset="0"/>
              </a:rPr>
              <a:t>programs </a:t>
            </a:r>
            <a:r>
              <a:rPr lang="ru-RU" sz="1350" dirty="0" smtClean="0">
                <a:latin typeface="Arial" panose="020B0604020202020204" pitchFamily="34" charset="0"/>
                <a:ea typeface="Calibri" panose="020F0502020204030204" pitchFamily="34" charset="0"/>
                <a:cs typeface="Arial" panose="020B0604020202020204" pitchFamily="34" charset="0"/>
              </a:rPr>
              <a:t>(</a:t>
            </a:r>
            <a:r>
              <a:rPr lang="ru-RU" sz="1350" b="1" dirty="0" smtClean="0">
                <a:solidFill>
                  <a:srgbClr val="69BA2E"/>
                </a:solidFill>
                <a:latin typeface="Arial" panose="020B0604020202020204" pitchFamily="34" charset="0"/>
                <a:ea typeface="Calibri" panose="020F0502020204030204" pitchFamily="34" charset="0"/>
                <a:cs typeface="Arial" panose="020B0604020202020204" pitchFamily="34" charset="0"/>
              </a:rPr>
              <a:t>13</a:t>
            </a:r>
            <a:r>
              <a:rPr lang="ru-RU" sz="1350" dirty="0" smtClean="0">
                <a:latin typeface="Arial" panose="020B0604020202020204" pitchFamily="34" charset="0"/>
                <a:ea typeface="Calibri" panose="020F0502020204030204" pitchFamily="34" charset="0"/>
                <a:cs typeface="Arial" panose="020B0604020202020204" pitchFamily="34" charset="0"/>
              </a:rPr>
              <a:t> </a:t>
            </a:r>
            <a:r>
              <a:rPr lang="ru-RU" sz="1350" dirty="0">
                <a:latin typeface="Arial" panose="020B0604020202020204" pitchFamily="34" charset="0"/>
                <a:ea typeface="Calibri" panose="020F0502020204030204" pitchFamily="34" charset="0"/>
                <a:cs typeface="Arial" panose="020B0604020202020204" pitchFamily="34" charset="0"/>
              </a:rPr>
              <a:t>– </a:t>
            </a:r>
            <a:r>
              <a:rPr lang="en-US" sz="1350" dirty="0" smtClean="0">
                <a:latin typeface="Arial" panose="020B0604020202020204" pitchFamily="34" charset="0"/>
                <a:ea typeface="Calibri" panose="020F0502020204030204" pitchFamily="34" charset="0"/>
                <a:cs typeface="Arial" panose="020B0604020202020204" pitchFamily="34" charset="0"/>
              </a:rPr>
              <a:t>with foreign partner universities</a:t>
            </a:r>
            <a:r>
              <a:rPr lang="ru-RU" sz="1350" dirty="0" smtClean="0">
                <a:latin typeface="Arial" panose="020B0604020202020204" pitchFamily="34" charset="0"/>
                <a:ea typeface="Calibri" panose="020F0502020204030204" pitchFamily="34" charset="0"/>
                <a:cs typeface="Arial" panose="020B0604020202020204" pitchFamily="34" charset="0"/>
              </a:rPr>
              <a:t>)</a:t>
            </a:r>
            <a:endParaRPr lang="ru-RU" sz="1350" dirty="0">
              <a:latin typeface="Arial" panose="020B0604020202020204" pitchFamily="34" charset="0"/>
              <a:ea typeface="Calibri" panose="020F0502020204030204" pitchFamily="34" charset="0"/>
              <a:cs typeface="Arial" panose="020B0604020202020204" pitchFamily="34" charset="0"/>
            </a:endParaRPr>
          </a:p>
          <a:p>
            <a:pPr marL="447675" indent="-247650">
              <a:lnSpc>
                <a:spcPct val="115000"/>
              </a:lnSpc>
              <a:buFont typeface="Wingdings" panose="05000000000000000000" pitchFamily="2" charset="2"/>
              <a:buChar char="§"/>
            </a:pPr>
            <a:r>
              <a:rPr lang="ru-RU" sz="1350" b="1" dirty="0">
                <a:latin typeface="Arial" panose="020B0604020202020204" pitchFamily="34" charset="0"/>
                <a:ea typeface="Calibri" panose="020F0502020204030204" pitchFamily="34" charset="0"/>
                <a:cs typeface="Arial" panose="020B0604020202020204" pitchFamily="34" charset="0"/>
              </a:rPr>
              <a:t> </a:t>
            </a:r>
            <a:r>
              <a:rPr lang="ru-RU" sz="1350" b="1" dirty="0">
                <a:solidFill>
                  <a:schemeClr val="accent6"/>
                </a:solidFill>
                <a:latin typeface="Arial" panose="020B0604020202020204" pitchFamily="34" charset="0"/>
                <a:ea typeface="Calibri" panose="020F0502020204030204" pitchFamily="34" charset="0"/>
                <a:cs typeface="Arial" panose="020B0604020202020204" pitchFamily="34" charset="0"/>
              </a:rPr>
              <a:t>15 </a:t>
            </a:r>
            <a:r>
              <a:rPr lang="en-US" sz="1350" dirty="0" smtClean="0">
                <a:latin typeface="Arial" panose="020B0604020202020204" pitchFamily="34" charset="0"/>
                <a:ea typeface="Calibri" panose="020F0502020204030204" pitchFamily="34" charset="0"/>
                <a:cs typeface="Arial" panose="020B0604020202020204" pitchFamily="34" charset="0"/>
              </a:rPr>
              <a:t>partner universities</a:t>
            </a:r>
            <a:r>
              <a:rPr lang="ru-RU" sz="1350" dirty="0" smtClean="0">
                <a:latin typeface="Arial" panose="020B0604020202020204" pitchFamily="34" charset="0"/>
                <a:ea typeface="Calibri" panose="020F0502020204030204" pitchFamily="34" charset="0"/>
                <a:cs typeface="Arial" panose="020B0604020202020204" pitchFamily="34" charset="0"/>
              </a:rPr>
              <a:t>, </a:t>
            </a:r>
            <a:r>
              <a:rPr lang="ru-RU" sz="1350" b="1" dirty="0">
                <a:solidFill>
                  <a:srgbClr val="69BA2E"/>
                </a:solidFill>
                <a:latin typeface="Arial" panose="020B0604020202020204" pitchFamily="34" charset="0"/>
                <a:ea typeface="Calibri" panose="020F0502020204030204" pitchFamily="34" charset="0"/>
                <a:cs typeface="Arial" panose="020B0604020202020204" pitchFamily="34" charset="0"/>
              </a:rPr>
              <a:t>11</a:t>
            </a:r>
            <a:r>
              <a:rPr lang="ru-RU" sz="1350" dirty="0">
                <a:latin typeface="Arial" panose="020B0604020202020204" pitchFamily="34" charset="0"/>
                <a:ea typeface="Calibri" panose="020F0502020204030204" pitchFamily="34" charset="0"/>
                <a:cs typeface="Arial" panose="020B0604020202020204" pitchFamily="34" charset="0"/>
              </a:rPr>
              <a:t> </a:t>
            </a:r>
            <a:r>
              <a:rPr lang="en-US" sz="1350" dirty="0" smtClean="0">
                <a:latin typeface="Arial" panose="020B0604020202020204" pitchFamily="34" charset="0"/>
                <a:ea typeface="Calibri" panose="020F0502020204030204" pitchFamily="34" charset="0"/>
                <a:cs typeface="Arial" panose="020B0604020202020204" pitchFamily="34" charset="0"/>
              </a:rPr>
              <a:t>of which </a:t>
            </a:r>
            <a:r>
              <a:rPr lang="en-US" sz="1350" dirty="0" smtClean="0">
                <a:latin typeface="Arial" panose="020B0604020202020204" pitchFamily="34" charset="0"/>
                <a:cs typeface="Arial" panose="020B0604020202020204" pitchFamily="34" charset="0"/>
              </a:rPr>
              <a:t>are </a:t>
            </a:r>
            <a:r>
              <a:rPr lang="en-US" sz="1350" dirty="0" smtClean="0">
                <a:latin typeface="Arial" panose="020B0604020202020204" pitchFamily="34" charset="0"/>
                <a:ea typeface="Calibri" panose="020F0502020204030204" pitchFamily="34" charset="0"/>
                <a:cs typeface="Arial" panose="020B0604020202020204" pitchFamily="34" charset="0"/>
              </a:rPr>
              <a:t>foreign universities</a:t>
            </a:r>
            <a:endParaRPr lang="ru-RU" sz="1350" dirty="0">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4843782" y="1059362"/>
            <a:ext cx="3987815" cy="3256789"/>
          </a:xfrm>
          <a:prstGeom prst="rect">
            <a:avLst/>
          </a:prstGeom>
          <a:solidFill>
            <a:schemeClr val="bg1">
              <a:lumMod val="95000"/>
            </a:schemeClr>
          </a:solidFill>
        </p:spPr>
        <p:txBody>
          <a:bodyPr wrap="square">
            <a:spAutoFit/>
          </a:bodyPr>
          <a:lstStyle/>
          <a:p>
            <a:pPr>
              <a:lnSpc>
                <a:spcPct val="115000"/>
              </a:lnSpc>
              <a:spcAft>
                <a:spcPts val="600"/>
              </a:spcAft>
            </a:pPr>
            <a:r>
              <a:rPr lang="en-US" sz="1400" b="1" dirty="0" smtClean="0">
                <a:latin typeface="Arial" panose="020B0604020202020204" pitchFamily="34" charset="0"/>
                <a:ea typeface="Calibri" panose="020F0502020204030204" pitchFamily="34" charset="0"/>
                <a:cs typeface="Arial" panose="020B0604020202020204" pitchFamily="34" charset="0"/>
              </a:rPr>
              <a:t>FOREIGN PARTNER UNIVERSITIES ENGAGED IN NETWORK MASTER PROGRAMS</a:t>
            </a:r>
            <a:r>
              <a:rPr lang="ru-RU" sz="1400" b="1" dirty="0" smtClean="0">
                <a:latin typeface="Arial" panose="020B0604020202020204" pitchFamily="34" charset="0"/>
                <a:ea typeface="Calibri" panose="020F0502020204030204" pitchFamily="34" charset="0"/>
                <a:cs typeface="Arial" panose="020B0604020202020204" pitchFamily="34" charset="0"/>
              </a:rPr>
              <a:t>:</a:t>
            </a:r>
            <a:endParaRPr lang="ru-RU" sz="1400" dirty="0" smtClean="0">
              <a:latin typeface="Arial" panose="020B0604020202020204" pitchFamily="34" charset="0"/>
              <a:ea typeface="Calibri" panose="020F0502020204030204" pitchFamily="34" charset="0"/>
              <a:cs typeface="Arial" panose="020B0604020202020204" pitchFamily="34" charset="0"/>
            </a:endParaRPr>
          </a:p>
          <a:p>
            <a:pPr marL="214313" indent="-214313">
              <a:spcAft>
                <a:spcPts val="100"/>
              </a:spcAft>
              <a:buFont typeface="Wingdings" panose="05000000000000000000" pitchFamily="2" charset="2"/>
              <a:buChar char="§"/>
              <a:tabLst>
                <a:tab pos="342900" algn="l"/>
              </a:tabLst>
            </a:pPr>
            <a:r>
              <a:rPr lang="en-US" sz="1200" dirty="0">
                <a:latin typeface="Arial" panose="020B0604020202020204" pitchFamily="34" charset="0"/>
                <a:ea typeface="Calibri" panose="020F0502020204030204" pitchFamily="34" charset="0"/>
                <a:cs typeface="Arial" panose="020B0604020202020204" pitchFamily="34" charset="0"/>
              </a:rPr>
              <a:t>Heriot-Watt </a:t>
            </a:r>
            <a:r>
              <a:rPr lang="en-US" sz="1200" dirty="0" smtClean="0">
                <a:latin typeface="Arial" panose="020B0604020202020204" pitchFamily="34" charset="0"/>
                <a:ea typeface="Calibri" panose="020F0502020204030204" pitchFamily="34" charset="0"/>
                <a:cs typeface="Arial" panose="020B0604020202020204" pitchFamily="34" charset="0"/>
              </a:rPr>
              <a:t>University</a:t>
            </a:r>
          </a:p>
          <a:p>
            <a:pPr marL="214313" indent="-214313">
              <a:spcAft>
                <a:spcPts val="100"/>
              </a:spcAft>
              <a:buFont typeface="Wingdings" panose="05000000000000000000" pitchFamily="2" charset="2"/>
              <a:buChar char="§"/>
              <a:tabLst>
                <a:tab pos="342900" algn="l"/>
              </a:tabLst>
            </a:pPr>
            <a:r>
              <a:rPr lang="en-US" sz="1200" dirty="0" smtClean="0">
                <a:latin typeface="Arial" panose="020B0604020202020204" pitchFamily="34" charset="0"/>
                <a:ea typeface="Calibri" panose="020F0502020204030204" pitchFamily="34" charset="0"/>
                <a:cs typeface="Arial" panose="020B0604020202020204" pitchFamily="34" charset="0"/>
              </a:rPr>
              <a:t>Technical University of Munich</a:t>
            </a:r>
          </a:p>
          <a:p>
            <a:pPr marL="214313" indent="-214313">
              <a:spcAft>
                <a:spcPts val="100"/>
              </a:spcAft>
              <a:buFont typeface="Wingdings" panose="05000000000000000000" pitchFamily="2" charset="2"/>
              <a:buChar char="§"/>
              <a:tabLst>
                <a:tab pos="342900" algn="l"/>
              </a:tabLst>
            </a:pPr>
            <a:r>
              <a:rPr lang="en-US" sz="1200" dirty="0" smtClean="0">
                <a:latin typeface="Arial" panose="020B0604020202020204" pitchFamily="34" charset="0"/>
                <a:ea typeface="Calibri" panose="020F0502020204030204" pitchFamily="34" charset="0"/>
                <a:cs typeface="Arial" panose="020B0604020202020204" pitchFamily="34" charset="0"/>
              </a:rPr>
              <a:t>Technical </a:t>
            </a:r>
            <a:r>
              <a:rPr lang="en-US" sz="1200" dirty="0">
                <a:latin typeface="Arial" panose="020B0604020202020204" pitchFamily="34" charset="0"/>
                <a:ea typeface="Calibri" panose="020F0502020204030204" pitchFamily="34" charset="0"/>
                <a:cs typeface="Arial" panose="020B0604020202020204" pitchFamily="34" charset="0"/>
              </a:rPr>
              <a:t>University of Berlin </a:t>
            </a:r>
            <a:r>
              <a:rPr lang="ru-RU" sz="1200" dirty="0" smtClean="0">
                <a:latin typeface="Arial" panose="020B0604020202020204" pitchFamily="34" charset="0"/>
                <a:ea typeface="Calibri" panose="020F0502020204030204" pitchFamily="34" charset="0"/>
                <a:cs typeface="Arial" panose="020B0604020202020204" pitchFamily="34" charset="0"/>
              </a:rPr>
              <a:t> </a:t>
            </a:r>
          </a:p>
          <a:p>
            <a:pPr marL="214313" indent="-214313">
              <a:spcAft>
                <a:spcPts val="100"/>
              </a:spcAft>
              <a:buFont typeface="Wingdings" panose="05000000000000000000" pitchFamily="2" charset="2"/>
              <a:buChar char="§"/>
              <a:tabLst>
                <a:tab pos="342900" algn="l"/>
              </a:tabLst>
            </a:pPr>
            <a:r>
              <a:rPr lang="en-US" sz="1200" dirty="0" err="1">
                <a:latin typeface="Arial" panose="020B0604020202020204" pitchFamily="34" charset="0"/>
                <a:ea typeface="Calibri" panose="020F0502020204030204" pitchFamily="34" charset="0"/>
                <a:cs typeface="Arial" panose="020B0604020202020204" pitchFamily="34" charset="0"/>
              </a:rPr>
              <a:t>Anhalt</a:t>
            </a:r>
            <a:r>
              <a:rPr lang="en-US" sz="1200" dirty="0">
                <a:latin typeface="Arial" panose="020B0604020202020204" pitchFamily="34" charset="0"/>
                <a:ea typeface="Calibri" panose="020F0502020204030204" pitchFamily="34" charset="0"/>
                <a:cs typeface="Arial" panose="020B0604020202020204" pitchFamily="34" charset="0"/>
              </a:rPr>
              <a:t> University of Applied </a:t>
            </a:r>
            <a:r>
              <a:rPr lang="en-US" sz="1200" dirty="0" smtClean="0">
                <a:latin typeface="Arial" panose="020B0604020202020204" pitchFamily="34" charset="0"/>
                <a:ea typeface="Calibri" panose="020F0502020204030204" pitchFamily="34" charset="0"/>
                <a:cs typeface="Arial" panose="020B0604020202020204" pitchFamily="34" charset="0"/>
              </a:rPr>
              <a:t>Sciences</a:t>
            </a:r>
          </a:p>
          <a:p>
            <a:pPr marL="214313" indent="-214313">
              <a:spcAft>
                <a:spcPts val="100"/>
              </a:spcAft>
              <a:buFont typeface="Wingdings" panose="05000000000000000000" pitchFamily="2" charset="2"/>
              <a:buChar char="§"/>
              <a:tabLst>
                <a:tab pos="342900" algn="l"/>
              </a:tabLst>
            </a:pPr>
            <a:r>
              <a:rPr lang="en-US" sz="1200" dirty="0" smtClean="0">
                <a:latin typeface="Arial" panose="020B0604020202020204" pitchFamily="34" charset="0"/>
                <a:ea typeface="Calibri" panose="020F0502020204030204" pitchFamily="34" charset="0"/>
                <a:cs typeface="Arial" panose="020B0604020202020204" pitchFamily="34" charset="0"/>
              </a:rPr>
              <a:t>Aachen University of Applied Sciences</a:t>
            </a:r>
          </a:p>
          <a:p>
            <a:pPr marL="214313" indent="-214313">
              <a:spcAft>
                <a:spcPts val="100"/>
              </a:spcAft>
              <a:buFont typeface="Wingdings" panose="05000000000000000000" pitchFamily="2" charset="2"/>
              <a:buChar char="§"/>
              <a:tabLst>
                <a:tab pos="342900" algn="l"/>
              </a:tabLst>
            </a:pPr>
            <a:r>
              <a:rPr lang="en-US" sz="1200" dirty="0">
                <a:latin typeface="Arial" panose="020B0604020202020204" pitchFamily="34" charset="0"/>
                <a:ea typeface="Calibri" panose="020F0502020204030204" pitchFamily="34" charset="0"/>
                <a:cs typeface="Arial" panose="020B0604020202020204" pitchFamily="34" charset="0"/>
              </a:rPr>
              <a:t>Czech Technical University in </a:t>
            </a:r>
            <a:r>
              <a:rPr lang="en-US" sz="1200" dirty="0" smtClean="0">
                <a:latin typeface="Arial" panose="020B0604020202020204" pitchFamily="34" charset="0"/>
                <a:ea typeface="Calibri" panose="020F0502020204030204" pitchFamily="34" charset="0"/>
                <a:cs typeface="Arial" panose="020B0604020202020204" pitchFamily="34" charset="0"/>
              </a:rPr>
              <a:t>Prague</a:t>
            </a:r>
          </a:p>
          <a:p>
            <a:pPr marL="214313" indent="-214313">
              <a:spcAft>
                <a:spcPts val="100"/>
              </a:spcAft>
              <a:buFont typeface="Wingdings" panose="05000000000000000000" pitchFamily="2" charset="2"/>
              <a:buChar char="§"/>
              <a:tabLst>
                <a:tab pos="342900" algn="l"/>
              </a:tabLst>
            </a:pPr>
            <a:r>
              <a:rPr lang="en-US" sz="1200" dirty="0" err="1">
                <a:latin typeface="Arial" panose="020B0604020202020204" pitchFamily="34" charset="0"/>
                <a:ea typeface="Calibri" panose="020F0502020204030204" pitchFamily="34" charset="0"/>
                <a:cs typeface="Arial" panose="020B0604020202020204" pitchFamily="34" charset="0"/>
              </a:rPr>
              <a:t>Université</a:t>
            </a:r>
            <a:r>
              <a:rPr lang="en-US" sz="1200" dirty="0">
                <a:latin typeface="Arial" panose="020B0604020202020204" pitchFamily="34" charset="0"/>
                <a:ea typeface="Calibri" panose="020F0502020204030204" pitchFamily="34" charset="0"/>
                <a:cs typeface="Arial" panose="020B0604020202020204" pitchFamily="34" charset="0"/>
              </a:rPr>
              <a:t> Grenoble </a:t>
            </a:r>
            <a:r>
              <a:rPr lang="en-US" sz="1200" dirty="0" err="1" smtClean="0">
                <a:latin typeface="Arial" panose="020B0604020202020204" pitchFamily="34" charset="0"/>
                <a:ea typeface="Calibri" panose="020F0502020204030204" pitchFamily="34" charset="0"/>
                <a:cs typeface="Arial" panose="020B0604020202020204" pitchFamily="34" charset="0"/>
              </a:rPr>
              <a:t>Alpes</a:t>
            </a: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214313" indent="-214313">
              <a:spcAft>
                <a:spcPts val="100"/>
              </a:spcAft>
              <a:buFont typeface="Wingdings" panose="05000000000000000000" pitchFamily="2" charset="2"/>
              <a:buChar char="§"/>
              <a:tabLst>
                <a:tab pos="342900" algn="l"/>
              </a:tabLst>
            </a:pPr>
            <a:r>
              <a:rPr lang="en-US" sz="1200" dirty="0" err="1">
                <a:latin typeface="Arial" panose="020B0604020202020204" pitchFamily="34" charset="0"/>
                <a:ea typeface="Calibri" panose="020F0502020204030204" pitchFamily="34" charset="0"/>
                <a:cs typeface="Arial" panose="020B0604020202020204" pitchFamily="34" charset="0"/>
              </a:rPr>
              <a:t>Universite</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d'Orleans</a:t>
            </a: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214313" indent="-214313">
              <a:spcAft>
                <a:spcPts val="100"/>
              </a:spcAft>
              <a:buFont typeface="Wingdings" panose="05000000000000000000" pitchFamily="2" charset="2"/>
              <a:buChar char="§"/>
              <a:tabLst>
                <a:tab pos="342900" algn="l"/>
              </a:tabLst>
            </a:pPr>
            <a:r>
              <a:rPr lang="en-US" sz="1200" dirty="0" smtClean="0">
                <a:latin typeface="Arial" panose="020B0604020202020204" pitchFamily="34" charset="0"/>
                <a:ea typeface="Calibri" panose="020F0502020204030204" pitchFamily="34" charset="0"/>
                <a:cs typeface="Arial" panose="020B0604020202020204" pitchFamily="34" charset="0"/>
              </a:rPr>
              <a:t>Al-</a:t>
            </a:r>
            <a:r>
              <a:rPr lang="en-US" sz="1200" dirty="0" err="1" smtClean="0">
                <a:latin typeface="Arial" panose="020B0604020202020204" pitchFamily="34" charset="0"/>
                <a:ea typeface="Calibri" panose="020F0502020204030204" pitchFamily="34" charset="0"/>
                <a:cs typeface="Arial" panose="020B0604020202020204" pitchFamily="34" charset="0"/>
              </a:rPr>
              <a:t>Farabi</a:t>
            </a:r>
            <a:r>
              <a:rPr lang="en-US" sz="1200" dirty="0" smtClean="0">
                <a:latin typeface="Arial" panose="020B0604020202020204" pitchFamily="34" charset="0"/>
                <a:ea typeface="Calibri" panose="020F0502020204030204" pitchFamily="34" charset="0"/>
                <a:cs typeface="Arial" panose="020B0604020202020204" pitchFamily="34" charset="0"/>
              </a:rPr>
              <a:t> Kazakh National University</a:t>
            </a:r>
            <a:endParaRPr lang="ru-RU" sz="1200" dirty="0">
              <a:latin typeface="Arial" panose="020B0604020202020204" pitchFamily="34" charset="0"/>
              <a:ea typeface="Calibri" panose="020F0502020204030204" pitchFamily="34" charset="0"/>
              <a:cs typeface="Arial" panose="020B0604020202020204" pitchFamily="34" charset="0"/>
            </a:endParaRPr>
          </a:p>
          <a:p>
            <a:pPr marL="214313" indent="-214313">
              <a:spcAft>
                <a:spcPts val="100"/>
              </a:spcAft>
              <a:buFont typeface="Wingdings" panose="05000000000000000000" pitchFamily="2" charset="2"/>
              <a:buChar char="§"/>
              <a:tabLst>
                <a:tab pos="342900" algn="l"/>
              </a:tabLst>
            </a:pPr>
            <a:r>
              <a:rPr lang="en-US" sz="1200" dirty="0">
                <a:latin typeface="Arial" panose="020B0604020202020204" pitchFamily="34" charset="0"/>
                <a:ea typeface="Calibri" panose="020F0502020204030204" pitchFamily="34" charset="0"/>
                <a:cs typeface="Arial" panose="020B0604020202020204" pitchFamily="34" charset="0"/>
              </a:rPr>
              <a:t>Almaty University of Power Engineering and Telecommunications </a:t>
            </a: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214313" indent="-214313">
              <a:spcAft>
                <a:spcPts val="100"/>
              </a:spcAft>
              <a:buFont typeface="Wingdings" panose="05000000000000000000" pitchFamily="2" charset="2"/>
              <a:buChar char="§"/>
              <a:tabLst>
                <a:tab pos="342900" algn="l"/>
              </a:tabLst>
            </a:pPr>
            <a:r>
              <a:rPr lang="en-US" sz="1200" dirty="0" smtClean="0">
                <a:latin typeface="Arial" panose="020B0604020202020204" pitchFamily="34" charset="0"/>
                <a:ea typeface="Calibri" panose="020F0502020204030204" pitchFamily="34" charset="0"/>
                <a:cs typeface="Arial" panose="020B0604020202020204" pitchFamily="34" charset="0"/>
              </a:rPr>
              <a:t>Karaganda </a:t>
            </a:r>
            <a:r>
              <a:rPr lang="en-US" sz="1200" dirty="0">
                <a:latin typeface="Arial" panose="020B0604020202020204" pitchFamily="34" charset="0"/>
                <a:ea typeface="Calibri" panose="020F0502020204030204" pitchFamily="34" charset="0"/>
                <a:cs typeface="Arial" panose="020B0604020202020204" pitchFamily="34" charset="0"/>
              </a:rPr>
              <a:t>State Technical University</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883440" y="1059362"/>
            <a:ext cx="4074745" cy="338554"/>
          </a:xfrm>
          <a:prstGeom prst="rect">
            <a:avLst/>
          </a:prstGeom>
        </p:spPr>
        <p:txBody>
          <a:bodyPr wrap="square">
            <a:spAutoFit/>
          </a:bodyPr>
          <a:lstStyle/>
          <a:p>
            <a:pPr marL="214313" indent="-214313">
              <a:buFont typeface="Wingdings" panose="05000000000000000000" pitchFamily="2" charset="2"/>
              <a:buChar char="§"/>
            </a:pPr>
            <a:r>
              <a:rPr lang="en-US" sz="1600" b="1" dirty="0" smtClean="0">
                <a:solidFill>
                  <a:srgbClr val="69BA2E"/>
                </a:solidFill>
                <a:latin typeface="Arial" panose="020B0604020202020204" pitchFamily="34" charset="0"/>
                <a:ea typeface="Calibri" panose="020F0502020204030204" pitchFamily="34" charset="0"/>
                <a:cs typeface="Arial" panose="020B0604020202020204" pitchFamily="34" charset="0"/>
              </a:rPr>
              <a:t>NETWORK MASTER PROGRAMS</a:t>
            </a:r>
            <a:endParaRPr lang="ru-RU" sz="1600" dirty="0">
              <a:solidFill>
                <a:srgbClr val="69BA2E"/>
              </a:solidFill>
              <a:latin typeface="Arial" panose="020B0604020202020204" pitchFamily="34" charset="0"/>
              <a:cs typeface="Arial" panose="020B0604020202020204" pitchFamily="34" charset="0"/>
            </a:endParaRPr>
          </a:p>
        </p:txBody>
      </p:sp>
      <p:sp>
        <p:nvSpPr>
          <p:cNvPr id="20" name="Прямоугольник 19"/>
          <p:cNvSpPr/>
          <p:nvPr/>
        </p:nvSpPr>
        <p:spPr>
          <a:xfrm>
            <a:off x="883440" y="3157067"/>
            <a:ext cx="4048600" cy="1047979"/>
          </a:xfrm>
          <a:prstGeom prst="rect">
            <a:avLst/>
          </a:prstGeom>
        </p:spPr>
        <p:txBody>
          <a:bodyPr wrap="square">
            <a:spAutoFit/>
          </a:bodyPr>
          <a:lstStyle/>
          <a:p>
            <a:pPr marL="485775" indent="-285750">
              <a:lnSpc>
                <a:spcPct val="115000"/>
              </a:lnSpc>
              <a:buClr>
                <a:schemeClr val="tx1"/>
              </a:buClr>
              <a:buFont typeface="Wingdings" panose="05000000000000000000" pitchFamily="2" charset="2"/>
              <a:buChar char="§"/>
            </a:pPr>
            <a:r>
              <a:rPr lang="ru-RU" sz="1350" b="1" dirty="0">
                <a:solidFill>
                  <a:schemeClr val="accent6"/>
                </a:solidFill>
                <a:latin typeface="Arial" panose="020B0604020202020204" pitchFamily="34" charset="0"/>
                <a:ea typeface="Calibri" panose="020F0502020204030204" pitchFamily="34" charset="0"/>
                <a:cs typeface="Arial" panose="020B0604020202020204" pitchFamily="34" charset="0"/>
              </a:rPr>
              <a:t>7</a:t>
            </a:r>
            <a:r>
              <a:rPr lang="ru-RU" sz="1350" b="1" dirty="0">
                <a:latin typeface="Arial" panose="020B0604020202020204" pitchFamily="34" charset="0"/>
                <a:ea typeface="Calibri" panose="020F0502020204030204" pitchFamily="34" charset="0"/>
                <a:cs typeface="Arial" panose="020B0604020202020204" pitchFamily="34" charset="0"/>
              </a:rPr>
              <a:t> </a:t>
            </a:r>
            <a:r>
              <a:rPr lang="en-US" sz="1350" dirty="0" smtClean="0">
                <a:latin typeface="Arial" panose="020B0604020202020204" pitchFamily="34" charset="0"/>
                <a:ea typeface="Calibri" panose="020F0502020204030204" pitchFamily="34" charset="0"/>
                <a:cs typeface="Arial" panose="020B0604020202020204" pitchFamily="34" charset="0"/>
              </a:rPr>
              <a:t>programs</a:t>
            </a:r>
            <a:endParaRPr lang="ru-RU" sz="1350" dirty="0">
              <a:latin typeface="Arial" panose="020B0604020202020204" pitchFamily="34" charset="0"/>
              <a:ea typeface="Calibri" panose="020F0502020204030204" pitchFamily="34" charset="0"/>
              <a:cs typeface="Arial" panose="020B0604020202020204" pitchFamily="34" charset="0"/>
            </a:endParaRPr>
          </a:p>
          <a:p>
            <a:pPr marL="485775" indent="-285750">
              <a:lnSpc>
                <a:spcPct val="115000"/>
              </a:lnSpc>
              <a:buClr>
                <a:schemeClr val="tx1"/>
              </a:buClr>
              <a:buFont typeface="Wingdings" panose="05000000000000000000" pitchFamily="2" charset="2"/>
              <a:buChar char="§"/>
            </a:pPr>
            <a:r>
              <a:rPr lang="en-US" sz="1350" dirty="0">
                <a:latin typeface="Arial" panose="020B0604020202020204" pitchFamily="34" charset="0"/>
                <a:ea typeface="Calibri" panose="020F0502020204030204" pitchFamily="34" charset="0"/>
                <a:cs typeface="Arial" panose="020B0604020202020204" pitchFamily="34" charset="0"/>
              </a:rPr>
              <a:t>foreign partner universities </a:t>
            </a:r>
            <a:r>
              <a:rPr lang="ru-RU" sz="1350" dirty="0" smtClean="0">
                <a:latin typeface="Arial" panose="020B0604020202020204" pitchFamily="34" charset="0"/>
                <a:ea typeface="Calibri" panose="020F0502020204030204" pitchFamily="34" charset="0"/>
                <a:cs typeface="Arial" panose="020B0604020202020204" pitchFamily="34" charset="0"/>
              </a:rPr>
              <a:t>: </a:t>
            </a:r>
            <a:endParaRPr lang="ru-RU" sz="1350" dirty="0">
              <a:latin typeface="Arial" panose="020B0604020202020204" pitchFamily="34" charset="0"/>
              <a:ea typeface="Calibri" panose="020F0502020204030204" pitchFamily="34" charset="0"/>
              <a:cs typeface="Arial" panose="020B0604020202020204" pitchFamily="34" charset="0"/>
            </a:endParaRPr>
          </a:p>
          <a:p>
            <a:pPr marL="828675" lvl="1" indent="-285750">
              <a:lnSpc>
                <a:spcPct val="115000"/>
              </a:lnSpc>
              <a:buClr>
                <a:schemeClr val="tx1"/>
              </a:buClr>
              <a:buFont typeface="Arial" panose="020B0604020202020204" pitchFamily="34" charset="0"/>
              <a:buChar char="•"/>
            </a:pPr>
            <a:r>
              <a:rPr lang="en-US" sz="1350" dirty="0">
                <a:latin typeface="Arial" panose="020B0604020202020204" pitchFamily="34" charset="0"/>
                <a:ea typeface="Calibri" panose="020F0502020204030204" pitchFamily="34" charset="0"/>
                <a:cs typeface="Arial" panose="020B0604020202020204" pitchFamily="34" charset="0"/>
              </a:rPr>
              <a:t>Jilin </a:t>
            </a:r>
            <a:r>
              <a:rPr lang="en-US" sz="1350" dirty="0" smtClean="0">
                <a:latin typeface="Arial" panose="020B0604020202020204" pitchFamily="34" charset="0"/>
                <a:ea typeface="Calibri" panose="020F0502020204030204" pitchFamily="34" charset="0"/>
                <a:cs typeface="Arial" panose="020B0604020202020204" pitchFamily="34" charset="0"/>
              </a:rPr>
              <a:t>University </a:t>
            </a:r>
            <a:r>
              <a:rPr lang="ru-RU" sz="1350" dirty="0" smtClean="0">
                <a:latin typeface="Arial" panose="020B0604020202020204" pitchFamily="34" charset="0"/>
                <a:ea typeface="Calibri" panose="020F0502020204030204" pitchFamily="34" charset="0"/>
                <a:cs typeface="Arial" panose="020B0604020202020204" pitchFamily="34" charset="0"/>
              </a:rPr>
              <a:t>(</a:t>
            </a:r>
            <a:r>
              <a:rPr lang="en-US" sz="1350" dirty="0" smtClean="0">
                <a:latin typeface="Arial" panose="020B0604020202020204" pitchFamily="34" charset="0"/>
                <a:ea typeface="Calibri" panose="020F0502020204030204" pitchFamily="34" charset="0"/>
                <a:cs typeface="Arial" panose="020B0604020202020204" pitchFamily="34" charset="0"/>
              </a:rPr>
              <a:t>China</a:t>
            </a:r>
            <a:r>
              <a:rPr lang="ru-RU" sz="1350" dirty="0" smtClean="0">
                <a:latin typeface="Arial" panose="020B0604020202020204" pitchFamily="34" charset="0"/>
                <a:ea typeface="Calibri" panose="020F0502020204030204" pitchFamily="34" charset="0"/>
                <a:cs typeface="Arial" panose="020B0604020202020204" pitchFamily="34" charset="0"/>
              </a:rPr>
              <a:t>)</a:t>
            </a:r>
          </a:p>
          <a:p>
            <a:pPr marL="828675" lvl="1" indent="-285750">
              <a:lnSpc>
                <a:spcPct val="115000"/>
              </a:lnSpc>
              <a:buClr>
                <a:schemeClr val="tx1"/>
              </a:buClr>
              <a:buFont typeface="Arial" panose="020B0604020202020204" pitchFamily="34" charset="0"/>
              <a:buChar char="•"/>
            </a:pPr>
            <a:r>
              <a:rPr lang="en-US" sz="1350" dirty="0">
                <a:latin typeface="Arial" panose="020B0604020202020204" pitchFamily="34" charset="0"/>
                <a:ea typeface="Calibri" panose="020F0502020204030204" pitchFamily="34" charset="0"/>
                <a:cs typeface="Arial" panose="020B0604020202020204" pitchFamily="34" charset="0"/>
              </a:rPr>
              <a:t>Shenyang </a:t>
            </a:r>
            <a:r>
              <a:rPr lang="en-US" sz="1350" dirty="0" err="1">
                <a:latin typeface="Arial" panose="020B0604020202020204" pitchFamily="34" charset="0"/>
                <a:ea typeface="Calibri" panose="020F0502020204030204" pitchFamily="34" charset="0"/>
                <a:cs typeface="Arial" panose="020B0604020202020204" pitchFamily="34" charset="0"/>
              </a:rPr>
              <a:t>Ligong</a:t>
            </a:r>
            <a:r>
              <a:rPr lang="en-US" sz="1350" dirty="0">
                <a:latin typeface="Arial" panose="020B0604020202020204" pitchFamily="34" charset="0"/>
                <a:ea typeface="Calibri" panose="020F0502020204030204" pitchFamily="34" charset="0"/>
                <a:cs typeface="Arial" panose="020B0604020202020204" pitchFamily="34" charset="0"/>
              </a:rPr>
              <a:t> </a:t>
            </a:r>
            <a:r>
              <a:rPr lang="en-US" sz="1350" dirty="0" smtClean="0">
                <a:latin typeface="Arial" panose="020B0604020202020204" pitchFamily="34" charset="0"/>
                <a:ea typeface="Calibri" panose="020F0502020204030204" pitchFamily="34" charset="0"/>
                <a:cs typeface="Arial" panose="020B0604020202020204" pitchFamily="34" charset="0"/>
              </a:rPr>
              <a:t>University </a:t>
            </a:r>
            <a:r>
              <a:rPr lang="ru-RU" sz="1350" dirty="0" smtClean="0">
                <a:latin typeface="Arial" panose="020B0604020202020204" pitchFamily="34" charset="0"/>
                <a:ea typeface="Calibri" panose="020F0502020204030204" pitchFamily="34" charset="0"/>
                <a:cs typeface="Arial" panose="020B0604020202020204" pitchFamily="34" charset="0"/>
              </a:rPr>
              <a:t>(</a:t>
            </a:r>
            <a:r>
              <a:rPr lang="en-US" sz="1350" dirty="0" smtClean="0">
                <a:latin typeface="Arial" panose="020B0604020202020204" pitchFamily="34" charset="0"/>
                <a:ea typeface="Calibri" panose="020F0502020204030204" pitchFamily="34" charset="0"/>
                <a:cs typeface="Arial" panose="020B0604020202020204" pitchFamily="34" charset="0"/>
              </a:rPr>
              <a:t>China</a:t>
            </a:r>
            <a:r>
              <a:rPr lang="ru-RU" sz="1350" dirty="0" smtClean="0">
                <a:latin typeface="Arial" panose="020B0604020202020204" pitchFamily="34" charset="0"/>
                <a:ea typeface="Calibri" panose="020F0502020204030204" pitchFamily="34" charset="0"/>
                <a:cs typeface="Arial" panose="020B0604020202020204" pitchFamily="34" charset="0"/>
              </a:rPr>
              <a:t>)</a:t>
            </a:r>
            <a:endParaRPr lang="ru-RU" sz="1350" dirty="0">
              <a:latin typeface="Arial" panose="020B0604020202020204" pitchFamily="34" charset="0"/>
              <a:ea typeface="Calibri" panose="020F0502020204030204" pitchFamily="34" charset="0"/>
              <a:cs typeface="Arial" panose="020B0604020202020204" pitchFamily="34" charset="0"/>
            </a:endParaRPr>
          </a:p>
        </p:txBody>
      </p:sp>
      <p:sp>
        <p:nvSpPr>
          <p:cNvPr id="21" name="Прямоугольник 20"/>
          <p:cNvSpPr/>
          <p:nvPr/>
        </p:nvSpPr>
        <p:spPr>
          <a:xfrm>
            <a:off x="873072" y="2726983"/>
            <a:ext cx="3960342" cy="338554"/>
          </a:xfrm>
          <a:prstGeom prst="rect">
            <a:avLst/>
          </a:prstGeom>
        </p:spPr>
        <p:txBody>
          <a:bodyPr wrap="square">
            <a:spAutoFit/>
          </a:bodyPr>
          <a:lstStyle/>
          <a:p>
            <a:pPr marL="214313" indent="-214313">
              <a:buFont typeface="Wingdings" panose="05000000000000000000" pitchFamily="2" charset="2"/>
              <a:buChar char="§"/>
            </a:pPr>
            <a:r>
              <a:rPr lang="en-US" sz="1600" b="1" dirty="0">
                <a:solidFill>
                  <a:srgbClr val="69BA2E"/>
                </a:solidFill>
                <a:latin typeface="Arial" panose="020B0604020202020204" pitchFamily="34" charset="0"/>
                <a:ea typeface="Calibri" panose="020F0502020204030204" pitchFamily="34" charset="0"/>
                <a:cs typeface="Arial" panose="020B0604020202020204" pitchFamily="34" charset="0"/>
              </a:rPr>
              <a:t>NETWORK </a:t>
            </a:r>
            <a:r>
              <a:rPr lang="en-US" sz="1600" b="1" dirty="0" smtClean="0">
                <a:solidFill>
                  <a:srgbClr val="69BA2E"/>
                </a:solidFill>
                <a:latin typeface="Arial" panose="020B0604020202020204" pitchFamily="34" charset="0"/>
                <a:ea typeface="Calibri" panose="020F0502020204030204" pitchFamily="34" charset="0"/>
                <a:cs typeface="Arial" panose="020B0604020202020204" pitchFamily="34" charset="0"/>
              </a:rPr>
              <a:t>BACHELOR PROGRAMS</a:t>
            </a:r>
            <a:endParaRPr lang="ru-RU" sz="1600" dirty="0">
              <a:solidFill>
                <a:srgbClr val="69BA2E"/>
              </a:solidFill>
              <a:latin typeface="Arial" panose="020B0604020202020204" pitchFamily="34" charset="0"/>
              <a:cs typeface="Arial" panose="020B0604020202020204" pitchFamily="34" charset="0"/>
            </a:endParaRPr>
          </a:p>
        </p:txBody>
      </p:sp>
      <p:sp>
        <p:nvSpPr>
          <p:cNvPr id="25" name="Rectangle 2"/>
          <p:cNvSpPr txBox="1">
            <a:spLocks noChangeArrowheads="1"/>
          </p:cNvSpPr>
          <p:nvPr/>
        </p:nvSpPr>
        <p:spPr>
          <a:xfrm>
            <a:off x="3345156" y="296625"/>
            <a:ext cx="2268839" cy="4784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400" b="1" dirty="0">
                <a:solidFill>
                  <a:srgbClr val="69BA2E"/>
                </a:solidFill>
                <a:latin typeface="Calibri" panose="020F0502020204030204" pitchFamily="34" charset="0"/>
              </a:rPr>
              <a:t>Education</a:t>
            </a:r>
            <a:endParaRPr lang="ru-RU" altLang="ru-RU" sz="2400" b="1" dirty="0">
              <a:solidFill>
                <a:srgbClr val="69BA2E"/>
              </a:solidFill>
              <a:latin typeface="Calibri" panose="020F0502020204030204" pitchFamily="34" charset="0"/>
            </a:endParaRPr>
          </a:p>
        </p:txBody>
      </p:sp>
      <p:sp>
        <p:nvSpPr>
          <p:cNvPr id="30" name="Прямоугольник 29"/>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11</a:t>
            </a:r>
            <a:endParaRPr lang="ru-RU" sz="1200" dirty="0"/>
          </a:p>
        </p:txBody>
      </p:sp>
    </p:spTree>
    <p:extLst>
      <p:ext uri="{BB962C8B-B14F-4D97-AF65-F5344CB8AC3E}">
        <p14:creationId xmlns:p14="http://schemas.microsoft.com/office/powerpoint/2010/main" val="66598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 name="Прямоугольник 1"/>
          <p:cNvSpPr/>
          <p:nvPr/>
        </p:nvSpPr>
        <p:spPr>
          <a:xfrm>
            <a:off x="899593" y="4011911"/>
            <a:ext cx="288032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03648" y="1332440"/>
            <a:ext cx="908407" cy="2308324"/>
          </a:xfrm>
          <a:prstGeom prst="rect">
            <a:avLst/>
          </a:prstGeom>
          <a:noFill/>
        </p:spPr>
        <p:txBody>
          <a:bodyPr wrap="square" lIns="91440" tIns="45720" rIns="91440" bIns="45720" rtlCol="0">
            <a:spAutoFit/>
          </a:bodyPr>
          <a:lstStyle/>
          <a:p>
            <a:pPr marL="358764" indent="-358764" algn="r">
              <a:buClr>
                <a:schemeClr val="tx1"/>
              </a:buClr>
              <a:tabLst>
                <a:tab pos="179384" algn="l"/>
              </a:tabLst>
            </a:pPr>
            <a:endParaRPr lang="ru-RU" sz="1600" b="1" dirty="0">
              <a:solidFill>
                <a:srgbClr val="69BA2E"/>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ru-RU" sz="1600" b="1" dirty="0" smtClean="0">
                <a:solidFill>
                  <a:srgbClr val="69BA2E"/>
                </a:solidFill>
                <a:latin typeface="Arial" pitchFamily="34" charset="0"/>
                <a:ea typeface="Verdana" panose="020B0604030504040204" pitchFamily="34" charset="0"/>
                <a:cs typeface="Arial" pitchFamily="34" charset="0"/>
              </a:rPr>
              <a:t>1</a:t>
            </a:r>
            <a:r>
              <a:rPr lang="en-US" sz="1600" b="1" dirty="0" smtClean="0">
                <a:solidFill>
                  <a:srgbClr val="69BA2E"/>
                </a:solidFill>
                <a:latin typeface="Arial" pitchFamily="34" charset="0"/>
                <a:ea typeface="Verdana" panose="020B0604030504040204" pitchFamily="34" charset="0"/>
                <a:cs typeface="Arial" pitchFamily="34" charset="0"/>
              </a:rPr>
              <a:t>, </a:t>
            </a:r>
            <a:r>
              <a:rPr lang="ru-RU" sz="1600" b="1" dirty="0" smtClean="0">
                <a:solidFill>
                  <a:srgbClr val="69BA2E"/>
                </a:solidFill>
                <a:latin typeface="Arial" pitchFamily="34" charset="0"/>
                <a:ea typeface="Verdana" panose="020B0604030504040204" pitchFamily="34" charset="0"/>
                <a:cs typeface="Arial" pitchFamily="34" charset="0"/>
              </a:rPr>
              <a:t>792</a:t>
            </a:r>
            <a:r>
              <a:rPr lang="ru-RU" sz="1600" b="1" dirty="0" smtClean="0">
                <a:solidFill>
                  <a:srgbClr val="8CC63E"/>
                </a:solidFill>
                <a:latin typeface="Arial" pitchFamily="34" charset="0"/>
                <a:ea typeface="Verdana" panose="020B0604030504040204" pitchFamily="34" charset="0"/>
                <a:cs typeface="Arial" pitchFamily="34" charset="0"/>
              </a:rPr>
              <a:t> </a:t>
            </a:r>
            <a:endParaRPr lang="ru-RU" sz="1600" b="1" dirty="0">
              <a:solidFill>
                <a:srgbClr val="8CC63E"/>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ru-RU" sz="1600" b="1" dirty="0">
                <a:solidFill>
                  <a:srgbClr val="69BA2E"/>
                </a:solidFill>
                <a:latin typeface="Arial" pitchFamily="34" charset="0"/>
                <a:ea typeface="Verdana" panose="020B0604030504040204" pitchFamily="34" charset="0"/>
                <a:cs typeface="Arial" pitchFamily="34" charset="0"/>
              </a:rPr>
              <a:t>695</a:t>
            </a:r>
            <a:r>
              <a:rPr lang="ru-RU" sz="1600" b="1" dirty="0">
                <a:solidFill>
                  <a:srgbClr val="8CC63E"/>
                </a:solidFill>
                <a:latin typeface="Arial" pitchFamily="34" charset="0"/>
                <a:ea typeface="Verdana" panose="020B0604030504040204" pitchFamily="34" charset="0"/>
                <a:cs typeface="Arial" pitchFamily="34" charset="0"/>
              </a:rPr>
              <a:t> </a:t>
            </a:r>
          </a:p>
          <a:p>
            <a:pPr marL="358764" indent="-358764" algn="r">
              <a:buClr>
                <a:schemeClr val="tx1"/>
              </a:buClr>
              <a:tabLst>
                <a:tab pos="179384" algn="l"/>
              </a:tabLst>
            </a:pPr>
            <a:r>
              <a:rPr lang="ru-RU" sz="1600" b="1" dirty="0">
                <a:solidFill>
                  <a:srgbClr val="69BA2E"/>
                </a:solidFill>
                <a:latin typeface="Arial" pitchFamily="34" charset="0"/>
                <a:ea typeface="Verdana" panose="020B0604030504040204" pitchFamily="34" charset="0"/>
                <a:cs typeface="Arial" pitchFamily="34" charset="0"/>
              </a:rPr>
              <a:t>85</a:t>
            </a:r>
            <a:r>
              <a:rPr lang="ru-RU" sz="1600" b="1" dirty="0">
                <a:solidFill>
                  <a:srgbClr val="8CC63E"/>
                </a:solidFill>
                <a:latin typeface="Arial" pitchFamily="34" charset="0"/>
                <a:ea typeface="Verdana" panose="020B0604030504040204" pitchFamily="34" charset="0"/>
                <a:cs typeface="Arial" pitchFamily="34" charset="0"/>
              </a:rPr>
              <a:t> </a:t>
            </a:r>
          </a:p>
          <a:p>
            <a:pPr marL="358764" indent="-358764" algn="r">
              <a:buClr>
                <a:schemeClr val="tx1"/>
              </a:buClr>
              <a:tabLst>
                <a:tab pos="179384" algn="l"/>
              </a:tabLst>
            </a:pPr>
            <a:r>
              <a:rPr lang="ru-RU" sz="1600" b="1" dirty="0">
                <a:solidFill>
                  <a:srgbClr val="8CC63E"/>
                </a:solidFill>
                <a:latin typeface="Arial" pitchFamily="34" charset="0"/>
                <a:ea typeface="Verdana" panose="020B0604030504040204" pitchFamily="34" charset="0"/>
                <a:cs typeface="Arial" pitchFamily="34" charset="0"/>
              </a:rPr>
              <a:t>39 </a:t>
            </a:r>
          </a:p>
          <a:p>
            <a:pPr marL="358764" indent="-358764" algn="r">
              <a:buClr>
                <a:schemeClr val="tx1"/>
              </a:buClr>
              <a:tabLst>
                <a:tab pos="179384" algn="l"/>
              </a:tabLst>
            </a:pPr>
            <a:r>
              <a:rPr lang="ru-RU" sz="1600" b="1" dirty="0">
                <a:solidFill>
                  <a:srgbClr val="69BA2E"/>
                </a:solidFill>
                <a:latin typeface="Arial" pitchFamily="34" charset="0"/>
                <a:ea typeface="Verdana" panose="020B0604030504040204" pitchFamily="34" charset="0"/>
                <a:cs typeface="Arial" pitchFamily="34" charset="0"/>
              </a:rPr>
              <a:t>19</a:t>
            </a:r>
            <a:r>
              <a:rPr lang="ru-RU" sz="1600" b="1" dirty="0">
                <a:solidFill>
                  <a:srgbClr val="8CC63E"/>
                </a:solidFill>
                <a:latin typeface="Arial" pitchFamily="34" charset="0"/>
                <a:ea typeface="Verdana" panose="020B0604030504040204" pitchFamily="34" charset="0"/>
                <a:cs typeface="Arial" pitchFamily="34" charset="0"/>
              </a:rPr>
              <a:t> </a:t>
            </a:r>
          </a:p>
          <a:p>
            <a:pPr marL="358764" indent="-358764" algn="r">
              <a:buClr>
                <a:schemeClr val="tx1"/>
              </a:buClr>
              <a:tabLst>
                <a:tab pos="179384" algn="l"/>
              </a:tabLst>
            </a:pPr>
            <a:r>
              <a:rPr lang="ru-RU" sz="1600" b="1" dirty="0">
                <a:solidFill>
                  <a:srgbClr val="8CC63E"/>
                </a:solidFill>
                <a:latin typeface="Arial" pitchFamily="34" charset="0"/>
                <a:ea typeface="Verdana" panose="020B0604030504040204" pitchFamily="34" charset="0"/>
                <a:cs typeface="Arial" pitchFamily="34" charset="0"/>
              </a:rPr>
              <a:t>7</a:t>
            </a:r>
          </a:p>
          <a:p>
            <a:pPr marL="358764" indent="-358764" algn="r">
              <a:buClr>
                <a:schemeClr val="tx1"/>
              </a:buClr>
              <a:tabLst>
                <a:tab pos="179384" algn="l"/>
              </a:tabLst>
            </a:pPr>
            <a:r>
              <a:rPr lang="ru-RU" sz="1600" b="1" dirty="0">
                <a:solidFill>
                  <a:srgbClr val="8CC63E"/>
                </a:solidFill>
                <a:latin typeface="Arial" pitchFamily="34" charset="0"/>
                <a:ea typeface="Verdana" panose="020B0604030504040204" pitchFamily="34" charset="0"/>
                <a:cs typeface="Arial" pitchFamily="34" charset="0"/>
              </a:rPr>
              <a:t>3 </a:t>
            </a:r>
          </a:p>
          <a:p>
            <a:pPr marL="358764" indent="-358764" algn="r">
              <a:buClr>
                <a:schemeClr val="tx1"/>
              </a:buClr>
              <a:tabLst>
                <a:tab pos="179384" algn="l"/>
              </a:tabLst>
            </a:pPr>
            <a:r>
              <a:rPr lang="ru-RU" sz="1600" b="1" dirty="0">
                <a:solidFill>
                  <a:srgbClr val="69BA2E"/>
                </a:solidFill>
                <a:latin typeface="Arial" pitchFamily="34" charset="0"/>
                <a:ea typeface="Verdana" panose="020B0604030504040204" pitchFamily="34" charset="0"/>
                <a:cs typeface="Arial" pitchFamily="34" charset="0"/>
              </a:rPr>
              <a:t>1</a:t>
            </a:r>
            <a:endParaRPr lang="ru-RU" sz="1600" b="1" dirty="0">
              <a:solidFill>
                <a:srgbClr val="8CC63E"/>
              </a:solidFill>
              <a:latin typeface="Arial" pitchFamily="34" charset="0"/>
              <a:ea typeface="Verdana" panose="020B0604030504040204" pitchFamily="34" charset="0"/>
              <a:cs typeface="Arial" pitchFamily="34" charset="0"/>
            </a:endParaRPr>
          </a:p>
        </p:txBody>
      </p:sp>
      <p:sp>
        <p:nvSpPr>
          <p:cNvPr id="7" name="TextBox 6"/>
          <p:cNvSpPr txBox="1"/>
          <p:nvPr/>
        </p:nvSpPr>
        <p:spPr>
          <a:xfrm>
            <a:off x="1011918" y="3809866"/>
            <a:ext cx="7744774" cy="584775"/>
          </a:xfrm>
          <a:prstGeom prst="rect">
            <a:avLst/>
          </a:prstGeom>
          <a:noFill/>
        </p:spPr>
        <p:txBody>
          <a:bodyPr wrap="square" lIns="91440" tIns="45720" rIns="91440" bIns="45720" rtlCol="0">
            <a:spAutoFit/>
          </a:bodyPr>
          <a:lstStyle/>
          <a:p>
            <a:pPr>
              <a:spcAft>
                <a:spcPts val="600"/>
              </a:spcAft>
              <a:buClr>
                <a:schemeClr val="tx1"/>
              </a:buClr>
              <a:tabLst>
                <a:tab pos="179384" algn="l"/>
              </a:tabLst>
            </a:pPr>
            <a:r>
              <a:rPr lang="en-US" sz="1600" dirty="0" smtClean="0">
                <a:latin typeface="Arial" panose="020B0604020202020204" pitchFamily="34" charset="0"/>
                <a:ea typeface="Verdana" panose="020B0604030504040204" pitchFamily="34" charset="0"/>
                <a:cs typeface="Arial" panose="020B0604020202020204" pitchFamily="34" charset="0"/>
              </a:rPr>
              <a:t>In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2017</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TPU awarded diplomas to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732 </a:t>
            </a: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international students, including to </a:t>
            </a:r>
            <a:r>
              <a:rPr lang="ru-RU" sz="1600" b="1" dirty="0" smtClean="0">
                <a:solidFill>
                  <a:srgbClr val="71BF43"/>
                </a:solidFill>
                <a:latin typeface="Arial" panose="020B0604020202020204" pitchFamily="34" charset="0"/>
                <a:ea typeface="Verdana" panose="020B0604030504040204" pitchFamily="34" charset="0"/>
                <a:cs typeface="Arial" panose="020B0604020202020204" pitchFamily="34" charset="0"/>
              </a:rPr>
              <a:t>193</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students from non-CIS </a:t>
            </a:r>
            <a:r>
              <a:rPr lang="en-US" sz="1600" dirty="0" smtClean="0">
                <a:latin typeface="Arial" pitchFamily="34" charset="0"/>
                <a:ea typeface="Verdana" panose="020B0604030504040204" pitchFamily="34" charset="0"/>
                <a:cs typeface="Arial" pitchFamily="34" charset="0"/>
              </a:rPr>
              <a:t>countries</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101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bachelors</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17</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specialists and</a:t>
            </a:r>
            <a:r>
              <a:rPr lang="ru-RU" sz="1600" dirty="0">
                <a:solidFill>
                  <a:srgbClr val="69BA2E"/>
                </a:solidFill>
                <a:latin typeface="Arial" pitchFamily="34" charset="0"/>
                <a:ea typeface="Verdana" panose="020B0604030504040204" pitchFamily="34" charset="0"/>
                <a:cs typeface="Arial" pitchFamily="34" charset="0"/>
              </a:rPr>
              <a:t>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75</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masters </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p:cNvSpPr txBox="1"/>
          <p:nvPr/>
        </p:nvSpPr>
        <p:spPr>
          <a:xfrm>
            <a:off x="4932041" y="1941458"/>
            <a:ext cx="629771" cy="830997"/>
          </a:xfrm>
          <a:prstGeom prst="rect">
            <a:avLst/>
          </a:prstGeom>
          <a:noFill/>
        </p:spPr>
        <p:txBody>
          <a:bodyPr wrap="square" lIns="91440" tIns="45720" rIns="91440" bIns="45720" rtlCol="0">
            <a:spAutoFit/>
          </a:bodyPr>
          <a:lstStyle/>
          <a:p>
            <a:pPr algn="r">
              <a:buClr>
                <a:schemeClr val="tx1"/>
              </a:buClr>
            </a:pPr>
            <a:r>
              <a:rPr lang="ru-RU" sz="1600" b="1" dirty="0">
                <a:solidFill>
                  <a:srgbClr val="69BA2E"/>
                </a:solidFill>
                <a:latin typeface="Arial" pitchFamily="34" charset="0"/>
                <a:ea typeface="Verdana" panose="020B0604030504040204" pitchFamily="34" charset="0"/>
                <a:cs typeface="Arial" pitchFamily="34" charset="0"/>
              </a:rPr>
              <a:t>491</a:t>
            </a:r>
          </a:p>
          <a:p>
            <a:pPr algn="r">
              <a:buClr>
                <a:schemeClr val="tx1"/>
              </a:buClr>
            </a:pPr>
            <a:r>
              <a:rPr lang="ru-RU" sz="1600" dirty="0">
                <a:latin typeface="Arial" pitchFamily="34" charset="0"/>
                <a:ea typeface="Verdana" panose="020B0604030504040204" pitchFamily="34" charset="0"/>
                <a:cs typeface="Arial" pitchFamily="34" charset="0"/>
              </a:rPr>
              <a:t>  </a:t>
            </a:r>
          </a:p>
          <a:p>
            <a:pPr algn="r">
              <a:buClr>
                <a:schemeClr val="tx1"/>
              </a:buClr>
            </a:pPr>
            <a:r>
              <a:rPr lang="en-US" sz="1600" b="1" dirty="0">
                <a:solidFill>
                  <a:srgbClr val="69BA2E"/>
                </a:solidFill>
                <a:latin typeface="Arial" pitchFamily="34" charset="0"/>
                <a:ea typeface="Verdana" panose="020B0604030504040204" pitchFamily="34" charset="0"/>
                <a:cs typeface="Arial" pitchFamily="34" charset="0"/>
              </a:rPr>
              <a:t>68</a:t>
            </a:r>
            <a:r>
              <a:rPr lang="ru-RU" sz="1600" dirty="0">
                <a:latin typeface="Arial" pitchFamily="34" charset="0"/>
                <a:ea typeface="Verdana" panose="020B0604030504040204" pitchFamily="34" charset="0"/>
                <a:cs typeface="Arial" pitchFamily="34" charset="0"/>
              </a:rPr>
              <a:t> </a:t>
            </a:r>
          </a:p>
        </p:txBody>
      </p:sp>
      <p:sp>
        <p:nvSpPr>
          <p:cNvPr id="10" name="Прямоугольник 9"/>
          <p:cNvSpPr/>
          <p:nvPr/>
        </p:nvSpPr>
        <p:spPr>
          <a:xfrm>
            <a:off x="996020" y="1509720"/>
            <a:ext cx="3575983" cy="2165693"/>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a:latin typeface="Arial" pitchFamily="34" charset="0"/>
                <a:cs typeface="Arial" pitchFamily="34" charset="0"/>
              </a:rPr>
              <a:t>       </a:t>
            </a:r>
          </a:p>
        </p:txBody>
      </p:sp>
      <p:sp>
        <p:nvSpPr>
          <p:cNvPr id="12" name="Прямоугольник 11"/>
          <p:cNvSpPr/>
          <p:nvPr/>
        </p:nvSpPr>
        <p:spPr>
          <a:xfrm>
            <a:off x="4769241" y="1509724"/>
            <a:ext cx="3947134" cy="2165690"/>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a:latin typeface="Arial" pitchFamily="34" charset="0"/>
                <a:cs typeface="Arial" pitchFamily="34" charset="0"/>
              </a:rPr>
              <a:t>       </a:t>
            </a:r>
          </a:p>
        </p:txBody>
      </p:sp>
      <p:sp>
        <p:nvSpPr>
          <p:cNvPr id="13" name="TextBox 12"/>
          <p:cNvSpPr txBox="1"/>
          <p:nvPr/>
        </p:nvSpPr>
        <p:spPr>
          <a:xfrm>
            <a:off x="971602" y="1056582"/>
            <a:ext cx="3624818" cy="461665"/>
          </a:xfrm>
          <a:prstGeom prst="rect">
            <a:avLst/>
          </a:prstGeom>
          <a:solidFill>
            <a:srgbClr val="69BA2E"/>
          </a:solidFill>
        </p:spPr>
        <p:txBody>
          <a:bodyPr wrap="square" lIns="91440" tIns="45720" rIns="91440" bIns="45720" rtlCol="0">
            <a:spAutoFit/>
          </a:bodyPr>
          <a:lstStyle/>
          <a:p>
            <a:pPr algn="ctr"/>
            <a:r>
              <a:rPr lang="ru-RU" sz="2400" dirty="0" smtClean="0">
                <a:solidFill>
                  <a:schemeClr val="bg1"/>
                </a:solidFill>
                <a:latin typeface="Arial" pitchFamily="34" charset="0"/>
                <a:ea typeface="Verdana" panose="020B0604030504040204" pitchFamily="34" charset="0"/>
                <a:cs typeface="Arial" pitchFamily="34" charset="0"/>
              </a:rPr>
              <a:t>2</a:t>
            </a:r>
            <a:r>
              <a:rPr lang="en-US" sz="2400" dirty="0" smtClean="0">
                <a:solidFill>
                  <a:schemeClr val="bg1"/>
                </a:solidFill>
                <a:latin typeface="Arial" pitchFamily="34" charset="0"/>
                <a:ea typeface="Verdana" panose="020B0604030504040204" pitchFamily="34" charset="0"/>
                <a:cs typeface="Arial" pitchFamily="34" charset="0"/>
              </a:rPr>
              <a:t>, </a:t>
            </a:r>
            <a:r>
              <a:rPr lang="ru-RU" sz="2400" dirty="0" smtClean="0">
                <a:solidFill>
                  <a:schemeClr val="bg1"/>
                </a:solidFill>
                <a:latin typeface="Arial" pitchFamily="34" charset="0"/>
                <a:ea typeface="Verdana" panose="020B0604030504040204" pitchFamily="34" charset="0"/>
                <a:cs typeface="Arial" pitchFamily="34" charset="0"/>
              </a:rPr>
              <a:t>64</a:t>
            </a:r>
            <a:r>
              <a:rPr lang="en-US" sz="2400" dirty="0" smtClean="0">
                <a:solidFill>
                  <a:schemeClr val="bg1"/>
                </a:solidFill>
                <a:latin typeface="Arial" pitchFamily="34" charset="0"/>
                <a:ea typeface="Verdana" panose="020B0604030504040204" pitchFamily="34" charset="0"/>
                <a:cs typeface="Arial" pitchFamily="34" charset="0"/>
              </a:rPr>
              <a:t>1 </a:t>
            </a:r>
            <a:r>
              <a:rPr lang="en-US" sz="1400" dirty="0" smtClean="0">
                <a:solidFill>
                  <a:schemeClr val="bg1"/>
                </a:solidFill>
                <a:latin typeface="Arial" pitchFamily="34" charset="0"/>
                <a:ea typeface="Verdana" panose="020B0604030504040204" pitchFamily="34" charset="0"/>
                <a:cs typeface="Arial" pitchFamily="34" charset="0"/>
              </a:rPr>
              <a:t>students from </a:t>
            </a:r>
            <a:r>
              <a:rPr lang="en-US" sz="2400" dirty="0" smtClean="0">
                <a:solidFill>
                  <a:schemeClr val="bg1"/>
                </a:solidFill>
                <a:latin typeface="Arial" pitchFamily="34" charset="0"/>
                <a:ea typeface="Verdana" panose="020B0604030504040204" pitchFamily="34" charset="0"/>
                <a:cs typeface="Arial" pitchFamily="34" charset="0"/>
              </a:rPr>
              <a:t>8</a:t>
            </a:r>
            <a:r>
              <a:rPr lang="ru-RU" sz="1600" dirty="0" smtClean="0">
                <a:solidFill>
                  <a:schemeClr val="bg1"/>
                </a:solidFill>
                <a:latin typeface="Arial" pitchFamily="34" charset="0"/>
                <a:ea typeface="Verdana" panose="020B0604030504040204" pitchFamily="34" charset="0"/>
                <a:cs typeface="Arial" pitchFamily="34" charset="0"/>
              </a:rPr>
              <a:t> </a:t>
            </a:r>
            <a:r>
              <a:rPr lang="en-US" sz="1400" dirty="0">
                <a:solidFill>
                  <a:schemeClr val="bg1"/>
                </a:solidFill>
                <a:latin typeface="Arial" pitchFamily="34" charset="0"/>
                <a:ea typeface="Verdana" panose="020B0604030504040204" pitchFamily="34" charset="0"/>
                <a:cs typeface="Arial" pitchFamily="34" charset="0"/>
              </a:rPr>
              <a:t>CIS countries</a:t>
            </a:r>
            <a:endParaRPr lang="ru-RU" sz="1400" dirty="0">
              <a:solidFill>
                <a:schemeClr val="bg1"/>
              </a:solidFill>
              <a:latin typeface="Arial" pitchFamily="34" charset="0"/>
              <a:ea typeface="Verdana" panose="020B0604030504040204" pitchFamily="34" charset="0"/>
              <a:cs typeface="Arial" pitchFamily="34" charset="0"/>
            </a:endParaRPr>
          </a:p>
        </p:txBody>
      </p:sp>
      <p:sp>
        <p:nvSpPr>
          <p:cNvPr id="14" name="TextBox 13"/>
          <p:cNvSpPr txBox="1"/>
          <p:nvPr/>
        </p:nvSpPr>
        <p:spPr>
          <a:xfrm>
            <a:off x="4752493" y="1057128"/>
            <a:ext cx="3979225" cy="677108"/>
          </a:xfrm>
          <a:prstGeom prst="rect">
            <a:avLst/>
          </a:prstGeom>
          <a:solidFill>
            <a:srgbClr val="69BA2E"/>
          </a:solidFill>
        </p:spPr>
        <p:txBody>
          <a:bodyPr wrap="square" lIns="91440" tIns="45720" rIns="91440" bIns="45720" rtlCol="0">
            <a:spAutoFit/>
          </a:bodyPr>
          <a:lstStyle/>
          <a:p>
            <a:pPr algn="ctr"/>
            <a:r>
              <a:rPr lang="ru-RU" sz="2400" dirty="0" smtClean="0">
                <a:solidFill>
                  <a:schemeClr val="bg1"/>
                </a:solidFill>
                <a:latin typeface="Arial" pitchFamily="34" charset="0"/>
                <a:ea typeface="Verdana" panose="020B0604030504040204" pitchFamily="34" charset="0"/>
                <a:cs typeface="Arial" pitchFamily="34" charset="0"/>
              </a:rPr>
              <a:t>1</a:t>
            </a:r>
            <a:r>
              <a:rPr lang="en-US" sz="2400" dirty="0" smtClean="0">
                <a:solidFill>
                  <a:schemeClr val="bg1"/>
                </a:solidFill>
                <a:latin typeface="Arial" pitchFamily="34" charset="0"/>
                <a:ea typeface="Verdana" panose="020B0604030504040204" pitchFamily="34" charset="0"/>
                <a:cs typeface="Arial" pitchFamily="34" charset="0"/>
              </a:rPr>
              <a:t>, </a:t>
            </a:r>
            <a:r>
              <a:rPr lang="ru-RU" sz="2400" dirty="0" smtClean="0">
                <a:solidFill>
                  <a:schemeClr val="bg1"/>
                </a:solidFill>
                <a:latin typeface="Arial" pitchFamily="34" charset="0"/>
                <a:ea typeface="Verdana" panose="020B0604030504040204" pitchFamily="34" charset="0"/>
                <a:cs typeface="Arial" pitchFamily="34" charset="0"/>
              </a:rPr>
              <a:t>172</a:t>
            </a:r>
            <a:r>
              <a:rPr lang="en-US" sz="2400" dirty="0" smtClean="0">
                <a:solidFill>
                  <a:schemeClr val="bg1"/>
                </a:solidFill>
                <a:latin typeface="Arial" pitchFamily="34" charset="0"/>
                <a:ea typeface="Verdana" panose="020B0604030504040204" pitchFamily="34" charset="0"/>
                <a:cs typeface="Arial" pitchFamily="34" charset="0"/>
              </a:rPr>
              <a:t> </a:t>
            </a:r>
            <a:r>
              <a:rPr lang="en-US" sz="1400" dirty="0" smtClean="0">
                <a:solidFill>
                  <a:schemeClr val="bg1"/>
                </a:solidFill>
                <a:latin typeface="Arial" pitchFamily="34" charset="0"/>
                <a:ea typeface="Verdana" panose="020B0604030504040204" pitchFamily="34" charset="0"/>
                <a:cs typeface="Arial" pitchFamily="34" charset="0"/>
              </a:rPr>
              <a:t>students from </a:t>
            </a:r>
            <a:r>
              <a:rPr lang="ru-RU" sz="2400" dirty="0" smtClean="0">
                <a:solidFill>
                  <a:schemeClr val="bg1"/>
                </a:solidFill>
                <a:latin typeface="Arial" pitchFamily="34" charset="0"/>
                <a:ea typeface="Verdana" panose="020B0604030504040204" pitchFamily="34" charset="0"/>
                <a:cs typeface="Arial" pitchFamily="34" charset="0"/>
              </a:rPr>
              <a:t>31</a:t>
            </a:r>
            <a:r>
              <a:rPr lang="ru-RU" sz="1600" dirty="0" smtClean="0">
                <a:solidFill>
                  <a:schemeClr val="bg1"/>
                </a:solidFill>
                <a:latin typeface="Arial" pitchFamily="34" charset="0"/>
                <a:ea typeface="Verdana" panose="020B0604030504040204" pitchFamily="34" charset="0"/>
                <a:cs typeface="Arial" pitchFamily="34" charset="0"/>
              </a:rPr>
              <a:t> </a:t>
            </a:r>
            <a:r>
              <a:rPr lang="en-US" sz="1400" dirty="0">
                <a:solidFill>
                  <a:schemeClr val="bg1"/>
                </a:solidFill>
                <a:latin typeface="Arial" pitchFamily="34" charset="0"/>
                <a:ea typeface="Verdana" panose="020B0604030504040204" pitchFamily="34" charset="0"/>
                <a:cs typeface="Arial" pitchFamily="34" charset="0"/>
              </a:rPr>
              <a:t>non-CIS countries</a:t>
            </a:r>
            <a:endParaRPr lang="ru-RU" sz="1400" dirty="0">
              <a:solidFill>
                <a:schemeClr val="bg1"/>
              </a:solidFill>
              <a:latin typeface="Arial" pitchFamily="34" charset="0"/>
              <a:ea typeface="Verdana" panose="020B0604030504040204" pitchFamily="34" charset="0"/>
              <a:cs typeface="Arial" pitchFamily="34" charset="0"/>
            </a:endParaRPr>
          </a:p>
        </p:txBody>
      </p:sp>
      <p:sp>
        <p:nvSpPr>
          <p:cNvPr id="15" name="TextBox 14"/>
          <p:cNvSpPr txBox="1"/>
          <p:nvPr/>
        </p:nvSpPr>
        <p:spPr>
          <a:xfrm>
            <a:off x="3347864" y="292927"/>
            <a:ext cx="5616624"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Export of </a:t>
            </a:r>
            <a:r>
              <a:rPr lang="en-US" sz="2400" b="1" dirty="0" smtClean="0">
                <a:solidFill>
                  <a:srgbClr val="69BA2E"/>
                </a:solidFill>
                <a:ea typeface="Verdana" panose="020B0604030504040204" pitchFamily="34" charset="0"/>
                <a:cs typeface="Verdana" panose="020B0604030504040204" pitchFamily="34" charset="0"/>
              </a:rPr>
              <a:t>Educational Services</a:t>
            </a:r>
            <a:endParaRPr lang="en-US" sz="2400" b="1" dirty="0">
              <a:solidFill>
                <a:srgbClr val="69BA2E"/>
              </a:solidFill>
              <a:ea typeface="Verdana" panose="020B0604030504040204" pitchFamily="34" charset="0"/>
              <a:cs typeface="Verdana" panose="020B0604030504040204" pitchFamily="34" charset="0"/>
            </a:endParaRPr>
          </a:p>
        </p:txBody>
      </p:sp>
      <p:sp>
        <p:nvSpPr>
          <p:cNvPr id="18" name="Прямоугольник 17"/>
          <p:cNvSpPr/>
          <p:nvPr/>
        </p:nvSpPr>
        <p:spPr>
          <a:xfrm>
            <a:off x="8712969" y="4731993"/>
            <a:ext cx="395536" cy="276999"/>
          </a:xfrm>
          <a:prstGeom prst="rect">
            <a:avLst/>
          </a:prstGeom>
        </p:spPr>
        <p:txBody>
          <a:bodyPr wrap="square" lIns="91440" tIns="45720" rIns="91440" bIns="45720">
            <a:spAutoFit/>
          </a:bodyPr>
          <a:lstStyle/>
          <a:p>
            <a:pPr algn="ctr" defTabSz="771504"/>
            <a:r>
              <a:rPr lang="en-US" sz="1200" dirty="0" smtClean="0"/>
              <a:t>1</a:t>
            </a:r>
            <a:r>
              <a:rPr lang="ru-RU" sz="1200" dirty="0" smtClean="0"/>
              <a:t>2</a:t>
            </a:r>
            <a:endParaRPr lang="ru-RU" sz="1200" dirty="0"/>
          </a:p>
        </p:txBody>
      </p:sp>
      <p:sp>
        <p:nvSpPr>
          <p:cNvPr id="17" name="TextBox 16"/>
          <p:cNvSpPr txBox="1"/>
          <p:nvPr/>
        </p:nvSpPr>
        <p:spPr>
          <a:xfrm>
            <a:off x="2192510" y="1363159"/>
            <a:ext cx="1831510" cy="2267287"/>
          </a:xfrm>
          <a:prstGeom prst="rect">
            <a:avLst/>
          </a:prstGeom>
          <a:noFill/>
        </p:spPr>
        <p:txBody>
          <a:bodyPr wrap="square" lIns="91440" tIns="45720" rIns="91440" bIns="45720" rtlCol="0">
            <a:spAutoFit/>
          </a:bodyPr>
          <a:lstStyle/>
          <a:p>
            <a:pPr marL="358764" indent="-358764">
              <a:spcAft>
                <a:spcPts val="200"/>
              </a:spcAft>
              <a:buClr>
                <a:schemeClr val="tx1"/>
              </a:buClr>
              <a:tabLst>
                <a:tab pos="179384" algn="l"/>
              </a:tabLst>
            </a:pP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Kazakhstan</a:t>
            </a: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Uzbekistan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Kyrgyzstan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Tajikistan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Turkmenistan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a:t>
            </a:r>
            <a:r>
              <a:rPr lang="en-US" sz="1400" dirty="0">
                <a:latin typeface="Arial" pitchFamily="34" charset="0"/>
                <a:ea typeface="Verdana" panose="020B0604030504040204" pitchFamily="34" charset="0"/>
                <a:cs typeface="Arial" pitchFamily="34" charset="0"/>
              </a:rPr>
              <a:t> Ukraine</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Azerbaijan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Moldova</a:t>
            </a:r>
            <a:endParaRPr lang="ru-RU" sz="1400" dirty="0">
              <a:latin typeface="Arial" pitchFamily="34" charset="0"/>
              <a:ea typeface="Verdana" panose="020B0604030504040204" pitchFamily="34" charset="0"/>
              <a:cs typeface="Arial" pitchFamily="34" charset="0"/>
            </a:endParaRPr>
          </a:p>
        </p:txBody>
      </p:sp>
      <p:sp>
        <p:nvSpPr>
          <p:cNvPr id="19" name="TextBox 18"/>
          <p:cNvSpPr txBox="1"/>
          <p:nvPr/>
        </p:nvSpPr>
        <p:spPr>
          <a:xfrm>
            <a:off x="5530018" y="1928683"/>
            <a:ext cx="2786399" cy="1061829"/>
          </a:xfrm>
          <a:prstGeom prst="rect">
            <a:avLst/>
          </a:prstGeom>
          <a:noFill/>
        </p:spPr>
        <p:txBody>
          <a:bodyPr wrap="square" lIns="91440" tIns="45720" rIns="91440" bIns="45720" rtlCol="0">
            <a:spAutoFit/>
          </a:bodyPr>
          <a:lstStyle/>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bachelors, specialists and </a:t>
            </a:r>
            <a:r>
              <a:rPr lang="en-US" sz="1400" dirty="0" smtClean="0">
                <a:latin typeface="Arial" pitchFamily="34" charset="0"/>
                <a:ea typeface="Verdana" panose="020B0604030504040204" pitchFamily="34" charset="0"/>
                <a:cs typeface="Arial" pitchFamily="34" charset="0"/>
              </a:rPr>
              <a:t>masters</a:t>
            </a:r>
          </a:p>
          <a:p>
            <a:pPr>
              <a:spcAft>
                <a:spcPts val="301"/>
              </a:spcAft>
              <a:buClr>
                <a:schemeClr val="tx1"/>
              </a:buClr>
            </a:pPr>
            <a:r>
              <a:rPr lang="ru-RU" sz="1400" dirty="0" smtClean="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post-graduates</a:t>
            </a:r>
          </a:p>
          <a:p>
            <a:pPr>
              <a:spcAft>
                <a:spcPts val="301"/>
              </a:spcAft>
              <a:buClr>
                <a:schemeClr val="tx1"/>
              </a:buClr>
            </a:pPr>
            <a:endParaRPr lang="ru-RU" sz="1400" dirty="0">
              <a:latin typeface="Arial" pitchFamily="34" charset="0"/>
              <a:ea typeface="Verdana" panose="020B0604030504040204" pitchFamily="34" charset="0"/>
              <a:cs typeface="Arial" pitchFamily="34" charset="0"/>
            </a:endParaRPr>
          </a:p>
        </p:txBody>
      </p:sp>
      <p:sp>
        <p:nvSpPr>
          <p:cNvPr id="21" name="TextBox 20"/>
          <p:cNvSpPr txBox="1"/>
          <p:nvPr/>
        </p:nvSpPr>
        <p:spPr>
          <a:xfrm>
            <a:off x="4949042" y="2763889"/>
            <a:ext cx="629771" cy="584775"/>
          </a:xfrm>
          <a:prstGeom prst="rect">
            <a:avLst/>
          </a:prstGeom>
          <a:noFill/>
        </p:spPr>
        <p:txBody>
          <a:bodyPr wrap="square" lIns="91440" tIns="45720" rIns="91440" bIns="45720" rtlCol="0">
            <a:spAutoFit/>
          </a:bodyPr>
          <a:lstStyle/>
          <a:p>
            <a:pPr algn="r">
              <a:buClr>
                <a:schemeClr val="tx1"/>
              </a:buClr>
            </a:pPr>
            <a:r>
              <a:rPr lang="ru-RU" sz="1600" b="1" dirty="0">
                <a:solidFill>
                  <a:srgbClr val="69BA2E"/>
                </a:solidFill>
                <a:latin typeface="Arial" pitchFamily="34" charset="0"/>
                <a:ea typeface="Verdana" panose="020B0604030504040204" pitchFamily="34" charset="0"/>
                <a:cs typeface="Arial" pitchFamily="34" charset="0"/>
              </a:rPr>
              <a:t>231</a:t>
            </a:r>
            <a:r>
              <a:rPr lang="ru-RU" sz="1600" dirty="0">
                <a:latin typeface="Arial" pitchFamily="34" charset="0"/>
                <a:ea typeface="Verdana" panose="020B0604030504040204" pitchFamily="34" charset="0"/>
                <a:cs typeface="Arial" pitchFamily="34" charset="0"/>
              </a:rPr>
              <a:t> </a:t>
            </a:r>
            <a:endParaRPr lang="ru-RU" sz="1600" b="1" dirty="0">
              <a:solidFill>
                <a:srgbClr val="69BA2E"/>
              </a:solidFill>
              <a:latin typeface="Arial" pitchFamily="34" charset="0"/>
              <a:ea typeface="Verdana" panose="020B0604030504040204" pitchFamily="34" charset="0"/>
              <a:cs typeface="Arial" pitchFamily="34" charset="0"/>
            </a:endParaRPr>
          </a:p>
          <a:p>
            <a:pPr algn="r">
              <a:buClr>
                <a:schemeClr val="tx1"/>
              </a:buClr>
            </a:pP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382</a:t>
            </a:r>
            <a:endParaRPr lang="ru-RU" sz="1600" dirty="0">
              <a:latin typeface="Arial" pitchFamily="34" charset="0"/>
              <a:ea typeface="Verdana" panose="020B0604030504040204" pitchFamily="34" charset="0"/>
              <a:cs typeface="Arial" pitchFamily="34" charset="0"/>
            </a:endParaRPr>
          </a:p>
        </p:txBody>
      </p:sp>
      <p:sp>
        <p:nvSpPr>
          <p:cNvPr id="22" name="TextBox 21"/>
          <p:cNvSpPr txBox="1"/>
          <p:nvPr/>
        </p:nvSpPr>
        <p:spPr>
          <a:xfrm>
            <a:off x="5548008" y="2775430"/>
            <a:ext cx="3188746" cy="561692"/>
          </a:xfrm>
          <a:prstGeom prst="rect">
            <a:avLst/>
          </a:prstGeom>
          <a:noFill/>
        </p:spPr>
        <p:txBody>
          <a:bodyPr wrap="square" lIns="91440" tIns="45720" rIns="91440" bIns="45720" rtlCol="0">
            <a:spAutoFit/>
          </a:bodyPr>
          <a:lstStyle/>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pre-university courses</a:t>
            </a:r>
            <a:endParaRPr lang="ru-RU" sz="1400" dirty="0">
              <a:latin typeface="Arial" pitchFamily="34" charset="0"/>
              <a:ea typeface="Verdana" panose="020B0604030504040204" pitchFamily="34" charset="0"/>
              <a:cs typeface="Arial" pitchFamily="34" charset="0"/>
            </a:endParaRPr>
          </a:p>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academic exchange programs</a:t>
            </a:r>
            <a:endParaRPr lang="ru-RU" sz="1400" dirty="0">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73217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5022" t="96" r="9631" b="22222"/>
          <a:stretch/>
        </p:blipFill>
        <p:spPr>
          <a:xfrm>
            <a:off x="1102477" y="2802941"/>
            <a:ext cx="2389671" cy="1642454"/>
          </a:xfrm>
          <a:prstGeom prst="rect">
            <a:avLst/>
          </a:prstGeom>
        </p:spPr>
      </p:pic>
      <p:sp>
        <p:nvSpPr>
          <p:cNvPr id="11" name="TextBox 10"/>
          <p:cNvSpPr txBox="1"/>
          <p:nvPr/>
        </p:nvSpPr>
        <p:spPr>
          <a:xfrm>
            <a:off x="1009165" y="1075386"/>
            <a:ext cx="7724751" cy="2424125"/>
          </a:xfrm>
          <a:prstGeom prst="rect">
            <a:avLst/>
          </a:prstGeom>
          <a:noFill/>
        </p:spPr>
        <p:txBody>
          <a:bodyPr wrap="square" lIns="91440" tIns="45720" rIns="91440" bIns="45720" numCol="2" rtlCol="0">
            <a:spAutoFit/>
          </a:bodyPr>
          <a:lstStyle/>
          <a:p>
            <a:pPr>
              <a:spcAft>
                <a:spcPts val="1200"/>
              </a:spcAft>
              <a:buClr>
                <a:schemeClr val="tx1"/>
              </a:buCl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Outgoing</a:t>
            </a: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a:t>
            </a:r>
            <a:endParaRPr lang="ru-RU"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r>
              <a:rPr lang="en-US" sz="1600" dirty="0">
                <a:latin typeface="Arial" panose="020B0604020202020204" pitchFamily="34" charset="0"/>
                <a:ea typeface="Verdana" panose="020B0604030504040204" pitchFamily="34" charset="0"/>
                <a:cs typeface="Arial" panose="020B0604020202020204" pitchFamily="34" charset="0"/>
              </a:rPr>
              <a:t>In </a:t>
            </a:r>
            <a:r>
              <a:rPr lang="en-US" sz="1600" dirty="0" smtClean="0">
                <a:latin typeface="Arial" panose="020B0604020202020204" pitchFamily="34" charset="0"/>
                <a:ea typeface="Verdana" panose="020B0604030504040204" pitchFamily="34" charset="0"/>
                <a:cs typeface="Arial" panose="020B0604020202020204" pitchFamily="34" charset="0"/>
              </a:rPr>
              <a:t>2017, </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47</a:t>
            </a:r>
            <a:r>
              <a:rPr lang="ru-RU" sz="1600"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TPU students received training (internship) in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184 </a:t>
            </a:r>
            <a:r>
              <a:rPr lang="en-US" sz="1600" dirty="0">
                <a:latin typeface="Arial" panose="020B0604020202020204" pitchFamily="34" charset="0"/>
                <a:ea typeface="Verdana" panose="020B0604030504040204" pitchFamily="34" charset="0"/>
                <a:cs typeface="Arial" panose="020B0604020202020204" pitchFamily="34" charset="0"/>
              </a:rPr>
              <a:t>universities and companies of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29</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countries worldwide</a:t>
            </a:r>
            <a:endParaRPr lang="en-US"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endParaRPr lang="en-US"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endParaRPr lang="ru-RU" sz="1600" dirty="0" smtClean="0">
              <a:latin typeface="Arial" panose="020B0604020202020204" pitchFamily="34" charset="0"/>
              <a:ea typeface="Verdana" panose="020B0604030504040204" pitchFamily="34" charset="0"/>
              <a:cs typeface="Arial" panose="020B0604020202020204" pitchFamily="34" charset="0"/>
            </a:endParaRPr>
          </a:p>
          <a:p>
            <a:pPr>
              <a:spcAft>
                <a:spcPts val="1200"/>
              </a:spcAft>
              <a:buClr>
                <a:schemeClr val="tx1"/>
              </a:buCl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Incoming</a:t>
            </a: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a:t>
            </a:r>
            <a:endParaRPr lang="ru-RU"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en-US" sz="1600" dirty="0">
                <a:latin typeface="Arial" panose="020B0604020202020204" pitchFamily="34" charset="0"/>
                <a:ea typeface="Verdana" panose="020B0604030504040204" pitchFamily="34" charset="0"/>
                <a:cs typeface="Arial" panose="020B0604020202020204" pitchFamily="34" charset="0"/>
              </a:rPr>
              <a:t>In </a:t>
            </a:r>
            <a:r>
              <a:rPr lang="en-US" sz="1600" dirty="0" smtClean="0">
                <a:latin typeface="Arial" panose="020B0604020202020204" pitchFamily="34" charset="0"/>
                <a:ea typeface="Verdana" panose="020B0604030504040204" pitchFamily="34" charset="0"/>
                <a:cs typeface="Arial" panose="020B0604020202020204" pitchFamily="34" charset="0"/>
              </a:rPr>
              <a:t>2017,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375</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students from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38</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partner universities from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16</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countries received training (internship) at TPU </a:t>
            </a:r>
            <a:endParaRPr lang="ru-RU" sz="1600" dirty="0">
              <a:latin typeface="Arial" panose="020B0604020202020204" pitchFamily="34" charset="0"/>
              <a:ea typeface="Verdana" panose="020B0604030504040204" pitchFamily="34" charset="0"/>
              <a:cs typeface="Arial" panose="020B0604020202020204" pitchFamily="34" charset="0"/>
            </a:endParaRPr>
          </a:p>
        </p:txBody>
      </p:sp>
      <p:sp>
        <p:nvSpPr>
          <p:cNvPr id="10" name="TextBox 9"/>
          <p:cNvSpPr txBox="1"/>
          <p:nvPr/>
        </p:nvSpPr>
        <p:spPr>
          <a:xfrm>
            <a:off x="3347863" y="411510"/>
            <a:ext cx="5586871" cy="365934"/>
          </a:xfrm>
          <a:prstGeom prst="rect">
            <a:avLst/>
          </a:prstGeom>
          <a:noFill/>
        </p:spPr>
        <p:txBody>
          <a:bodyPr wrap="square" lIns="91440" tIns="45720" rIns="91440" bIns="45720" rtlCol="0">
            <a:spAutoFit/>
          </a:bodyPr>
          <a:lstStyle/>
          <a:p>
            <a:pPr>
              <a:lnSpc>
                <a:spcPts val="2000"/>
              </a:lnSpc>
            </a:pPr>
            <a:r>
              <a:rPr lang="en-US" sz="2400" b="1" dirty="0">
                <a:solidFill>
                  <a:srgbClr val="69BA2E"/>
                </a:solidFill>
                <a:ea typeface="Verdana" panose="020B0604030504040204" pitchFamily="34" charset="0"/>
                <a:cs typeface="Verdana" panose="020B0604030504040204" pitchFamily="34" charset="0"/>
              </a:rPr>
              <a:t>Academic </a:t>
            </a:r>
            <a:r>
              <a:rPr lang="en-US" sz="2400" b="1" dirty="0" smtClean="0">
                <a:solidFill>
                  <a:srgbClr val="69BA2E"/>
                </a:solidFill>
                <a:ea typeface="Verdana" panose="020B0604030504040204" pitchFamily="34" charset="0"/>
                <a:cs typeface="Verdana" panose="020B0604030504040204" pitchFamily="34" charset="0"/>
              </a:rPr>
              <a:t>Mobility</a:t>
            </a:r>
            <a:endParaRPr lang="ru-RU" sz="2400" b="1" dirty="0">
              <a:solidFill>
                <a:srgbClr val="69BA2E"/>
              </a:solidFill>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460" y="2802941"/>
            <a:ext cx="2465533" cy="1643689"/>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87774"/>
            <a:ext cx="2511037" cy="1674025"/>
          </a:xfrm>
          <a:prstGeom prst="rect">
            <a:avLst/>
          </a:prstGeom>
        </p:spPr>
      </p:pic>
      <p:sp>
        <p:nvSpPr>
          <p:cNvPr id="13" name="Прямоугольник 12"/>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3</a:t>
            </a:r>
            <a:endParaRPr lang="ru-RU"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9" name="Прямоугольник 18"/>
          <p:cNvSpPr/>
          <p:nvPr/>
        </p:nvSpPr>
        <p:spPr>
          <a:xfrm>
            <a:off x="899592" y="4011909"/>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347864" y="320771"/>
            <a:ext cx="4176464"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Research &amp; </a:t>
            </a:r>
            <a:r>
              <a:rPr lang="en-US" sz="2400" b="1" dirty="0" smtClean="0">
                <a:solidFill>
                  <a:srgbClr val="69BA2E"/>
                </a:solidFill>
                <a:ea typeface="Verdana" panose="020B0604030504040204" pitchFamily="34" charset="0"/>
                <a:cs typeface="Verdana" panose="020B0604030504040204" pitchFamily="34" charset="0"/>
              </a:rPr>
              <a:t>Innovations</a:t>
            </a:r>
            <a:endParaRPr lang="ru-RU" sz="2400" b="1" dirty="0">
              <a:solidFill>
                <a:srgbClr val="69BA2E"/>
              </a:solidFill>
              <a:ea typeface="Verdana" panose="020B0604030504040204" pitchFamily="34" charset="0"/>
              <a:cs typeface="Verdana" panose="020B0604030504040204" pitchFamily="34" charset="0"/>
            </a:endParaRPr>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4</a:t>
            </a:r>
            <a:endParaRPr lang="ru-RU" sz="1200" dirty="0"/>
          </a:p>
        </p:txBody>
      </p:sp>
      <p:sp>
        <p:nvSpPr>
          <p:cNvPr id="10" name="Прямоугольник 9"/>
          <p:cNvSpPr/>
          <p:nvPr/>
        </p:nvSpPr>
        <p:spPr>
          <a:xfrm>
            <a:off x="1187624" y="2701826"/>
            <a:ext cx="3542199" cy="1661993"/>
          </a:xfrm>
          <a:prstGeom prst="rect">
            <a:avLst/>
          </a:prstGeom>
        </p:spPr>
        <p:txBody>
          <a:bodyPr wrap="square">
            <a:spAutoFit/>
          </a:bodyPr>
          <a:lstStyle/>
          <a:p>
            <a:pPr>
              <a:spcAft>
                <a:spcPts val="1200"/>
              </a:spcAft>
            </a:pPr>
            <a:r>
              <a:rPr lang="ru-RU" b="1" dirty="0" smtClean="0">
                <a:solidFill>
                  <a:srgbClr val="71BF43"/>
                </a:solidFill>
                <a:latin typeface="Arial" panose="020B0604020202020204" pitchFamily="34" charset="0"/>
                <a:cs typeface="Arial" panose="020B0604020202020204" pitchFamily="34" charset="0"/>
              </a:rPr>
              <a:t>2</a:t>
            </a:r>
            <a:r>
              <a:rPr lang="en-US" b="1" dirty="0" smtClean="0">
                <a:solidFill>
                  <a:srgbClr val="71BF43"/>
                </a:solidFill>
                <a:latin typeface="Arial" panose="020B0604020202020204" pitchFamily="34" charset="0"/>
                <a:cs typeface="Arial" panose="020B0604020202020204" pitchFamily="34" charset="0"/>
              </a:rPr>
              <a:t>.</a:t>
            </a:r>
            <a:r>
              <a:rPr lang="ru-RU" b="1" dirty="0" smtClean="0">
                <a:solidFill>
                  <a:srgbClr val="71BF43"/>
                </a:solidFill>
                <a:latin typeface="Arial" panose="020B0604020202020204" pitchFamily="34" charset="0"/>
                <a:cs typeface="Arial" panose="020B0604020202020204" pitchFamily="34" charset="0"/>
              </a:rPr>
              <a:t>2</a:t>
            </a:r>
            <a:r>
              <a:rPr lang="ru-RU"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bln</a:t>
            </a:r>
            <a:r>
              <a:rPr lang="en-US" sz="1400" dirty="0">
                <a:latin typeface="Arial" panose="020B0604020202020204" pitchFamily="34" charset="0"/>
                <a:cs typeface="Arial" panose="020B0604020202020204" pitchFamily="34" charset="0"/>
              </a:rPr>
              <a:t> rub. – R&amp;D volume (</a:t>
            </a:r>
            <a:r>
              <a:rPr lang="en-US" sz="1400" dirty="0" smtClean="0">
                <a:latin typeface="Arial" panose="020B0604020202020204" pitchFamily="34" charset="0"/>
                <a:cs typeface="Arial" panose="020B0604020202020204" pitchFamily="34" charset="0"/>
              </a:rPr>
              <a:t>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in </a:t>
            </a:r>
            <a:r>
              <a:rPr lang="en-US" sz="1400" dirty="0">
                <a:latin typeface="Arial" panose="020B0604020202020204" pitchFamily="34" charset="0"/>
                <a:cs typeface="Arial" panose="020B0604020202020204" pitchFamily="34" charset="0"/>
              </a:rPr>
              <a:t>Russia</a:t>
            </a:r>
            <a:r>
              <a:rPr lang="en-US" sz="1400" dirty="0" smtClean="0">
                <a:latin typeface="Arial" panose="020B0604020202020204" pitchFamily="34" charset="0"/>
                <a:cs typeface="Arial" panose="020B0604020202020204" pitchFamily="34" charset="0"/>
              </a:rPr>
              <a:t>)</a:t>
            </a:r>
            <a:endParaRPr lang="ru-RU" sz="1400" dirty="0" smtClean="0">
              <a:latin typeface="Arial" panose="020B0604020202020204" pitchFamily="34" charset="0"/>
              <a:cs typeface="Arial" panose="020B0604020202020204" pitchFamily="34" charset="0"/>
            </a:endParaRPr>
          </a:p>
          <a:p>
            <a:pPr>
              <a:spcAft>
                <a:spcPts val="1200"/>
              </a:spcAft>
            </a:pPr>
            <a:r>
              <a:rPr lang="ru-RU" b="1" dirty="0" smtClean="0">
                <a:solidFill>
                  <a:srgbClr val="71BF43"/>
                </a:solidFill>
                <a:latin typeface="Arial" panose="020B0604020202020204" pitchFamily="34" charset="0"/>
                <a:cs typeface="Arial" panose="020B0604020202020204" pitchFamily="34" charset="0"/>
              </a:rPr>
              <a:t>1</a:t>
            </a:r>
            <a:r>
              <a:rPr lang="en-US" b="1" dirty="0" smtClean="0">
                <a:solidFill>
                  <a:srgbClr val="71BF43"/>
                </a:solidFill>
                <a:latin typeface="Arial" panose="020B0604020202020204" pitchFamily="34" charset="0"/>
                <a:cs typeface="Arial" panose="020B0604020202020204" pitchFamily="34" charset="0"/>
              </a:rPr>
              <a:t>, </a:t>
            </a:r>
            <a:r>
              <a:rPr lang="ru-RU" b="1" dirty="0" smtClean="0">
                <a:solidFill>
                  <a:srgbClr val="71BF43"/>
                </a:solidFill>
                <a:latin typeface="Arial" panose="020B0604020202020204" pitchFamily="34" charset="0"/>
                <a:cs typeface="Arial" panose="020B0604020202020204" pitchFamily="34" charset="0"/>
              </a:rPr>
              <a:t>320</a:t>
            </a:r>
            <a:r>
              <a:rPr lang="ru-RU"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mln</a:t>
            </a:r>
            <a:r>
              <a:rPr lang="en-US" sz="1400" dirty="0">
                <a:latin typeface="Arial" panose="020B0604020202020204" pitchFamily="34" charset="0"/>
                <a:cs typeface="Arial" panose="020B0604020202020204" pitchFamily="34" charset="0"/>
              </a:rPr>
              <a:t> rub. – R&amp;D volume for the </a:t>
            </a:r>
            <a:r>
              <a:rPr lang="en-US" sz="1400" dirty="0" smtClean="0">
                <a:latin typeface="Arial" panose="020B0604020202020204" pitchFamily="34" charset="0"/>
                <a:cs typeface="Arial" panose="020B0604020202020204" pitchFamily="34" charset="0"/>
              </a:rPr>
              <a:t>benefit of </a:t>
            </a:r>
            <a:r>
              <a:rPr lang="en-US" sz="1400" dirty="0">
                <a:latin typeface="Arial" panose="020B0604020202020204" pitchFamily="34" charset="0"/>
                <a:cs typeface="Arial" panose="020B0604020202020204" pitchFamily="34" charset="0"/>
              </a:rPr>
              <a:t>industry (</a:t>
            </a:r>
            <a:r>
              <a:rPr lang="en-US" sz="1400" dirty="0" smtClean="0">
                <a:latin typeface="Arial" panose="020B0604020202020204" pitchFamily="34" charset="0"/>
                <a:cs typeface="Arial" panose="020B0604020202020204" pitchFamily="34" charset="0"/>
              </a:rPr>
              <a:t>3</a:t>
            </a:r>
            <a:r>
              <a:rPr lang="en-US" sz="1400" baseline="30000" dirty="0" smtClean="0">
                <a:latin typeface="Arial" panose="020B0604020202020204" pitchFamily="34" charset="0"/>
                <a:cs typeface="Arial" panose="020B0604020202020204" pitchFamily="34" charset="0"/>
              </a:rPr>
              <a:t>rd</a:t>
            </a:r>
            <a:r>
              <a:rPr lang="en-US" sz="1400" dirty="0" smtClean="0">
                <a:latin typeface="Arial" panose="020B0604020202020204" pitchFamily="34" charset="0"/>
                <a:cs typeface="Arial" panose="020B0604020202020204" pitchFamily="34" charset="0"/>
              </a:rPr>
              <a:t> in </a:t>
            </a:r>
            <a:r>
              <a:rPr lang="en-US" sz="1400" dirty="0">
                <a:latin typeface="Arial" panose="020B0604020202020204" pitchFamily="34" charset="0"/>
                <a:cs typeface="Arial" panose="020B0604020202020204" pitchFamily="34" charset="0"/>
              </a:rPr>
              <a:t>Russia</a:t>
            </a:r>
            <a:r>
              <a:rPr lang="en-US" sz="1400" dirty="0" smtClean="0">
                <a:latin typeface="Arial" panose="020B0604020202020204" pitchFamily="34" charset="0"/>
                <a:cs typeface="Arial" panose="020B0604020202020204" pitchFamily="34" charset="0"/>
              </a:rPr>
              <a:t>)</a:t>
            </a:r>
            <a:endParaRPr lang="ru-RU" sz="1400" dirty="0" smtClean="0">
              <a:latin typeface="Arial" panose="020B0604020202020204" pitchFamily="34" charset="0"/>
              <a:cs typeface="Arial" panose="020B0604020202020204" pitchFamily="34" charset="0"/>
            </a:endParaRPr>
          </a:p>
          <a:p>
            <a:pPr>
              <a:spcAft>
                <a:spcPts val="1200"/>
              </a:spcAft>
            </a:pPr>
            <a:r>
              <a:rPr lang="ru-RU" b="1" dirty="0" smtClean="0">
                <a:solidFill>
                  <a:srgbClr val="71BF43"/>
                </a:solidFill>
                <a:latin typeface="Arial" panose="020B0604020202020204" pitchFamily="34" charset="0"/>
                <a:cs typeface="Arial" panose="020B0604020202020204" pitchFamily="34" charset="0"/>
              </a:rPr>
              <a:t>220</a:t>
            </a:r>
            <a:r>
              <a:rPr lang="ru-RU"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mln</a:t>
            </a:r>
            <a:r>
              <a:rPr lang="en-US" sz="1400" dirty="0">
                <a:latin typeface="Arial" panose="020B0604020202020204" pitchFamily="34" charset="0"/>
                <a:cs typeface="Arial" panose="020B0604020202020204" pitchFamily="34" charset="0"/>
              </a:rPr>
              <a:t> rub. – income from international </a:t>
            </a:r>
            <a:r>
              <a:rPr lang="en-US" sz="1400" dirty="0" smtClean="0">
                <a:latin typeface="Arial" panose="020B0604020202020204" pitchFamily="34" charset="0"/>
                <a:cs typeface="Arial" panose="020B0604020202020204" pitchFamily="34" charset="0"/>
              </a:rPr>
              <a:t>contracts (1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in </a:t>
            </a:r>
            <a:r>
              <a:rPr lang="en-US" sz="1400" dirty="0">
                <a:latin typeface="Arial" panose="020B0604020202020204" pitchFamily="34" charset="0"/>
                <a:cs typeface="Arial" panose="020B0604020202020204" pitchFamily="34" charset="0"/>
              </a:rPr>
              <a:t>Russia</a:t>
            </a:r>
            <a:r>
              <a:rPr lang="en-US"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11" name="Прямоугольник 10"/>
          <p:cNvSpPr/>
          <p:nvPr/>
        </p:nvSpPr>
        <p:spPr>
          <a:xfrm>
            <a:off x="2534988" y="1542028"/>
            <a:ext cx="2280679" cy="800219"/>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in international </a:t>
            </a:r>
            <a:r>
              <a:rPr lang="en-US" sz="1200" dirty="0" smtClean="0">
                <a:latin typeface="Arial" panose="020B0604020202020204" pitchFamily="34" charset="0"/>
                <a:cs typeface="Arial" panose="020B0604020202020204" pitchFamily="34" charset="0"/>
              </a:rPr>
              <a:t>patents</a:t>
            </a:r>
          </a:p>
          <a:p>
            <a:pPr marL="171450" indent="-171450">
              <a:spcAft>
                <a:spcPts val="120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in </a:t>
            </a:r>
            <a:r>
              <a:rPr lang="en-US" sz="1200" dirty="0" smtClean="0">
                <a:latin typeface="Arial" panose="020B0604020202020204" pitchFamily="34" charset="0"/>
                <a:cs typeface="Arial" panose="020B0604020202020204" pitchFamily="34" charset="0"/>
              </a:rPr>
              <a:t>international contracts</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programs and </a:t>
            </a:r>
            <a:r>
              <a:rPr lang="en-US" sz="1200" dirty="0">
                <a:latin typeface="Arial" panose="020B0604020202020204" pitchFamily="34" charset="0"/>
                <a:cs typeface="Arial" panose="020B0604020202020204" pitchFamily="34" charset="0"/>
              </a:rPr>
              <a:t>grants</a:t>
            </a:r>
            <a:endParaRPr lang="ru-RU" sz="1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1043608" y="1501028"/>
            <a:ext cx="1462500" cy="956250"/>
          </a:xfrm>
          <a:prstGeom prst="rect">
            <a:avLst/>
          </a:prstGeom>
        </p:spPr>
      </p:pic>
      <p:sp>
        <p:nvSpPr>
          <p:cNvPr id="12" name="Прямоугольник 11"/>
          <p:cNvSpPr/>
          <p:nvPr/>
        </p:nvSpPr>
        <p:spPr>
          <a:xfrm>
            <a:off x="872391" y="964092"/>
            <a:ext cx="3887195" cy="584775"/>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LEADER AMONG RUSSIAN</a:t>
            </a:r>
          </a:p>
          <a:p>
            <a:r>
              <a:rPr lang="en-US" sz="1600" b="1" dirty="0">
                <a:solidFill>
                  <a:srgbClr val="69BA2E"/>
                </a:solidFill>
                <a:latin typeface="Arial" panose="020B0604020202020204" pitchFamily="34" charset="0"/>
                <a:cs typeface="Arial" panose="020B0604020202020204" pitchFamily="34" charset="0"/>
              </a:rPr>
              <a:t>UNIVERSITIES</a:t>
            </a:r>
            <a:r>
              <a:rPr lang="ru-RU" sz="1600" b="1" dirty="0" smtClean="0">
                <a:solidFill>
                  <a:srgbClr val="69BA2E"/>
                </a:solidFill>
                <a:latin typeface="Arial" panose="020B0604020202020204" pitchFamily="34" charset="0"/>
                <a:cs typeface="Arial" panose="020B0604020202020204" pitchFamily="34" charset="0"/>
              </a:rPr>
              <a:t>:</a:t>
            </a:r>
            <a:endParaRPr lang="ru-RU" sz="1600" b="1" dirty="0">
              <a:solidFill>
                <a:srgbClr val="69BA2E"/>
              </a:solidFill>
              <a:latin typeface="Arial" panose="020B0604020202020204" pitchFamily="34" charset="0"/>
              <a:cs typeface="Arial" panose="020B0604020202020204" pitchFamily="34" charset="0"/>
            </a:endParaRPr>
          </a:p>
        </p:txBody>
      </p:sp>
      <p:sp>
        <p:nvSpPr>
          <p:cNvPr id="14" name="Прямоугольник 13"/>
          <p:cNvSpPr/>
          <p:nvPr/>
        </p:nvSpPr>
        <p:spPr>
          <a:xfrm>
            <a:off x="4784686" y="988082"/>
            <a:ext cx="3451866" cy="584775"/>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TECHNOLOGICAL</a:t>
            </a:r>
          </a:p>
          <a:p>
            <a:r>
              <a:rPr lang="en-US" sz="1600" b="1" dirty="0" smtClean="0">
                <a:solidFill>
                  <a:srgbClr val="69BA2E"/>
                </a:solidFill>
                <a:latin typeface="Arial" panose="020B0604020202020204" pitchFamily="34" charset="0"/>
                <a:cs typeface="Arial" panose="020B0604020202020204" pitchFamily="34" charset="0"/>
              </a:rPr>
              <a:t>ENTREPRENEURSHIP</a:t>
            </a:r>
            <a:endParaRPr lang="ru-RU" sz="1600" b="1" dirty="0">
              <a:solidFill>
                <a:srgbClr val="69BA2E"/>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4"/>
          <a:stretch>
            <a:fillRect/>
          </a:stretch>
        </p:blipFill>
        <p:spPr>
          <a:xfrm>
            <a:off x="5580112" y="2355726"/>
            <a:ext cx="2274301" cy="1705726"/>
          </a:xfrm>
          <a:prstGeom prst="rect">
            <a:avLst/>
          </a:prstGeom>
        </p:spPr>
      </p:pic>
      <p:pic>
        <p:nvPicPr>
          <p:cNvPr id="15" name="Рисунок 14"/>
          <p:cNvPicPr>
            <a:picLocks noChangeAspect="1"/>
          </p:cNvPicPr>
          <p:nvPr/>
        </p:nvPicPr>
        <p:blipFill>
          <a:blip r:embed="rId5"/>
          <a:stretch>
            <a:fillRect/>
          </a:stretch>
        </p:blipFill>
        <p:spPr>
          <a:xfrm>
            <a:off x="4784686" y="1748528"/>
            <a:ext cx="472500" cy="461250"/>
          </a:xfrm>
          <a:prstGeom prst="rect">
            <a:avLst/>
          </a:prstGeom>
        </p:spPr>
      </p:pic>
      <p:pic>
        <p:nvPicPr>
          <p:cNvPr id="16" name="Рисунок 15"/>
          <p:cNvPicPr>
            <a:picLocks noChangeAspect="1"/>
          </p:cNvPicPr>
          <p:nvPr/>
        </p:nvPicPr>
        <p:blipFill>
          <a:blip r:embed="rId6"/>
          <a:stretch>
            <a:fillRect/>
          </a:stretch>
        </p:blipFill>
        <p:spPr>
          <a:xfrm>
            <a:off x="6398922" y="1705326"/>
            <a:ext cx="630000" cy="472500"/>
          </a:xfrm>
          <a:prstGeom prst="rect">
            <a:avLst/>
          </a:prstGeom>
        </p:spPr>
      </p:pic>
      <p:pic>
        <p:nvPicPr>
          <p:cNvPr id="17" name="Рисунок 16"/>
          <p:cNvPicPr>
            <a:picLocks noChangeAspect="1"/>
          </p:cNvPicPr>
          <p:nvPr/>
        </p:nvPicPr>
        <p:blipFill>
          <a:blip r:embed="rId7"/>
          <a:stretch>
            <a:fillRect/>
          </a:stretch>
        </p:blipFill>
        <p:spPr>
          <a:xfrm>
            <a:off x="4784686" y="4213403"/>
            <a:ext cx="393750" cy="495000"/>
          </a:xfrm>
          <a:prstGeom prst="rect">
            <a:avLst/>
          </a:prstGeom>
        </p:spPr>
      </p:pic>
      <p:pic>
        <p:nvPicPr>
          <p:cNvPr id="18" name="Рисунок 17"/>
          <p:cNvPicPr>
            <a:picLocks noChangeAspect="1"/>
          </p:cNvPicPr>
          <p:nvPr/>
        </p:nvPicPr>
        <p:blipFill>
          <a:blip r:embed="rId8"/>
          <a:stretch>
            <a:fillRect/>
          </a:stretch>
        </p:blipFill>
        <p:spPr>
          <a:xfrm>
            <a:off x="6315262" y="4293116"/>
            <a:ext cx="337500" cy="461250"/>
          </a:xfrm>
          <a:prstGeom prst="rect">
            <a:avLst/>
          </a:prstGeom>
        </p:spPr>
      </p:pic>
      <p:sp>
        <p:nvSpPr>
          <p:cNvPr id="20" name="Прямоугольник 19"/>
          <p:cNvSpPr/>
          <p:nvPr/>
        </p:nvSpPr>
        <p:spPr>
          <a:xfrm>
            <a:off x="5257186" y="1705326"/>
            <a:ext cx="1318768" cy="800219"/>
          </a:xfrm>
          <a:prstGeom prst="rect">
            <a:avLst/>
          </a:prstGeom>
        </p:spPr>
        <p:txBody>
          <a:bodyPr wrap="square">
            <a:spAutoFit/>
          </a:bodyPr>
          <a:lstStyle/>
          <a:p>
            <a:r>
              <a:rPr lang="ru-RU" b="1" dirty="0" smtClean="0">
                <a:solidFill>
                  <a:srgbClr val="71BF43"/>
                </a:solidFill>
                <a:latin typeface="Arial" panose="020B0604020202020204" pitchFamily="34" charset="0"/>
                <a:cs typeface="Arial" panose="020B0604020202020204" pitchFamily="34" charset="0"/>
              </a:rPr>
              <a:t>48</a:t>
            </a:r>
            <a:r>
              <a:rPr lang="ru-RU" sz="1400" dirty="0" smtClean="0">
                <a:latin typeface="Arial" panose="020B0604020202020204" pitchFamily="34" charset="0"/>
                <a:cs typeface="Arial" panose="020B0604020202020204" pitchFamily="34" charset="0"/>
              </a:rPr>
              <a:t> </a:t>
            </a:r>
            <a:r>
              <a:rPr lang="en-US" sz="1400" dirty="0"/>
              <a:t>small</a:t>
            </a:r>
          </a:p>
          <a:p>
            <a:r>
              <a:rPr lang="en-US" sz="1400" dirty="0"/>
              <a:t>university</a:t>
            </a:r>
          </a:p>
          <a:p>
            <a:r>
              <a:rPr lang="en-US" sz="1400" dirty="0"/>
              <a:t>spin-offs</a:t>
            </a:r>
            <a:endParaRPr lang="ru-RU" sz="1400" dirty="0">
              <a:latin typeface="Arial" panose="020B0604020202020204" pitchFamily="34" charset="0"/>
              <a:cs typeface="Arial" panose="020B0604020202020204" pitchFamily="34" charset="0"/>
            </a:endParaRPr>
          </a:p>
        </p:txBody>
      </p:sp>
      <p:sp>
        <p:nvSpPr>
          <p:cNvPr id="21" name="Прямоугольник 20"/>
          <p:cNvSpPr/>
          <p:nvPr/>
        </p:nvSpPr>
        <p:spPr>
          <a:xfrm>
            <a:off x="7105126" y="1717110"/>
            <a:ext cx="1389752" cy="584775"/>
          </a:xfrm>
          <a:prstGeom prst="rect">
            <a:avLst/>
          </a:prstGeom>
        </p:spPr>
        <p:txBody>
          <a:bodyPr wrap="square">
            <a:spAutoFit/>
          </a:bodyPr>
          <a:lstStyle/>
          <a:p>
            <a:pPr>
              <a:spcAft>
                <a:spcPts val="1200"/>
              </a:spcAft>
            </a:pPr>
            <a:r>
              <a:rPr lang="en-US" b="1" dirty="0" smtClean="0">
                <a:solidFill>
                  <a:srgbClr val="71BF43"/>
                </a:solidFill>
                <a:latin typeface="Arial" panose="020B0604020202020204" pitchFamily="34" charset="0"/>
                <a:cs typeface="Arial" panose="020B0604020202020204" pitchFamily="34" charset="0"/>
              </a:rPr>
              <a:t>&gt; 200</a:t>
            </a:r>
            <a:r>
              <a:rPr lang="ru-RU" sz="1400" dirty="0" smtClean="0">
                <a:latin typeface="Arial" panose="020B0604020202020204" pitchFamily="34" charset="0"/>
                <a:cs typeface="Arial" panose="020B0604020202020204" pitchFamily="34" charset="0"/>
              </a:rPr>
              <a:t> </a:t>
            </a:r>
            <a:r>
              <a:rPr lang="en-US" sz="1400" dirty="0"/>
              <a:t>work places</a:t>
            </a:r>
            <a:endParaRPr lang="ru-RU" sz="1400" dirty="0">
              <a:latin typeface="Arial" panose="020B0604020202020204" pitchFamily="34" charset="0"/>
              <a:cs typeface="Arial" panose="020B0604020202020204" pitchFamily="34" charset="0"/>
            </a:endParaRPr>
          </a:p>
        </p:txBody>
      </p:sp>
      <p:sp>
        <p:nvSpPr>
          <p:cNvPr id="22" name="Прямоугольник 21"/>
          <p:cNvSpPr/>
          <p:nvPr/>
        </p:nvSpPr>
        <p:spPr>
          <a:xfrm>
            <a:off x="5186202" y="4231354"/>
            <a:ext cx="1389752" cy="584775"/>
          </a:xfrm>
          <a:prstGeom prst="rect">
            <a:avLst/>
          </a:prstGeom>
        </p:spPr>
        <p:txBody>
          <a:bodyPr wrap="square">
            <a:spAutoFit/>
          </a:bodyPr>
          <a:lstStyle/>
          <a:p>
            <a:pPr marL="285750" indent="-285750">
              <a:spcAft>
                <a:spcPts val="1200"/>
              </a:spcAft>
              <a:buFont typeface="Wingdings" panose="05000000000000000000" pitchFamily="2" charset="2"/>
              <a:buChar char="Ø"/>
            </a:pPr>
            <a:r>
              <a:rPr lang="ru-RU" b="1" dirty="0" smtClean="0">
                <a:solidFill>
                  <a:srgbClr val="71BF43"/>
                </a:solidFill>
                <a:latin typeface="Arial" panose="020B0604020202020204" pitchFamily="34" charset="0"/>
                <a:cs typeface="Arial" panose="020B0604020202020204" pitchFamily="34" charset="0"/>
              </a:rPr>
              <a:t>1</a:t>
            </a:r>
            <a:r>
              <a:rPr lang="en-US" b="1" dirty="0" smtClean="0">
                <a:solidFill>
                  <a:srgbClr val="71BF43"/>
                </a:solidFill>
                <a:latin typeface="Arial" panose="020B0604020202020204" pitchFamily="34" charset="0"/>
                <a:cs typeface="Arial" panose="020B0604020202020204" pitchFamily="34" charset="0"/>
              </a:rPr>
              <a:t>00</a:t>
            </a:r>
            <a:r>
              <a:rPr lang="ru-RU" sz="1400" dirty="0" smtClean="0">
                <a:latin typeface="Arial" panose="020B0604020202020204" pitchFamily="34" charset="0"/>
                <a:cs typeface="Arial" panose="020B0604020202020204" pitchFamily="34" charset="0"/>
              </a:rPr>
              <a:t> </a:t>
            </a:r>
            <a:r>
              <a:rPr lang="en-US" sz="1400" dirty="0" smtClean="0"/>
              <a:t>start-ups</a:t>
            </a:r>
            <a:endParaRPr lang="ru-RU" sz="1400" dirty="0">
              <a:latin typeface="Arial" panose="020B0604020202020204" pitchFamily="34" charset="0"/>
              <a:cs typeface="Arial" panose="020B0604020202020204" pitchFamily="34" charset="0"/>
            </a:endParaRPr>
          </a:p>
        </p:txBody>
      </p:sp>
      <p:sp>
        <p:nvSpPr>
          <p:cNvPr id="23" name="Прямоугольник 22"/>
          <p:cNvSpPr/>
          <p:nvPr/>
        </p:nvSpPr>
        <p:spPr>
          <a:xfrm>
            <a:off x="6667426" y="4231354"/>
            <a:ext cx="2191261" cy="738664"/>
          </a:xfrm>
          <a:prstGeom prst="rect">
            <a:avLst/>
          </a:prstGeom>
        </p:spPr>
        <p:txBody>
          <a:bodyPr wrap="square">
            <a:spAutoFit/>
          </a:bodyPr>
          <a:lstStyle/>
          <a:p>
            <a:r>
              <a:rPr lang="en-US" sz="1400" dirty="0"/>
              <a:t>turnover of innovative</a:t>
            </a:r>
          </a:p>
          <a:p>
            <a:r>
              <a:rPr lang="en-US" sz="1400" dirty="0"/>
              <a:t>companies is</a:t>
            </a:r>
            <a:r>
              <a:rPr lang="ru-RU" sz="1400" dirty="0" smtClean="0">
                <a:latin typeface="Arial" panose="020B0604020202020204" pitchFamily="34" charset="0"/>
                <a:cs typeface="Arial" panose="020B0604020202020204" pitchFamily="34" charset="0"/>
              </a:rPr>
              <a:t/>
            </a:r>
            <a:br>
              <a:rPr lang="ru-RU" sz="1400" dirty="0" smtClean="0">
                <a:latin typeface="Arial" panose="020B0604020202020204" pitchFamily="34" charset="0"/>
                <a:cs typeface="Arial" panose="020B0604020202020204" pitchFamily="34" charset="0"/>
              </a:rPr>
            </a:br>
            <a:r>
              <a:rPr lang="ru-RU" sz="1400" b="1" dirty="0" smtClean="0">
                <a:solidFill>
                  <a:srgbClr val="71BF43"/>
                </a:solidFill>
                <a:latin typeface="Arial" panose="020B0604020202020204" pitchFamily="34" charset="0"/>
                <a:cs typeface="Arial" panose="020B0604020202020204" pitchFamily="34" charset="0"/>
              </a:rPr>
              <a:t>&gt; </a:t>
            </a:r>
            <a:r>
              <a:rPr lang="ru-RU" sz="1400" b="1" dirty="0">
                <a:solidFill>
                  <a:srgbClr val="71BF43"/>
                </a:solidFill>
                <a:latin typeface="Arial" panose="020B0604020202020204" pitchFamily="34" charset="0"/>
                <a:cs typeface="Arial" panose="020B0604020202020204" pitchFamily="34" charset="0"/>
              </a:rPr>
              <a:t>1 </a:t>
            </a:r>
            <a:r>
              <a:rPr lang="en-US" sz="1400" b="1" dirty="0" err="1" smtClean="0">
                <a:solidFill>
                  <a:srgbClr val="71BF43"/>
                </a:solidFill>
                <a:latin typeface="Arial" panose="020B0604020202020204" pitchFamily="34" charset="0"/>
                <a:cs typeface="Arial" panose="020B0604020202020204" pitchFamily="34" charset="0"/>
              </a:rPr>
              <a:t>bln</a:t>
            </a:r>
            <a:r>
              <a:rPr lang="en-US" sz="1400" b="1" dirty="0" smtClean="0">
                <a:solidFill>
                  <a:srgbClr val="71BF43"/>
                </a:solidFill>
                <a:latin typeface="Arial" panose="020B0604020202020204" pitchFamily="34" charset="0"/>
                <a:cs typeface="Arial" panose="020B0604020202020204" pitchFamily="34" charset="0"/>
              </a:rPr>
              <a:t> rub.</a:t>
            </a:r>
            <a:r>
              <a:rPr lang="ru-RU" sz="1400" b="1" dirty="0" smtClean="0">
                <a:solidFill>
                  <a:srgbClr val="71BF43"/>
                </a:solidFill>
                <a:latin typeface="Arial" panose="020B0604020202020204" pitchFamily="34" charset="0"/>
                <a:cs typeface="Arial" panose="020B0604020202020204" pitchFamily="34" charset="0"/>
              </a:rPr>
              <a:t> </a:t>
            </a:r>
            <a:r>
              <a:rPr lang="en-US" sz="1400" dirty="0"/>
              <a:t>per year</a:t>
            </a:r>
            <a:endParaRPr lang="ru-RU" sz="1400" dirty="0">
              <a:latin typeface="Arial" panose="020B0604020202020204" pitchFamily="34" charset="0"/>
              <a:cs typeface="Arial" panose="020B0604020202020204" pitchFamily="34" charset="0"/>
            </a:endParaRPr>
          </a:p>
        </p:txBody>
      </p:sp>
      <p:cxnSp>
        <p:nvCxnSpPr>
          <p:cNvPr id="24" name="Прямая соединительная линия 23"/>
          <p:cNvCxnSpPr/>
          <p:nvPr/>
        </p:nvCxnSpPr>
        <p:spPr>
          <a:xfrm>
            <a:off x="4644008" y="1134936"/>
            <a:ext cx="0" cy="38850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2" name="Прямоугольник 11"/>
          <p:cNvSpPr/>
          <p:nvPr/>
        </p:nvSpPr>
        <p:spPr>
          <a:xfrm>
            <a:off x="899592" y="4011909"/>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5</a:t>
            </a:r>
            <a:endParaRPr lang="ru-RU" sz="1200" dirty="0"/>
          </a:p>
        </p:txBody>
      </p:sp>
      <p:sp>
        <p:nvSpPr>
          <p:cNvPr id="10" name="Прямоугольник 9"/>
          <p:cNvSpPr/>
          <p:nvPr/>
        </p:nvSpPr>
        <p:spPr>
          <a:xfrm>
            <a:off x="899592" y="1059362"/>
            <a:ext cx="5544616" cy="338554"/>
          </a:xfrm>
          <a:prstGeom prst="rect">
            <a:avLst/>
          </a:prstGeom>
        </p:spPr>
        <p:txBody>
          <a:bodyPr wrap="square">
            <a:spAutoFit/>
          </a:bodyPr>
          <a:lstStyle/>
          <a:p>
            <a:r>
              <a:rPr lang="en-US" sz="1600" b="1" dirty="0" smtClean="0">
                <a:solidFill>
                  <a:srgbClr val="69BA2E"/>
                </a:solidFill>
                <a:latin typeface="Arial" panose="020B0604020202020204" pitchFamily="34" charset="0"/>
                <a:cs typeface="Arial" panose="020B0604020202020204" pitchFamily="34" charset="0"/>
              </a:rPr>
              <a:t>BREAKTHROUGH </a:t>
            </a:r>
            <a:r>
              <a:rPr lang="ru-RU" sz="1600" b="1" dirty="0" smtClean="0">
                <a:solidFill>
                  <a:srgbClr val="69BA2E"/>
                </a:solidFill>
                <a:latin typeface="Arial" panose="020B0604020202020204" pitchFamily="34" charset="0"/>
                <a:cs typeface="Arial" panose="020B0604020202020204" pitchFamily="34" charset="0"/>
              </a:rPr>
              <a:t>(</a:t>
            </a:r>
            <a:r>
              <a:rPr lang="en-US" sz="1600" b="1" dirty="0" smtClean="0">
                <a:solidFill>
                  <a:srgbClr val="69BA2E"/>
                </a:solidFill>
                <a:latin typeface="Arial" panose="020B0604020202020204" pitchFamily="34" charset="0"/>
                <a:cs typeface="Arial" panose="020B0604020202020204" pitchFamily="34" charset="0"/>
              </a:rPr>
              <a:t>FRONTIER</a:t>
            </a:r>
            <a:r>
              <a:rPr lang="ru-RU" sz="1600" b="1" dirty="0" smtClean="0">
                <a:solidFill>
                  <a:srgbClr val="69BA2E"/>
                </a:solidFill>
                <a:latin typeface="Arial" panose="020B0604020202020204" pitchFamily="34" charset="0"/>
                <a:cs typeface="Arial" panose="020B0604020202020204" pitchFamily="34" charset="0"/>
              </a:rPr>
              <a:t>) </a:t>
            </a:r>
            <a:r>
              <a:rPr lang="en-US" sz="1600" b="1" dirty="0" smtClean="0">
                <a:solidFill>
                  <a:srgbClr val="69BA2E"/>
                </a:solidFill>
                <a:latin typeface="Arial" panose="020B0604020202020204" pitchFamily="34" charset="0"/>
                <a:cs typeface="Arial" panose="020B0604020202020204" pitchFamily="34" charset="0"/>
              </a:rPr>
              <a:t>PROJECTS</a:t>
            </a:r>
            <a:r>
              <a:rPr lang="ru-RU" sz="1600" b="1" dirty="0" smtClean="0">
                <a:solidFill>
                  <a:srgbClr val="69BA2E"/>
                </a:solidFill>
                <a:latin typeface="Arial" panose="020B0604020202020204" pitchFamily="34" charset="0"/>
                <a:cs typeface="Arial" panose="020B0604020202020204" pitchFamily="34" charset="0"/>
              </a:rPr>
              <a:t>:</a:t>
            </a:r>
            <a:endParaRPr lang="ru-RU" sz="1600" b="1" dirty="0">
              <a:solidFill>
                <a:srgbClr val="69BA2E"/>
              </a:solidFill>
              <a:latin typeface="Arial" panose="020B0604020202020204" pitchFamily="34" charset="0"/>
              <a:cs typeface="Arial" panose="020B0604020202020204" pitchFamily="34" charset="0"/>
            </a:endParaRPr>
          </a:p>
        </p:txBody>
      </p:sp>
      <p:sp>
        <p:nvSpPr>
          <p:cNvPr id="11" name="Прямоугольник 10"/>
          <p:cNvSpPr/>
          <p:nvPr/>
        </p:nvSpPr>
        <p:spPr>
          <a:xfrm>
            <a:off x="946253" y="1397916"/>
            <a:ext cx="5807443" cy="2846933"/>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New technologies of targeted </a:t>
            </a:r>
            <a:r>
              <a:rPr lang="en-US" sz="1400" dirty="0" smtClean="0">
                <a:latin typeface="Arial" panose="020B0604020202020204" pitchFamily="34" charset="0"/>
                <a:cs typeface="Arial" panose="020B0604020202020204" pitchFamily="34" charset="0"/>
              </a:rPr>
              <a:t>drug delivery </a:t>
            </a:r>
            <a:r>
              <a:rPr lang="en-US" sz="1400" dirty="0">
                <a:latin typeface="Arial" panose="020B0604020202020204" pitchFamily="34" charset="0"/>
                <a:cs typeface="Arial" panose="020B0604020202020204" pitchFamily="34" charset="0"/>
              </a:rPr>
              <a:t>and genome </a:t>
            </a:r>
            <a:r>
              <a:rPr lang="en-US" sz="1400" dirty="0" smtClean="0">
                <a:latin typeface="Arial" panose="020B0604020202020204" pitchFamily="34" charset="0"/>
                <a:cs typeface="Arial" panose="020B0604020202020204" pitchFamily="34" charset="0"/>
              </a:rPr>
              <a:t>editing</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New hybrid materials for </a:t>
            </a:r>
            <a:r>
              <a:rPr lang="en-US" sz="1400" dirty="0" smtClean="0">
                <a:latin typeface="Arial" panose="020B0604020202020204" pitchFamily="34" charset="0"/>
                <a:cs typeface="Arial" panose="020B0604020202020204" pitchFamily="34" charset="0"/>
              </a:rPr>
              <a:t>medicine, </a:t>
            </a:r>
            <a:r>
              <a:rPr lang="en-US" sz="1400" dirty="0" err="1" smtClean="0">
                <a:latin typeface="Arial" panose="020B0604020202020204" pitchFamily="34" charset="0"/>
                <a:cs typeface="Arial" panose="020B0604020202020204" pitchFamily="34" charset="0"/>
              </a:rPr>
              <a:t>plasmonics</a:t>
            </a:r>
            <a:r>
              <a:rPr lang="en-US" sz="1400" dirty="0">
                <a:latin typeface="Arial" panose="020B0604020202020204" pitchFamily="34" charset="0"/>
                <a:cs typeface="Arial" panose="020B0604020202020204" pitchFamily="34" charset="0"/>
              </a:rPr>
              <a:t>, photonics and </a:t>
            </a:r>
            <a:r>
              <a:rPr lang="en-US" sz="1400" dirty="0" smtClean="0">
                <a:latin typeface="Arial" panose="020B0604020202020204" pitchFamily="34" charset="0"/>
                <a:cs typeface="Arial" panose="020B0604020202020204" pitchFamily="34" charset="0"/>
              </a:rPr>
              <a:t>organic electronics</a:t>
            </a:r>
            <a:endParaRPr lang="ru-RU" sz="14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Beryllium production </a:t>
            </a:r>
            <a:r>
              <a:rPr lang="en-US" sz="1400" dirty="0">
                <a:latin typeface="Arial" panose="020B0604020202020204" pitchFamily="34" charset="0"/>
                <a:cs typeface="Arial" panose="020B0604020202020204" pitchFamily="34" charset="0"/>
              </a:rPr>
              <a:t>technology </a:t>
            </a:r>
            <a:r>
              <a:rPr lang="en-US" sz="1400" dirty="0" smtClean="0">
                <a:latin typeface="Arial" panose="020B0604020202020204" pitchFamily="34" charset="0"/>
                <a:cs typeface="Arial" panose="020B0604020202020204" pitchFamily="34" charset="0"/>
              </a:rPr>
              <a:t>based on domestic high-fluoride materials</a:t>
            </a:r>
            <a:endParaRPr lang="ru-RU" sz="14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Tomography for remote identification in industry, medicine </a:t>
            </a:r>
            <a:r>
              <a:rPr lang="en-US" sz="1400" dirty="0" smtClean="0">
                <a:latin typeface="Arial" panose="020B0604020202020204" pitchFamily="34" charset="0"/>
                <a:cs typeface="Arial" panose="020B0604020202020204" pitchFamily="34" charset="0"/>
              </a:rPr>
              <a:t>and counterterrorism</a:t>
            </a:r>
            <a:endParaRPr lang="ru-RU" sz="14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Big Data </a:t>
            </a:r>
            <a:r>
              <a:rPr lang="en-US" sz="1400" dirty="0" smtClean="0">
                <a:latin typeface="Arial" panose="020B0604020202020204" pitchFamily="34" charset="0"/>
                <a:cs typeface="Arial" panose="020B0604020202020204" pitchFamily="34" charset="0"/>
              </a:rPr>
              <a:t>analytics and technologies</a:t>
            </a:r>
          </a:p>
          <a:p>
            <a:pPr marL="285750" indent="-28575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Multi-level distributed information and telecommunication systems</a:t>
            </a:r>
            <a:r>
              <a:rPr lang="ru-RU"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group control of robotic complexes aimed to explore the World Ocean resources</a:t>
            </a:r>
            <a:endParaRPr lang="ru-RU" sz="1400" dirty="0">
              <a:latin typeface="Arial" panose="020B0604020202020204" pitchFamily="34" charset="0"/>
              <a:cs typeface="Arial" panose="020B0604020202020204" pitchFamily="34" charset="0"/>
            </a:endParaRPr>
          </a:p>
        </p:txBody>
      </p:sp>
      <p:pic>
        <p:nvPicPr>
          <p:cNvPr id="10242" name="Picture 2" descr="http://news.tpu.ru/uploads/images/news/2017/10/20150929_Surmenyovi_Mariya_i_Roman_5046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63"/>
          <a:stretch/>
        </p:blipFill>
        <p:spPr bwMode="auto">
          <a:xfrm>
            <a:off x="6753696" y="1420436"/>
            <a:ext cx="2382183" cy="158336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t="4518"/>
          <a:stretch/>
        </p:blipFill>
        <p:spPr>
          <a:xfrm>
            <a:off x="6745964" y="3109317"/>
            <a:ext cx="2390527" cy="1521677"/>
          </a:xfrm>
          <a:prstGeom prst="rect">
            <a:avLst/>
          </a:prstGeom>
        </p:spPr>
      </p:pic>
      <p:sp>
        <p:nvSpPr>
          <p:cNvPr id="13" name="TextBox 12"/>
          <p:cNvSpPr txBox="1"/>
          <p:nvPr/>
        </p:nvSpPr>
        <p:spPr>
          <a:xfrm>
            <a:off x="3347864" y="320771"/>
            <a:ext cx="4176464" cy="466845"/>
          </a:xfrm>
          <a:prstGeom prst="rect">
            <a:avLst/>
          </a:prstGeom>
          <a:noFill/>
        </p:spPr>
        <p:txBody>
          <a:bodyPr wrap="square" lIns="91440" tIns="45720" rIns="91440" bIns="45720" rtlCol="0">
            <a:spAutoFit/>
          </a:bodyPr>
          <a:lstStyle/>
          <a:p>
            <a:r>
              <a:rPr lang="en-US" sz="2400" b="1" dirty="0" smtClean="0">
                <a:solidFill>
                  <a:srgbClr val="69BA2E"/>
                </a:solidFill>
                <a:latin typeface="+mj-lt"/>
                <a:ea typeface="Verdana" panose="020B0604030504040204" pitchFamily="34" charset="0"/>
                <a:cs typeface="Verdana" panose="020B0604030504040204" pitchFamily="34" charset="0"/>
              </a:rPr>
              <a:t>Research &amp; Innovations</a:t>
            </a:r>
            <a:endParaRPr lang="ru-RU" sz="2400" b="1" dirty="0">
              <a:solidFill>
                <a:srgbClr val="69BA2E"/>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298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6</a:t>
            </a:r>
            <a:endParaRPr lang="ru-RU" sz="1200" dirty="0"/>
          </a:p>
        </p:txBody>
      </p:sp>
      <p:sp>
        <p:nvSpPr>
          <p:cNvPr id="11" name="Прямоугольник 10"/>
          <p:cNvSpPr/>
          <p:nvPr/>
        </p:nvSpPr>
        <p:spPr>
          <a:xfrm>
            <a:off x="899592" y="1419622"/>
            <a:ext cx="4896544" cy="2477601"/>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Studies </a:t>
            </a:r>
            <a:r>
              <a:rPr lang="en-US" sz="1400" dirty="0" smtClean="0">
                <a:latin typeface="Arial" panose="020B0604020202020204" pitchFamily="34" charset="0"/>
                <a:cs typeface="Arial" panose="020B0604020202020204" pitchFamily="34" charset="0"/>
              </a:rPr>
              <a:t>of degradation </a:t>
            </a:r>
            <a:r>
              <a:rPr lang="en-US" sz="1400" dirty="0">
                <a:latin typeface="Arial" panose="020B0604020202020204" pitchFamily="34" charset="0"/>
                <a:cs typeface="Arial" panose="020B0604020202020204" pitchFamily="34" charset="0"/>
              </a:rPr>
              <a:t>of sub-sea permafrost and its influence on global climate </a:t>
            </a:r>
            <a:r>
              <a:rPr lang="en-US" sz="1400" dirty="0" smtClean="0">
                <a:latin typeface="Arial" panose="020B0604020202020204" pitchFamily="34" charset="0"/>
                <a:cs typeface="Arial" panose="020B0604020202020204" pitchFamily="34" charset="0"/>
              </a:rPr>
              <a:t>change in </a:t>
            </a:r>
            <a:r>
              <a:rPr lang="en-US" sz="1400" dirty="0">
                <a:latin typeface="Arial" panose="020B0604020202020204" pitchFamily="34" charset="0"/>
                <a:cs typeface="Arial" panose="020B0604020202020204" pitchFamily="34" charset="0"/>
              </a:rPr>
              <a:t>the framework of the State Strategy for the Development of the Arctic Zone</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Effective technologies of hard-to-recover oil and gas </a:t>
            </a:r>
            <a:r>
              <a:rPr lang="en-US" sz="1400" dirty="0" smtClean="0">
                <a:latin typeface="Arial" panose="020B0604020202020204" pitchFamily="34" charset="0"/>
                <a:cs typeface="Arial" panose="020B0604020202020204" pitchFamily="34" charset="0"/>
              </a:rPr>
              <a:t>resources</a:t>
            </a:r>
            <a:endParaRPr lang="ru-RU" sz="14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TPU nuclear research reactor for peaceful atom technologies: </a:t>
            </a:r>
            <a:r>
              <a:rPr lang="en-US" sz="1400" dirty="0" smtClean="0">
                <a:latin typeface="Arial" panose="020B0604020202020204" pitchFamily="34" charset="0"/>
                <a:cs typeface="Arial" panose="020B0604020202020204" pitchFamily="34" charset="0"/>
              </a:rPr>
              <a:t>nuclear medicine</a:t>
            </a:r>
            <a:r>
              <a:rPr lang="en-US" sz="1400" dirty="0">
                <a:latin typeface="Arial" panose="020B0604020202020204" pitchFamily="34" charset="0"/>
                <a:cs typeface="Arial" panose="020B0604020202020204" pitchFamily="34" charset="0"/>
              </a:rPr>
              <a:t>, transmutation neutron alloying, isotope engineering, thorium </a:t>
            </a:r>
            <a:r>
              <a:rPr lang="en-US" sz="1400" dirty="0" smtClean="0">
                <a:latin typeface="Arial" panose="020B0604020202020204" pitchFamily="34" charset="0"/>
                <a:cs typeface="Arial" panose="020B0604020202020204" pitchFamily="34" charset="0"/>
              </a:rPr>
              <a:t>power engineering</a:t>
            </a:r>
            <a:endParaRPr lang="ru-RU" sz="1400" dirty="0">
              <a:latin typeface="Arial" panose="020B0604020202020204" pitchFamily="34" charset="0"/>
              <a:cs typeface="Arial" panose="020B0604020202020204" pitchFamily="34" charset="0"/>
            </a:endParaRPr>
          </a:p>
        </p:txBody>
      </p:sp>
      <p:pic>
        <p:nvPicPr>
          <p:cNvPr id="12" name="Picture 2" descr="http://news.tpu.ru/uploads/images/news/2018/03/infografika_paleozo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8" t="22705" r="51998" b="29446"/>
          <a:stretch/>
        </p:blipFill>
        <p:spPr bwMode="auto">
          <a:xfrm>
            <a:off x="5832784" y="1419622"/>
            <a:ext cx="3303096" cy="23042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47864" y="320771"/>
            <a:ext cx="4176464"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Research &amp; </a:t>
            </a:r>
            <a:r>
              <a:rPr lang="en-US" sz="2400" b="1" dirty="0" smtClean="0">
                <a:solidFill>
                  <a:srgbClr val="69BA2E"/>
                </a:solidFill>
                <a:ea typeface="Verdana" panose="020B0604030504040204" pitchFamily="34" charset="0"/>
                <a:cs typeface="Verdana" panose="020B0604030504040204" pitchFamily="34" charset="0"/>
              </a:rPr>
              <a:t>Innovations</a:t>
            </a:r>
            <a:endParaRPr lang="ru-RU" sz="2400" b="1" dirty="0">
              <a:solidFill>
                <a:srgbClr val="69BA2E"/>
              </a:solidFill>
              <a:ea typeface="Verdana" panose="020B0604030504040204" pitchFamily="34" charset="0"/>
              <a:cs typeface="Verdana" panose="020B0604030504040204" pitchFamily="34" charset="0"/>
            </a:endParaRPr>
          </a:p>
        </p:txBody>
      </p:sp>
      <p:sp>
        <p:nvSpPr>
          <p:cNvPr id="15" name="Прямоугольник 14"/>
          <p:cNvSpPr/>
          <p:nvPr/>
        </p:nvSpPr>
        <p:spPr>
          <a:xfrm>
            <a:off x="899592" y="1059362"/>
            <a:ext cx="5544616" cy="338554"/>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BREAKTHROUGH </a:t>
            </a:r>
            <a:r>
              <a:rPr lang="ru-RU" sz="1600" b="1" dirty="0">
                <a:solidFill>
                  <a:srgbClr val="69BA2E"/>
                </a:solidFill>
                <a:latin typeface="Arial" panose="020B0604020202020204" pitchFamily="34" charset="0"/>
                <a:cs typeface="Arial" panose="020B0604020202020204" pitchFamily="34" charset="0"/>
              </a:rPr>
              <a:t>(</a:t>
            </a:r>
            <a:r>
              <a:rPr lang="en-US" sz="1600" b="1" dirty="0">
                <a:solidFill>
                  <a:srgbClr val="69BA2E"/>
                </a:solidFill>
                <a:latin typeface="Arial" panose="020B0604020202020204" pitchFamily="34" charset="0"/>
                <a:cs typeface="Arial" panose="020B0604020202020204" pitchFamily="34" charset="0"/>
              </a:rPr>
              <a:t>FRONTIER</a:t>
            </a:r>
            <a:r>
              <a:rPr lang="ru-RU" sz="1600" b="1" dirty="0">
                <a:solidFill>
                  <a:srgbClr val="69BA2E"/>
                </a:solidFill>
                <a:latin typeface="Arial" panose="020B0604020202020204" pitchFamily="34" charset="0"/>
                <a:cs typeface="Arial" panose="020B0604020202020204" pitchFamily="34" charset="0"/>
              </a:rPr>
              <a:t>) </a:t>
            </a:r>
            <a:r>
              <a:rPr lang="en-US" sz="1600" b="1" dirty="0">
                <a:solidFill>
                  <a:srgbClr val="69BA2E"/>
                </a:solidFill>
                <a:latin typeface="Arial" panose="020B0604020202020204" pitchFamily="34" charset="0"/>
                <a:cs typeface="Arial" panose="020B0604020202020204" pitchFamily="34" charset="0"/>
              </a:rPr>
              <a:t>PROJECTS </a:t>
            </a:r>
            <a:r>
              <a:rPr lang="ru-RU" sz="1600" b="1" dirty="0" smtClean="0">
                <a:solidFill>
                  <a:srgbClr val="69BA2E"/>
                </a:solidFill>
                <a:latin typeface="Arial" panose="020B0604020202020204" pitchFamily="34" charset="0"/>
                <a:cs typeface="Arial" panose="020B0604020202020204" pitchFamily="34" charset="0"/>
              </a:rPr>
              <a:t>:</a:t>
            </a:r>
            <a:endParaRPr lang="ru-RU" sz="1600" b="1" dirty="0">
              <a:solidFill>
                <a:srgbClr val="69BA2E"/>
              </a:solidFill>
              <a:latin typeface="Arial" panose="020B0604020202020204" pitchFamily="34" charset="0"/>
              <a:cs typeface="Arial" panose="020B0604020202020204" pitchFamily="34" charset="0"/>
            </a:endParaRPr>
          </a:p>
        </p:txBody>
      </p:sp>
      <p:sp>
        <p:nvSpPr>
          <p:cNvPr id="16" name="Прямоугольник 15"/>
          <p:cNvSpPr/>
          <p:nvPr/>
        </p:nvSpPr>
        <p:spPr>
          <a:xfrm>
            <a:off x="3131840" y="3953682"/>
            <a:ext cx="5328592" cy="815608"/>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Physics and </a:t>
            </a:r>
            <a:r>
              <a:rPr lang="en-US" sz="1400" dirty="0">
                <a:latin typeface="Arial" panose="020B0604020202020204" pitchFamily="34" charset="0"/>
                <a:cs typeface="Arial" panose="020B0604020202020204" pitchFamily="34" charset="0"/>
              </a:rPr>
              <a:t>chemistry in cultivating living tissue, synthesis </a:t>
            </a:r>
            <a:r>
              <a:rPr lang="en-US" sz="1400" dirty="0" smtClean="0">
                <a:latin typeface="Arial" panose="020B0604020202020204" pitchFamily="34" charset="0"/>
                <a:cs typeface="Arial" panose="020B0604020202020204" pitchFamily="34" charset="0"/>
              </a:rPr>
              <a:t>of biodegradable materials</a:t>
            </a:r>
          </a:p>
          <a:p>
            <a:pPr marL="285750" indent="-28575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Solid fuel </a:t>
            </a:r>
            <a:r>
              <a:rPr lang="en-US" sz="1400" dirty="0">
                <a:latin typeface="Arial" panose="020B0604020202020204" pitchFamily="34" charset="0"/>
                <a:cs typeface="Arial" panose="020B0604020202020204" pitchFamily="34" charset="0"/>
              </a:rPr>
              <a:t>conversion technology into green </a:t>
            </a:r>
            <a:r>
              <a:rPr lang="en-US" sz="1400" dirty="0" smtClean="0">
                <a:latin typeface="Arial" panose="020B0604020202020204" pitchFamily="34" charset="0"/>
                <a:cs typeface="Arial" panose="020B0604020202020204" pitchFamily="34" charset="0"/>
              </a:rPr>
              <a:t>gas</a:t>
            </a:r>
          </a:p>
        </p:txBody>
      </p:sp>
    </p:spTree>
    <p:extLst>
      <p:ext uri="{BB962C8B-B14F-4D97-AF65-F5344CB8AC3E}">
        <p14:creationId xmlns:p14="http://schemas.microsoft.com/office/powerpoint/2010/main" val="4042546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7" name="Прямоугольник 16"/>
          <p:cNvSpPr/>
          <p:nvPr/>
        </p:nvSpPr>
        <p:spPr>
          <a:xfrm>
            <a:off x="899592" y="4039491"/>
            <a:ext cx="2880320" cy="764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78496" y="1015157"/>
            <a:ext cx="8316417" cy="692497"/>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300" dirty="0">
                <a:latin typeface="Arial" panose="020B0604020202020204" pitchFamily="34" charset="0"/>
                <a:ea typeface="Verdana" panose="020B0604030504040204" pitchFamily="34" charset="0"/>
                <a:cs typeface="Arial" panose="020B0604020202020204" pitchFamily="34" charset="0"/>
              </a:rPr>
              <a:t>TPU achievements under  the RF Government Decree No. 218 on Measures of State Support for the Development of Cooperation of Russian Higher Educational Institutions and Organizations I Implementing Complex Projects Focused on High-Quality </a:t>
            </a:r>
            <a:r>
              <a:rPr lang="en-US" sz="1300" dirty="0" smtClean="0">
                <a:latin typeface="Arial" panose="020B0604020202020204" pitchFamily="34" charset="0"/>
                <a:ea typeface="Verdana" panose="020B0604030504040204" pitchFamily="34" charset="0"/>
                <a:cs typeface="Arial" panose="020B0604020202020204" pitchFamily="34" charset="0"/>
              </a:rPr>
              <a:t>Production</a:t>
            </a:r>
            <a:r>
              <a:rPr lang="ru-RU" sz="1300" dirty="0" smtClean="0">
                <a:latin typeface="Arial" panose="020B0604020202020204" pitchFamily="34" charset="0"/>
                <a:ea typeface="Verdana" panose="020B0604030504040204" pitchFamily="34" charset="0"/>
                <a:cs typeface="Arial" panose="020B0604020202020204" pitchFamily="34" charset="0"/>
              </a:rPr>
              <a:t>:</a:t>
            </a:r>
            <a:endParaRPr lang="ru-RU" sz="13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275856" y="158830"/>
            <a:ext cx="5976664" cy="400110"/>
          </a:xfrm>
          <a:prstGeom prst="rect">
            <a:avLst/>
          </a:prstGeom>
          <a:noFill/>
        </p:spPr>
        <p:txBody>
          <a:bodyPr wrap="square" lIns="91440" tIns="45720" rIns="91440" bIns="45720" rtlCol="0">
            <a:spAutoFit/>
          </a:bodyPr>
          <a:lstStyle/>
          <a:p>
            <a:r>
              <a:rPr lang="en-US" sz="2000" b="1" dirty="0">
                <a:solidFill>
                  <a:srgbClr val="69BA2E"/>
                </a:solidFill>
                <a:ea typeface="Verdana" panose="020B0604030504040204" pitchFamily="34" charset="0"/>
                <a:cs typeface="Verdana" panose="020B0604030504040204" pitchFamily="34" charset="0"/>
              </a:rPr>
              <a:t>Contribution to hi-tech production companies</a:t>
            </a:r>
          </a:p>
        </p:txBody>
      </p:sp>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7</a:t>
            </a:r>
            <a:endParaRPr lang="ru-RU" sz="1200" dirty="0"/>
          </a:p>
        </p:txBody>
      </p:sp>
      <p:sp>
        <p:nvSpPr>
          <p:cNvPr id="8" name="TextBox 7"/>
          <p:cNvSpPr txBox="1"/>
          <p:nvPr/>
        </p:nvSpPr>
        <p:spPr>
          <a:xfrm>
            <a:off x="4373860" y="1707654"/>
            <a:ext cx="1158322" cy="2392963"/>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2014</a:t>
            </a:r>
            <a:r>
              <a:rPr lang="ru-RU" sz="1300" b="1" dirty="0" smtClean="0">
                <a:latin typeface="Arial" pitchFamily="34" charset="0"/>
                <a:ea typeface="Verdana" panose="020B0604030504040204" pitchFamily="34" charset="0"/>
                <a:cs typeface="Arial" pitchFamily="34" charset="0"/>
              </a:rPr>
              <a:t> </a:t>
            </a:r>
          </a:p>
          <a:p>
            <a:pPr>
              <a:buClr>
                <a:schemeClr val="tx1"/>
              </a:buClr>
              <a:tabLst>
                <a:tab pos="179388" algn="l"/>
              </a:tabLst>
            </a:pPr>
            <a:r>
              <a:rPr lang="en-US" sz="1050" dirty="0">
                <a:latin typeface="Arial" pitchFamily="34" charset="0"/>
                <a:ea typeface="Verdana" panose="020B0604030504040204" pitchFamily="34" charset="0"/>
                <a:cs typeface="Arial" pitchFamily="34" charset="0"/>
              </a:rPr>
              <a:t>Development of          a new technology for obtaining tungsten-containing products                            of enhanced quality </a:t>
            </a:r>
            <a:br>
              <a:rPr lang="en-US" sz="1050" dirty="0">
                <a:latin typeface="Arial" pitchFamily="34" charset="0"/>
                <a:ea typeface="Verdana" panose="020B0604030504040204" pitchFamily="34" charset="0"/>
                <a:cs typeface="Arial" pitchFamily="34" charset="0"/>
              </a:rPr>
            </a:br>
            <a:r>
              <a:rPr lang="en-US" sz="1050" dirty="0">
                <a:latin typeface="Arial" pitchFamily="34" charset="0"/>
                <a:ea typeface="Verdana" panose="020B0604030504040204" pitchFamily="34" charset="0"/>
                <a:cs typeface="Arial" pitchFamily="34" charset="0"/>
              </a:rPr>
              <a:t>(with </a:t>
            </a:r>
            <a:r>
              <a:rPr lang="en-US" sz="1050" dirty="0" err="1">
                <a:latin typeface="Arial" pitchFamily="34" charset="0"/>
                <a:ea typeface="Verdana" panose="020B0604030504040204" pitchFamily="34" charset="0"/>
                <a:cs typeface="Arial" pitchFamily="34" charset="0"/>
              </a:rPr>
              <a:t>Zakamensk</a:t>
            </a:r>
            <a:r>
              <a:rPr lang="en-US" sz="1050" dirty="0">
                <a:latin typeface="Arial" pitchFamily="34" charset="0"/>
                <a:ea typeface="Verdana" panose="020B0604030504040204" pitchFamily="34" charset="0"/>
                <a:cs typeface="Arial" pitchFamily="34" charset="0"/>
              </a:rPr>
              <a:t>)</a:t>
            </a:r>
          </a:p>
        </p:txBody>
      </p:sp>
      <p:sp>
        <p:nvSpPr>
          <p:cNvPr id="10" name="TextBox 9"/>
          <p:cNvSpPr txBox="1"/>
          <p:nvPr/>
        </p:nvSpPr>
        <p:spPr>
          <a:xfrm>
            <a:off x="827584" y="1707654"/>
            <a:ext cx="3528392" cy="2554545"/>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2013</a:t>
            </a:r>
            <a:r>
              <a:rPr lang="ru-RU" sz="1300" b="1" dirty="0" smtClean="0">
                <a:solidFill>
                  <a:srgbClr val="69BA2E"/>
                </a:solidFill>
                <a:latin typeface="Arial" pitchFamily="34" charset="0"/>
                <a:ea typeface="Verdana" panose="020B0604030504040204" pitchFamily="34" charset="0"/>
                <a:cs typeface="Arial" pitchFamily="34" charset="0"/>
              </a:rPr>
              <a:t> </a:t>
            </a:r>
          </a:p>
          <a:p>
            <a:pPr marL="171450" indent="-171450">
              <a:buClr>
                <a:schemeClr val="tx1"/>
              </a:buClr>
              <a:buFont typeface="Wingdings" panose="05000000000000000000" pitchFamily="2" charset="2"/>
              <a:buChar char="§"/>
              <a:tabLst>
                <a:tab pos="179388" algn="l"/>
              </a:tabLst>
            </a:pPr>
            <a:r>
              <a:rPr lang="en-US" sz="1050" dirty="0">
                <a:latin typeface="Arial" panose="020B0604020202020204" pitchFamily="34" charset="0"/>
                <a:ea typeface="Verdana" panose="020B0604030504040204" pitchFamily="34" charset="0"/>
                <a:cs typeface="Arial" panose="020B0604020202020204" pitchFamily="34" charset="0"/>
              </a:rPr>
              <a:t>Development and implementation of high-efficient technology to produce casing elements of aerospace equipment of a new generation (with Energy Aerospace Corporation and Institute of Strength Physics and Materials Science of the Siberian Branch of the Russian Academy of Sciences</a:t>
            </a:r>
            <a:r>
              <a:rPr lang="en-US" sz="1050" dirty="0" smtClean="0">
                <a:latin typeface="Arial" panose="020B0604020202020204" pitchFamily="34" charset="0"/>
                <a:ea typeface="Verdana" panose="020B0604030504040204" pitchFamily="34" charset="0"/>
                <a:cs typeface="Arial" panose="020B0604020202020204" pitchFamily="34" charset="0"/>
              </a:rPr>
              <a:t>)</a:t>
            </a:r>
          </a:p>
          <a:p>
            <a:pPr>
              <a:buClr>
                <a:schemeClr val="tx1"/>
              </a:buClr>
              <a:tabLst>
                <a:tab pos="179388" algn="l"/>
              </a:tabLst>
            </a:pPr>
            <a:endParaRPr lang="en-US" sz="1050" dirty="0">
              <a:latin typeface="Arial" panose="020B0604020202020204" pitchFamily="34" charset="0"/>
              <a:ea typeface="Verdana" panose="020B0604030504040204" pitchFamily="34" charset="0"/>
              <a:cs typeface="Arial" panose="020B0604020202020204" pitchFamily="34" charset="0"/>
            </a:endParaRPr>
          </a:p>
          <a:p>
            <a:pPr marL="171450" indent="-171450">
              <a:buClr>
                <a:schemeClr val="tx1"/>
              </a:buClr>
              <a:buFont typeface="Wingdings" panose="05000000000000000000" pitchFamily="2" charset="2"/>
              <a:buChar char="§"/>
              <a:tabLst>
                <a:tab pos="179388" algn="l"/>
              </a:tabLst>
            </a:pPr>
            <a:r>
              <a:rPr lang="en-US" sz="1050" dirty="0">
                <a:latin typeface="Arial" panose="020B0604020202020204" pitchFamily="34" charset="0"/>
                <a:ea typeface="Verdana" panose="020B0604030504040204" pitchFamily="34" charset="0"/>
                <a:cs typeface="Arial" panose="020B0604020202020204" pitchFamily="34" charset="0"/>
              </a:rPr>
              <a:t>Development and manufacturing of </a:t>
            </a:r>
            <a:r>
              <a:rPr lang="en-US" sz="1050" dirty="0" err="1">
                <a:latin typeface="Arial" panose="020B0604020202020204" pitchFamily="34" charset="0"/>
                <a:ea typeface="Verdana" panose="020B0604030504040204" pitchFamily="34" charset="0"/>
                <a:cs typeface="Arial" panose="020B0604020202020204" pitchFamily="34" charset="0"/>
              </a:rPr>
              <a:t>geokhod</a:t>
            </a:r>
            <a:r>
              <a:rPr lang="en-US"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 a </a:t>
            </a:r>
            <a:r>
              <a:rPr lang="en-US" sz="1050" dirty="0">
                <a:latin typeface="Arial" panose="020B0604020202020204" pitchFamily="34" charset="0"/>
                <a:ea typeface="Verdana" panose="020B0604030504040204" pitchFamily="34" charset="0"/>
                <a:cs typeface="Arial" panose="020B0604020202020204" pitchFamily="34" charset="0"/>
              </a:rPr>
              <a:t>multifunctional mining machine for subsurface construction (with Kemerovo Experimental Mechanical Repair Plant (KORMZ) and Institute  of Coal of the Siberian Branch of the RAS</a:t>
            </a:r>
            <a:r>
              <a:rPr lang="en-US" sz="1050" dirty="0" smtClean="0">
                <a:latin typeface="Arial" panose="020B0604020202020204" pitchFamily="34" charset="0"/>
                <a:ea typeface="Verdana" panose="020B0604030504040204" pitchFamily="34" charset="0"/>
                <a:cs typeface="Arial" panose="020B0604020202020204" pitchFamily="34" charset="0"/>
              </a:rPr>
              <a:t>)</a:t>
            </a:r>
            <a:endParaRPr lang="en-US" sz="1050" dirty="0">
              <a:latin typeface="Arial" panose="020B0604020202020204" pitchFamily="34" charset="0"/>
              <a:ea typeface="Verdana" panose="020B0604030504040204" pitchFamily="34" charset="0"/>
              <a:cs typeface="Arial" panose="020B0604020202020204" pitchFamily="34" charset="0"/>
            </a:endParaRPr>
          </a:p>
        </p:txBody>
      </p:sp>
      <p:cxnSp>
        <p:nvCxnSpPr>
          <p:cNvPr id="14" name="Прямая соединительная линия 13"/>
          <p:cNvCxnSpPr/>
          <p:nvPr/>
        </p:nvCxnSpPr>
        <p:spPr>
          <a:xfrm>
            <a:off x="4355976" y="1736060"/>
            <a:ext cx="0"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487805" y="1736060"/>
            <a:ext cx="19457"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17838" y="1707654"/>
            <a:ext cx="1713971" cy="2069797"/>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2016</a:t>
            </a:r>
            <a:r>
              <a:rPr lang="ru-RU" sz="1300" dirty="0" smtClean="0">
                <a:latin typeface="Arial" pitchFamily="34" charset="0"/>
                <a:ea typeface="Verdana" panose="020B0604030504040204" pitchFamily="34" charset="0"/>
                <a:cs typeface="Arial" pitchFamily="34" charset="0"/>
              </a:rPr>
              <a:t> </a:t>
            </a:r>
            <a:endParaRPr lang="ru-RU" sz="1300" b="1" dirty="0" smtClean="0">
              <a:latin typeface="Arial" pitchFamily="34" charset="0"/>
              <a:ea typeface="Verdana" panose="020B0604030504040204" pitchFamily="34" charset="0"/>
              <a:cs typeface="Arial" pitchFamily="34" charset="0"/>
            </a:endParaRPr>
          </a:p>
          <a:p>
            <a:pPr>
              <a:spcAft>
                <a:spcPts val="1200"/>
              </a:spcAft>
              <a:buClr>
                <a:schemeClr val="tx1"/>
              </a:buClr>
              <a:tabLst>
                <a:tab pos="179388" algn="l"/>
              </a:tabLst>
            </a:pPr>
            <a:r>
              <a:rPr lang="en-US" sz="1050" dirty="0">
                <a:latin typeface="Arial" pitchFamily="34" charset="0"/>
                <a:ea typeface="Verdana" pitchFamily="34" charset="0"/>
                <a:cs typeface="Arial" pitchFamily="34" charset="0"/>
              </a:rPr>
              <a:t>Development and organization of high-tech production of scalable system of energy-efficient mechatronic devices and intelligent control systems for alternative energy and other applications (JSC </a:t>
            </a:r>
            <a:r>
              <a:rPr lang="en-US" sz="1050" dirty="0" err="1">
                <a:latin typeface="Arial" pitchFamily="34" charset="0"/>
                <a:ea typeface="Verdana" pitchFamily="34" charset="0"/>
                <a:cs typeface="Arial" pitchFamily="34" charset="0"/>
              </a:rPr>
              <a:t>Micran</a:t>
            </a:r>
            <a:r>
              <a:rPr lang="en-US" sz="1050" dirty="0">
                <a:latin typeface="Arial" pitchFamily="34" charset="0"/>
                <a:ea typeface="Verdana" pitchFamily="34" charset="0"/>
                <a:cs typeface="Arial" pitchFamily="34" charset="0"/>
              </a:rPr>
              <a:t>)</a:t>
            </a:r>
          </a:p>
        </p:txBody>
      </p:sp>
      <p:cxnSp>
        <p:nvCxnSpPr>
          <p:cNvPr id="21" name="Прямая соединительная линия 20"/>
          <p:cNvCxnSpPr/>
          <p:nvPr/>
        </p:nvCxnSpPr>
        <p:spPr>
          <a:xfrm>
            <a:off x="7249693" y="1736060"/>
            <a:ext cx="19457"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04918" y="1707654"/>
            <a:ext cx="1574507" cy="2069797"/>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a:t>
            </a:r>
            <a:r>
              <a:rPr lang="en-US" sz="2400" b="1" dirty="0" smtClean="0">
                <a:solidFill>
                  <a:srgbClr val="69BA2E"/>
                </a:solidFill>
                <a:latin typeface="Arial" pitchFamily="34" charset="0"/>
                <a:ea typeface="Verdana" panose="020B0604030504040204" pitchFamily="34" charset="0"/>
                <a:cs typeface="Arial" pitchFamily="34" charset="0"/>
              </a:rPr>
              <a:t>7</a:t>
            </a:r>
            <a:r>
              <a:rPr lang="ru-RU" sz="1300" dirty="0" smtClean="0">
                <a:latin typeface="Arial" pitchFamily="34" charset="0"/>
                <a:ea typeface="Verdana" panose="020B0604030504040204" pitchFamily="34" charset="0"/>
                <a:cs typeface="Arial" pitchFamily="34" charset="0"/>
              </a:rPr>
              <a:t> </a:t>
            </a:r>
            <a:endParaRPr lang="ru-RU" sz="1300" b="1" dirty="0" smtClean="0">
              <a:latin typeface="Arial" pitchFamily="34" charset="0"/>
              <a:ea typeface="Verdana" panose="020B0604030504040204" pitchFamily="34" charset="0"/>
              <a:cs typeface="Arial" pitchFamily="34" charset="0"/>
            </a:endParaRPr>
          </a:p>
          <a:p>
            <a:pPr>
              <a:buClr>
                <a:schemeClr val="tx1"/>
              </a:buClr>
              <a:tabLst>
                <a:tab pos="179388" algn="l"/>
              </a:tabLst>
            </a:pPr>
            <a:r>
              <a:rPr lang="en-US" sz="1050" dirty="0">
                <a:latin typeface="Arial" pitchFamily="34" charset="0"/>
                <a:ea typeface="Verdana" pitchFamily="34" charset="0"/>
                <a:cs typeface="Arial" pitchFamily="34" charset="0"/>
              </a:rPr>
              <a:t>Development of a software and hardware system for design, optimization and control of decommissioning of Russian and foreign nuclear facilities (JSC NEOLANT)</a:t>
            </a:r>
          </a:p>
        </p:txBody>
      </p:sp>
    </p:spTree>
    <p:extLst>
      <p:ext uri="{BB962C8B-B14F-4D97-AF65-F5344CB8AC3E}">
        <p14:creationId xmlns:p14="http://schemas.microsoft.com/office/powerpoint/2010/main" val="325224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1" name="Прямоугольник 20"/>
          <p:cNvSpPr/>
          <p:nvPr/>
        </p:nvSpPr>
        <p:spPr>
          <a:xfrm>
            <a:off x="899592" y="4034848"/>
            <a:ext cx="2880320" cy="79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99592" y="1059360"/>
            <a:ext cx="7813376" cy="692497"/>
          </a:xfrm>
          <a:prstGeom prst="rect">
            <a:avLst/>
          </a:prstGeom>
          <a:noFill/>
        </p:spPr>
        <p:txBody>
          <a:bodyPr wrap="square" lIns="91440" tIns="45720" rIns="91440" bIns="45720" rtlCol="0">
            <a:spAutoFit/>
          </a:bodyPr>
          <a:lstStyle/>
          <a:p>
            <a:pPr>
              <a:spcAft>
                <a:spcPts val="1200"/>
              </a:spcAft>
              <a:buClr>
                <a:schemeClr val="tx1"/>
              </a:buClr>
            </a:pPr>
            <a:r>
              <a:rPr lang="en-US" sz="1300" kern="1000" dirty="0">
                <a:latin typeface="Arial" panose="020B0604020202020204" pitchFamily="34" charset="0"/>
                <a:ea typeface="Verdana" panose="020B0604030504040204" pitchFamily="34" charset="0"/>
                <a:cs typeface="Arial" panose="020B0604020202020204" pitchFamily="34" charset="0"/>
              </a:rPr>
              <a:t>The following International Research and Educational Laboratories were established in frame of successful proposals following the RF Government Decree No. 220 on the Measure to Attract the Leading Scientists to Russian Institutions of Higher Professional Education</a:t>
            </a:r>
            <a:r>
              <a:rPr lang="en-US" sz="1300" kern="1000" dirty="0" smtClean="0">
                <a:latin typeface="Arial" panose="020B0604020202020204" pitchFamily="34" charset="0"/>
                <a:ea typeface="Verdana" panose="020B0604030504040204" pitchFamily="34" charset="0"/>
                <a:cs typeface="Arial" panose="020B0604020202020204" pitchFamily="34" charset="0"/>
              </a:rPr>
              <a:t>:</a:t>
            </a:r>
            <a:endParaRPr lang="ru-RU" sz="1300" kern="1000" dirty="0">
              <a:latin typeface="Arial" panose="020B0604020202020204" pitchFamily="34" charset="0"/>
              <a:ea typeface="Verdana" panose="020B0604030504040204" pitchFamily="34" charset="0"/>
              <a:cs typeface="Arial" panose="020B0604020202020204" pitchFamily="34" charset="0"/>
            </a:endParaRPr>
          </a:p>
        </p:txBody>
      </p:sp>
      <p:sp>
        <p:nvSpPr>
          <p:cNvPr id="10" name="TextBox 9"/>
          <p:cNvSpPr txBox="1"/>
          <p:nvPr/>
        </p:nvSpPr>
        <p:spPr>
          <a:xfrm>
            <a:off x="2051720" y="3772947"/>
            <a:ext cx="6984776" cy="1246495"/>
          </a:xfrm>
          <a:prstGeom prst="rect">
            <a:avLst/>
          </a:prstGeom>
          <a:noFill/>
        </p:spPr>
        <p:txBody>
          <a:bodyPr wrap="square" lIns="91440" tIns="45720" rIns="91440" bIns="45720" rtlCol="0">
            <a:spAutoFit/>
          </a:bodyPr>
          <a:lstStyle/>
          <a:p>
            <a:pPr marL="358775" indent="-358775">
              <a:spcAft>
                <a:spcPts val="600"/>
              </a:spcAft>
              <a:buClr>
                <a:schemeClr val="tx1"/>
              </a:buClr>
              <a:buFont typeface="Wingdings" pitchFamily="2" charset="2"/>
              <a:buChar char="§"/>
            </a:pPr>
            <a:r>
              <a:rPr lang="en-US" sz="1400" b="1" dirty="0">
                <a:solidFill>
                  <a:srgbClr val="69BA2E"/>
                </a:solidFill>
                <a:latin typeface="Arial" pitchFamily="34" charset="0"/>
                <a:ea typeface="Verdana" panose="020B0604030504040204" pitchFamily="34" charset="0"/>
                <a:cs typeface="Arial" pitchFamily="34" charset="0"/>
              </a:rPr>
              <a:t>Laboratory of X-ray Optics </a:t>
            </a:r>
            <a:r>
              <a:rPr lang="en-US" sz="1400" dirty="0">
                <a:latin typeface="Arial" pitchFamily="34" charset="0"/>
                <a:ea typeface="Verdana" panose="020B0604030504040204" pitchFamily="34" charset="0"/>
                <a:cs typeface="Arial" pitchFamily="34" charset="0"/>
              </a:rPr>
              <a:t>was established together with the National Academy</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Sciences of Armenia (research supervisor А. </a:t>
            </a:r>
            <a:r>
              <a:rPr lang="en-US" sz="1400" dirty="0" err="1">
                <a:latin typeface="Arial" pitchFamily="34" charset="0"/>
                <a:ea typeface="Verdana" panose="020B0604030504040204" pitchFamily="34" charset="0"/>
                <a:cs typeface="Arial" pitchFamily="34" charset="0"/>
              </a:rPr>
              <a:t>Mkrtchyan</a:t>
            </a:r>
            <a:r>
              <a:rPr lang="en-US" sz="1400" dirty="0">
                <a:latin typeface="Arial" pitchFamily="34" charset="0"/>
                <a:ea typeface="Verdana" panose="020B0604030504040204" pitchFamily="34" charset="0"/>
                <a:cs typeface="Arial" pitchFamily="34" charset="0"/>
              </a:rPr>
              <a:t>, Armenia</a:t>
            </a:r>
            <a:r>
              <a:rPr lang="ru-RU" sz="1400" dirty="0">
                <a:latin typeface="Arial" pitchFamily="34" charset="0"/>
                <a:ea typeface="Verdana" panose="020B0604030504040204" pitchFamily="34" charset="0"/>
                <a:cs typeface="Arial" pitchFamily="34" charset="0"/>
              </a:rPr>
              <a:t>) </a:t>
            </a:r>
          </a:p>
          <a:p>
            <a:pPr marL="358775" indent="-358775">
              <a:spcAft>
                <a:spcPts val="600"/>
              </a:spcAft>
              <a:buClr>
                <a:schemeClr val="tx1"/>
              </a:buClr>
              <a:buFont typeface="Wingdings" pitchFamily="2" charset="2"/>
              <a:buChar char="§"/>
            </a:pPr>
            <a:r>
              <a:rPr lang="en-US" sz="1400" b="1" dirty="0">
                <a:solidFill>
                  <a:srgbClr val="69BA2E"/>
                </a:solidFill>
                <a:latin typeface="Arial" pitchFamily="34" charset="0"/>
                <a:ea typeface="Verdana" panose="020B0604030504040204" pitchFamily="34" charset="0"/>
                <a:cs typeface="Arial" pitchFamily="34" charset="0"/>
              </a:rPr>
              <a:t>Laboratory of Thermosetting Polymers </a:t>
            </a:r>
            <a:r>
              <a:rPr lang="ru-RU" sz="1400" dirty="0">
                <a:solidFill>
                  <a:srgbClr val="69BA2E"/>
                </a:solidFill>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established together with SIBUR-Holding as part of Research and Educational Center KHIMTECH (research supervisor Francis </a:t>
            </a:r>
            <a:r>
              <a:rPr lang="en-US" sz="1400" dirty="0" err="1">
                <a:latin typeface="Arial" pitchFamily="34" charset="0"/>
                <a:ea typeface="Verdana" panose="020B0604030504040204" pitchFamily="34" charset="0"/>
                <a:cs typeface="Arial" pitchFamily="34" charset="0"/>
              </a:rPr>
              <a:t>Verpoort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Belgium</a:t>
            </a:r>
            <a:r>
              <a:rPr lang="ru-RU" sz="1400" dirty="0" smtClean="0">
                <a:latin typeface="Arial" pitchFamily="34" charset="0"/>
                <a:ea typeface="Verdana" panose="020B0604030504040204" pitchFamily="34" charset="0"/>
                <a:cs typeface="Arial" pitchFamily="34" charset="0"/>
              </a:rPr>
              <a:t>)</a:t>
            </a:r>
            <a:endParaRPr lang="ru-RU" sz="14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71710009"/>
              </p:ext>
            </p:extLst>
          </p:nvPr>
        </p:nvGraphicFramePr>
        <p:xfrm>
          <a:off x="899592" y="1888091"/>
          <a:ext cx="8136904" cy="1873386"/>
        </p:xfrm>
        <a:graphic>
          <a:graphicData uri="http://schemas.openxmlformats.org/drawingml/2006/table">
            <a:tbl>
              <a:tblPr firstRow="1" bandRow="1">
                <a:tableStyleId>{5C22544A-7EE6-4342-B048-85BDC9FD1C3A}</a:tableStyleId>
              </a:tblPr>
              <a:tblGrid>
                <a:gridCol w="3807176">
                  <a:extLst>
                    <a:ext uri="{9D8B030D-6E8A-4147-A177-3AD203B41FA5}">
                      <a16:colId xmlns:a16="http://schemas.microsoft.com/office/drawing/2014/main" xmlns="" val="20000"/>
                    </a:ext>
                  </a:extLst>
                </a:gridCol>
                <a:gridCol w="4329728">
                  <a:extLst>
                    <a:ext uri="{9D8B030D-6E8A-4147-A177-3AD203B41FA5}">
                      <a16:colId xmlns:a16="http://schemas.microsoft.com/office/drawing/2014/main" xmlns="" val="20001"/>
                    </a:ext>
                  </a:extLst>
                </a:gridCol>
              </a:tblGrid>
              <a:tr h="276585">
                <a:tc>
                  <a:txBody>
                    <a:bodyPr/>
                    <a:lstStyle/>
                    <a:p>
                      <a:pPr algn="ctr"/>
                      <a:r>
                        <a:rPr lang="ru-RU" sz="1400" dirty="0" smtClean="0">
                          <a:latin typeface="+mj-lt"/>
                          <a:ea typeface="Verdana" pitchFamily="34" charset="0"/>
                          <a:cs typeface="Arial" pitchFamily="34" charset="0"/>
                        </a:rPr>
                        <a:t>2010 </a:t>
                      </a:r>
                      <a:endParaRPr lang="ru-RU" sz="1300" dirty="0">
                        <a:latin typeface="Verdana" pitchFamily="34" charset="0"/>
                        <a:ea typeface="Verdana" pitchFamily="34" charset="0"/>
                        <a:cs typeface="Verdana" pitchFamily="34" charset="0"/>
                      </a:endParaRP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solidFill>
                      <a:srgbClr val="69BA2E"/>
                    </a:solidFill>
                  </a:tcPr>
                </a:tc>
                <a:tc>
                  <a:txBody>
                    <a:bodyPr/>
                    <a:lstStyle/>
                    <a:p>
                      <a:pPr algn="ctr"/>
                      <a:r>
                        <a:rPr lang="ru-RU" sz="1400" dirty="0" smtClean="0">
                          <a:latin typeface="+mj-lt"/>
                          <a:ea typeface="Verdana" pitchFamily="34" charset="0"/>
                          <a:cs typeface="Verdana" pitchFamily="34" charset="0"/>
                        </a:rPr>
                        <a:t>2013 </a:t>
                      </a:r>
                      <a:endParaRPr lang="ru-RU" sz="1300" dirty="0">
                        <a:latin typeface="Verdana" pitchFamily="34" charset="0"/>
                        <a:ea typeface="Verdana" pitchFamily="34" charset="0"/>
                        <a:cs typeface="Verdana" pitchFamily="34" charset="0"/>
                      </a:endParaRP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solidFill>
                      <a:srgbClr val="69BA2E"/>
                    </a:solidFill>
                  </a:tcPr>
                </a:tc>
                <a:extLst>
                  <a:ext uri="{0D108BD9-81ED-4DB2-BD59-A6C34878D82A}">
                    <a16:rowId xmlns:a16="http://schemas.microsoft.com/office/drawing/2014/main" xmlns="" val="10000"/>
                  </a:ext>
                </a:extLst>
              </a:tr>
              <a:tr h="633697">
                <a:tc>
                  <a:txBody>
                    <a:bodyPr/>
                    <a:lstStyle/>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Tomsk Open Laboratory</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for Material Inspection</a:t>
                      </a:r>
                      <a:r>
                        <a:rPr lang="ru-RU" sz="1200" kern="1200" dirty="0" smtClean="0">
                          <a:solidFill>
                            <a:srgbClr val="002060"/>
                          </a:solidFill>
                          <a:latin typeface="Arial" pitchFamily="34" charset="0"/>
                          <a:ea typeface="Verdana" pitchFamily="34" charset="0"/>
                          <a:cs typeface="Arial" pitchFamily="34" charset="0"/>
                        </a:rPr>
                        <a:t/>
                      </a:r>
                      <a:br>
                        <a:rPr lang="ru-RU" sz="1200" kern="1200" dirty="0" smtClean="0">
                          <a:solidFill>
                            <a:srgbClr val="002060"/>
                          </a:solidFill>
                          <a:latin typeface="Arial" pitchFamily="34" charset="0"/>
                          <a:ea typeface="Verdana" pitchFamily="34" charset="0"/>
                          <a:cs typeface="Arial" pitchFamily="34" charset="0"/>
                        </a:rPr>
                      </a:br>
                      <a:r>
                        <a:rPr lang="en-US" sz="1200" kern="1200" dirty="0" smtClean="0">
                          <a:solidFill>
                            <a:schemeClr val="tx1"/>
                          </a:solidFill>
                          <a:latin typeface="Arial" pitchFamily="34" charset="0"/>
                          <a:ea typeface="Verdana" pitchFamily="34" charset="0"/>
                          <a:cs typeface="Arial" pitchFamily="34" charset="0"/>
                        </a:rPr>
                        <a:t>research supervisor </a:t>
                      </a:r>
                      <a:r>
                        <a:rPr lang="ru-RU" sz="1200" kern="1200" dirty="0" smtClean="0">
                          <a:solidFill>
                            <a:schemeClr val="tx1"/>
                          </a:solidFill>
                          <a:latin typeface="Arial" pitchFamily="34" charset="0"/>
                          <a:ea typeface="Verdana" pitchFamily="34" charset="0"/>
                          <a:cs typeface="Arial" pitchFamily="34" charset="0"/>
                        </a:rPr>
                        <a:t/>
                      </a:r>
                      <a:br>
                        <a:rPr lang="ru-RU" sz="1200" kern="1200" dirty="0" smtClean="0">
                          <a:solidFill>
                            <a:schemeClr val="tx1"/>
                          </a:solidFill>
                          <a:latin typeface="Arial" pitchFamily="34" charset="0"/>
                          <a:ea typeface="Verdana" pitchFamily="34" charset="0"/>
                          <a:cs typeface="Arial" pitchFamily="34" charset="0"/>
                        </a:rPr>
                      </a:br>
                      <a:r>
                        <a:rPr lang="en-US" sz="1200" i="1" kern="1200" dirty="0" smtClean="0">
                          <a:solidFill>
                            <a:schemeClr val="tx1"/>
                          </a:solidFill>
                          <a:latin typeface="Arial" pitchFamily="34" charset="0"/>
                          <a:ea typeface="Verdana" pitchFamily="34" charset="0"/>
                          <a:cs typeface="Arial" pitchFamily="34" charset="0"/>
                        </a:rPr>
                        <a:t>Prof. Hans-Michael </a:t>
                      </a:r>
                      <a:r>
                        <a:rPr lang="en-US" sz="1200" i="1" kern="1200" dirty="0" err="1" smtClean="0">
                          <a:solidFill>
                            <a:schemeClr val="tx1"/>
                          </a:solidFill>
                          <a:latin typeface="Arial" pitchFamily="34" charset="0"/>
                          <a:ea typeface="Verdana" pitchFamily="34" charset="0"/>
                          <a:cs typeface="Arial" pitchFamily="34" charset="0"/>
                        </a:rPr>
                        <a:t>Kröning</a:t>
                      </a:r>
                      <a:r>
                        <a:rPr lang="en-US" sz="1200" i="1" kern="1200" dirty="0" smtClean="0">
                          <a:solidFill>
                            <a:schemeClr val="tx1"/>
                          </a:solidFill>
                          <a:latin typeface="Arial" pitchFamily="34" charset="0"/>
                          <a:ea typeface="Verdana" pitchFamily="34" charset="0"/>
                          <a:cs typeface="Arial" pitchFamily="34" charset="0"/>
                        </a:rPr>
                        <a:t> (Germany</a:t>
                      </a:r>
                      <a:r>
                        <a:rPr lang="ru-RU" sz="1200" kern="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Arctic Sea's Carbon Research</a:t>
                      </a: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International Lab</a:t>
                      </a:r>
                      <a:r>
                        <a:rPr lang="ru-RU" sz="1200" kern="1200" dirty="0" smtClean="0">
                          <a:solidFill>
                            <a:srgbClr val="002060"/>
                          </a:solidFill>
                          <a:latin typeface="Arial" pitchFamily="34" charset="0"/>
                          <a:ea typeface="Verdana" pitchFamily="34" charset="0"/>
                          <a:cs typeface="Arial" pitchFamily="34" charset="0"/>
                        </a:rPr>
                        <a:t/>
                      </a:r>
                      <a:br>
                        <a:rPr lang="ru-RU" sz="1200" kern="1200" dirty="0" smtClean="0">
                          <a:solidFill>
                            <a:srgbClr val="002060"/>
                          </a:solidFill>
                          <a:latin typeface="Arial" pitchFamily="34" charset="0"/>
                          <a:ea typeface="Verdana" pitchFamily="34" charset="0"/>
                          <a:cs typeface="Arial" pitchFamily="34" charset="0"/>
                        </a:rPr>
                      </a:br>
                      <a:r>
                        <a:rPr lang="en-US" sz="1200" kern="1200" dirty="0" smtClean="0">
                          <a:solidFill>
                            <a:schemeClr val="tx1"/>
                          </a:solidFill>
                          <a:latin typeface="Arial" pitchFamily="34" charset="0"/>
                          <a:ea typeface="Verdana" pitchFamily="34" charset="0"/>
                          <a:cs typeface="Arial" pitchFamily="34" charset="0"/>
                        </a:rPr>
                        <a:t>research supervisor </a:t>
                      </a:r>
                      <a:endParaRPr lang="ru-RU" sz="1200" kern="1200" dirty="0" smtClean="0">
                        <a:solidFill>
                          <a:schemeClr val="tx1"/>
                        </a:solidFill>
                        <a:latin typeface="Arial" pitchFamily="34" charset="0"/>
                        <a:ea typeface="Verdana" pitchFamily="34" charset="0"/>
                        <a:cs typeface="Arial" pitchFamily="34" charset="0"/>
                      </a:endParaRP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Arial" pitchFamily="34" charset="0"/>
                          <a:ea typeface="Verdana" pitchFamily="34" charset="0"/>
                          <a:cs typeface="Arial" pitchFamily="34" charset="0"/>
                        </a:rPr>
                        <a:t>Prof. Igor </a:t>
                      </a:r>
                      <a:r>
                        <a:rPr lang="en-US" sz="1200" i="1" kern="1200" dirty="0" err="1" smtClean="0">
                          <a:solidFill>
                            <a:schemeClr val="tx1"/>
                          </a:solidFill>
                          <a:latin typeface="Arial" pitchFamily="34" charset="0"/>
                          <a:ea typeface="Verdana" pitchFamily="34" charset="0"/>
                          <a:cs typeface="Arial" pitchFamily="34" charset="0"/>
                        </a:rPr>
                        <a:t>Semiletov</a:t>
                      </a:r>
                      <a:r>
                        <a:rPr lang="en-US" sz="1200" i="1" kern="1200" dirty="0" smtClean="0">
                          <a:solidFill>
                            <a:schemeClr val="tx1"/>
                          </a:solidFill>
                          <a:latin typeface="Arial" pitchFamily="34" charset="0"/>
                          <a:ea typeface="Verdana" pitchFamily="34" charset="0"/>
                          <a:cs typeface="Arial" pitchFamily="34" charset="0"/>
                        </a:rPr>
                        <a:t> </a:t>
                      </a:r>
                      <a:r>
                        <a:rPr lang="ru-RU" sz="1200" kern="1200" dirty="0" smtClean="0">
                          <a:solidFill>
                            <a:schemeClr val="tx1"/>
                          </a:solidFill>
                          <a:latin typeface="Arial" pitchFamily="34" charset="0"/>
                          <a:ea typeface="Verdana" pitchFamily="34" charset="0"/>
                          <a:cs typeface="Arial" pitchFamily="34" charset="0"/>
                        </a:rPr>
                        <a:t>(</a:t>
                      </a:r>
                      <a:r>
                        <a:rPr lang="en-US" sz="1200" kern="1200" dirty="0" smtClean="0">
                          <a:solidFill>
                            <a:schemeClr val="tx1"/>
                          </a:solidFill>
                          <a:latin typeface="Arial" pitchFamily="34" charset="0"/>
                          <a:ea typeface="Verdana" pitchFamily="34" charset="0"/>
                          <a:cs typeface="Arial" pitchFamily="34" charset="0"/>
                        </a:rPr>
                        <a:t>USA</a:t>
                      </a:r>
                      <a:r>
                        <a:rPr lang="ru-RU" sz="1200" kern="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76717">
                <a:tc>
                  <a:txBody>
                    <a:bodyPr/>
                    <a:lstStyle/>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69BA2E"/>
                          </a:solidFill>
                          <a:latin typeface="Arial" pitchFamily="34" charset="0"/>
                          <a:ea typeface="Verdana" pitchFamily="34" charset="0"/>
                          <a:cs typeface="Arial" pitchFamily="34" charset="0"/>
                        </a:rPr>
                        <a:t>Laboratory of Hydrogen Power Engineering Technologies</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ea typeface="Verdana" pitchFamily="34" charset="0"/>
                          <a:cs typeface="Arial" pitchFamily="34" charset="0"/>
                        </a:rPr>
                        <a:t>research supervisor </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latin typeface="Arial" pitchFamily="34" charset="0"/>
                          <a:ea typeface="Verdana" pitchFamily="34" charset="0"/>
                          <a:cs typeface="Arial" pitchFamily="34" charset="0"/>
                        </a:rPr>
                        <a:t>Prof. </a:t>
                      </a:r>
                      <a:r>
                        <a:rPr lang="en-US" sz="1200" i="1" dirty="0" err="1" smtClean="0">
                          <a:solidFill>
                            <a:schemeClr val="tx1"/>
                          </a:solidFill>
                          <a:latin typeface="Arial" pitchFamily="34" charset="0"/>
                          <a:ea typeface="Verdana" pitchFamily="34" charset="0"/>
                          <a:cs typeface="Arial" pitchFamily="34" charset="0"/>
                        </a:rPr>
                        <a:t>Thorsteinn</a:t>
                      </a:r>
                      <a:r>
                        <a:rPr lang="en-US" sz="1200" i="1" dirty="0" smtClean="0">
                          <a:solidFill>
                            <a:schemeClr val="tx1"/>
                          </a:solidFill>
                          <a:latin typeface="Arial" pitchFamily="34" charset="0"/>
                          <a:ea typeface="Verdana" pitchFamily="34" charset="0"/>
                          <a:cs typeface="Arial" pitchFamily="34" charset="0"/>
                        </a:rPr>
                        <a:t> </a:t>
                      </a:r>
                      <a:r>
                        <a:rPr lang="en-US" sz="1200" i="1" dirty="0" err="1" smtClean="0">
                          <a:solidFill>
                            <a:schemeClr val="tx1"/>
                          </a:solidFill>
                          <a:latin typeface="Arial" pitchFamily="34" charset="0"/>
                          <a:ea typeface="Verdana" pitchFamily="34" charset="0"/>
                          <a:cs typeface="Arial" pitchFamily="34" charset="0"/>
                        </a:rPr>
                        <a:t>Ingi</a:t>
                      </a:r>
                      <a:r>
                        <a:rPr lang="en-US" sz="1200" i="1" dirty="0" smtClean="0">
                          <a:solidFill>
                            <a:schemeClr val="tx1"/>
                          </a:solidFill>
                          <a:latin typeface="Arial" pitchFamily="34" charset="0"/>
                          <a:ea typeface="Verdana" pitchFamily="34" charset="0"/>
                          <a:cs typeface="Arial" pitchFamily="34" charset="0"/>
                        </a:rPr>
                        <a:t> </a:t>
                      </a:r>
                      <a:r>
                        <a:rPr lang="en-US" sz="1200" i="1" dirty="0" err="1" smtClean="0">
                          <a:solidFill>
                            <a:schemeClr val="tx1"/>
                          </a:solidFill>
                          <a:latin typeface="Arial" pitchFamily="34" charset="0"/>
                          <a:ea typeface="Verdana" pitchFamily="34" charset="0"/>
                          <a:cs typeface="Arial" pitchFamily="34" charset="0"/>
                        </a:rPr>
                        <a:t>Sigfusson</a:t>
                      </a:r>
                      <a:r>
                        <a:rPr lang="en-US" sz="1200" i="1" dirty="0" smtClean="0">
                          <a:solidFill>
                            <a:schemeClr val="tx1"/>
                          </a:solidFill>
                          <a:latin typeface="Arial" pitchFamily="34" charset="0"/>
                          <a:ea typeface="Verdana" pitchFamily="34" charset="0"/>
                          <a:cs typeface="Arial" pitchFamily="34" charset="0"/>
                        </a:rPr>
                        <a:t> </a:t>
                      </a:r>
                      <a:r>
                        <a:rPr lang="ru-RU" sz="1200" dirty="0" smtClean="0">
                          <a:solidFill>
                            <a:schemeClr val="tx1"/>
                          </a:solidFill>
                          <a:latin typeface="Arial" pitchFamily="34" charset="0"/>
                          <a:ea typeface="Verdana" pitchFamily="34" charset="0"/>
                          <a:cs typeface="Arial" pitchFamily="34" charset="0"/>
                        </a:rPr>
                        <a:t>(</a:t>
                      </a:r>
                      <a:r>
                        <a:rPr lang="en-US" sz="1200" dirty="0" smtClean="0">
                          <a:solidFill>
                            <a:schemeClr val="tx1"/>
                          </a:solidFill>
                          <a:latin typeface="Arial" pitchFamily="34" charset="0"/>
                          <a:ea typeface="Verdana" pitchFamily="34" charset="0"/>
                          <a:cs typeface="Arial" pitchFamily="34" charset="0"/>
                        </a:rPr>
                        <a:t>Iceland</a:t>
                      </a:r>
                      <a:r>
                        <a:rPr lang="ru-RU" sz="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Elderly People's Well-Being Improvement Technologies International Lab</a:t>
                      </a: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34" charset="0"/>
                          <a:ea typeface="Verdana" pitchFamily="34" charset="0"/>
                          <a:cs typeface="Arial" pitchFamily="34" charset="0"/>
                        </a:rPr>
                        <a:t>research supervisor </a:t>
                      </a:r>
                      <a:r>
                        <a:rPr lang="ru-RU" sz="1200" kern="1200" dirty="0" smtClean="0">
                          <a:solidFill>
                            <a:schemeClr val="tx1"/>
                          </a:solidFill>
                          <a:latin typeface="Arial" pitchFamily="34" charset="0"/>
                          <a:ea typeface="Verdana" pitchFamily="34" charset="0"/>
                          <a:cs typeface="Arial" pitchFamily="34" charset="0"/>
                        </a:rPr>
                        <a:t/>
                      </a:r>
                      <a:br>
                        <a:rPr lang="ru-RU" sz="1200" kern="1200" dirty="0" smtClean="0">
                          <a:solidFill>
                            <a:schemeClr val="tx1"/>
                          </a:solidFill>
                          <a:latin typeface="Arial" pitchFamily="34" charset="0"/>
                          <a:ea typeface="Verdana" pitchFamily="34" charset="0"/>
                          <a:cs typeface="Arial" pitchFamily="34" charset="0"/>
                        </a:rPr>
                      </a:br>
                      <a:r>
                        <a:rPr lang="en-US" sz="1200" i="1" kern="1200" dirty="0" smtClean="0">
                          <a:solidFill>
                            <a:schemeClr val="tx1"/>
                          </a:solidFill>
                          <a:latin typeface="Arial" pitchFamily="34" charset="0"/>
                          <a:ea typeface="Verdana" pitchFamily="34" charset="0"/>
                          <a:cs typeface="Arial" pitchFamily="34" charset="0"/>
                        </a:rPr>
                        <a:t>Prof. Fabio </a:t>
                      </a:r>
                      <a:r>
                        <a:rPr lang="en-US" sz="1200" i="1" kern="1200" dirty="0" err="1" smtClean="0">
                          <a:solidFill>
                            <a:schemeClr val="tx1"/>
                          </a:solidFill>
                          <a:latin typeface="Arial" pitchFamily="34" charset="0"/>
                          <a:ea typeface="Verdana" pitchFamily="34" charset="0"/>
                          <a:cs typeface="Arial" pitchFamily="34" charset="0"/>
                        </a:rPr>
                        <a:t>Casati</a:t>
                      </a:r>
                      <a:r>
                        <a:rPr lang="en-US" sz="1200" i="1" kern="1200" baseline="0" dirty="0" smtClean="0">
                          <a:solidFill>
                            <a:schemeClr val="tx1"/>
                          </a:solidFill>
                          <a:latin typeface="Arial" pitchFamily="34" charset="0"/>
                          <a:ea typeface="Verdana" pitchFamily="34" charset="0"/>
                          <a:cs typeface="Arial" pitchFamily="34" charset="0"/>
                        </a:rPr>
                        <a:t> </a:t>
                      </a:r>
                      <a:r>
                        <a:rPr lang="ru-RU" sz="1200" kern="1200" dirty="0" smtClean="0">
                          <a:solidFill>
                            <a:schemeClr val="tx1"/>
                          </a:solidFill>
                          <a:latin typeface="Arial" pitchFamily="34" charset="0"/>
                          <a:ea typeface="Verdana" pitchFamily="34" charset="0"/>
                          <a:cs typeface="Arial" pitchFamily="34" charset="0"/>
                        </a:rPr>
                        <a:t>(</a:t>
                      </a:r>
                      <a:r>
                        <a:rPr lang="en-US" sz="1200" kern="1200" dirty="0" smtClean="0">
                          <a:solidFill>
                            <a:schemeClr val="tx1"/>
                          </a:solidFill>
                          <a:latin typeface="Arial" pitchFamily="34" charset="0"/>
                          <a:ea typeface="Verdana" pitchFamily="34" charset="0"/>
                          <a:cs typeface="Arial" pitchFamily="34" charset="0"/>
                        </a:rPr>
                        <a:t>Italy</a:t>
                      </a:r>
                      <a:r>
                        <a:rPr lang="ru-RU" sz="1200" kern="1200" dirty="0" smtClean="0">
                          <a:solidFill>
                            <a:schemeClr val="tx1"/>
                          </a:solidFill>
                          <a:latin typeface="Arial" panose="020B0604020202020204" pitchFamily="34" charset="0"/>
                          <a:ea typeface="Verdana" pitchFamily="34" charset="0"/>
                          <a:cs typeface="Arial" panose="020B0604020202020204"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2" name="TextBox 11"/>
          <p:cNvSpPr txBox="1"/>
          <p:nvPr/>
        </p:nvSpPr>
        <p:spPr>
          <a:xfrm>
            <a:off x="3347864" y="149136"/>
            <a:ext cx="4680520" cy="622414"/>
          </a:xfrm>
          <a:prstGeom prst="rect">
            <a:avLst/>
          </a:prstGeom>
          <a:noFill/>
        </p:spPr>
        <p:txBody>
          <a:bodyPr wrap="square" lIns="91440" tIns="45720" rIns="91440" bIns="45720" rtlCol="0">
            <a:spAutoFit/>
          </a:bodyPr>
          <a:lstStyle/>
          <a:p>
            <a:pPr>
              <a:lnSpc>
                <a:spcPts val="2000"/>
              </a:lnSpc>
            </a:pPr>
            <a:r>
              <a:rPr lang="en-US" sz="2400" b="1" dirty="0">
                <a:solidFill>
                  <a:srgbClr val="69BA2E"/>
                </a:solidFill>
                <a:latin typeface="+mj-lt"/>
                <a:ea typeface="Verdana" panose="020B0604030504040204" pitchFamily="34" charset="0"/>
                <a:cs typeface="Verdana" panose="020B0604030504040204" pitchFamily="34" charset="0"/>
              </a:rPr>
              <a:t>Laboratories under the supervision of foreign scientists</a:t>
            </a: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8</a:t>
            </a:r>
            <a:endParaRPr lang="en-US" sz="1200" dirty="0"/>
          </a:p>
        </p:txBody>
      </p:sp>
      <p:pic>
        <p:nvPicPr>
          <p:cNvPr id="15" name="Picture 2" descr="D:\презентация\ректор\2015\20120606_Крёнинг_00061.jpg"/>
          <p:cNvPicPr>
            <a:picLocks noChangeAspect="1" noChangeArrowheads="1"/>
          </p:cNvPicPr>
          <p:nvPr/>
        </p:nvPicPr>
        <p:blipFill>
          <a:blip r:embed="rId3" cstate="print"/>
          <a:srcRect/>
          <a:stretch>
            <a:fillRect/>
          </a:stretch>
        </p:blipFill>
        <p:spPr bwMode="auto">
          <a:xfrm>
            <a:off x="1019713" y="2340845"/>
            <a:ext cx="504056" cy="486054"/>
          </a:xfrm>
          <a:prstGeom prst="rect">
            <a:avLst/>
          </a:prstGeom>
          <a:noFill/>
        </p:spPr>
      </p:pic>
      <p:pic>
        <p:nvPicPr>
          <p:cNvPr id="16" name="Picture 3" descr="D:\презентация\ректор\2015\IMG_38531.jpg"/>
          <p:cNvPicPr>
            <a:picLocks noChangeAspect="1" noChangeArrowheads="1"/>
          </p:cNvPicPr>
          <p:nvPr/>
        </p:nvPicPr>
        <p:blipFill>
          <a:blip r:embed="rId4" cstate="print"/>
          <a:srcRect/>
          <a:stretch>
            <a:fillRect/>
          </a:stretch>
        </p:blipFill>
        <p:spPr bwMode="auto">
          <a:xfrm>
            <a:off x="4789396" y="2340845"/>
            <a:ext cx="504056" cy="486053"/>
          </a:xfrm>
          <a:prstGeom prst="rect">
            <a:avLst/>
          </a:prstGeom>
          <a:noFill/>
        </p:spPr>
      </p:pic>
      <p:pic>
        <p:nvPicPr>
          <p:cNvPr id="17" name="Picture 4" descr="D:\презентация\ректор\2015\20120615_Сигфуссон лекция_0026_L1.jpg"/>
          <p:cNvPicPr>
            <a:picLocks noChangeAspect="1" noChangeArrowheads="1"/>
          </p:cNvPicPr>
          <p:nvPr/>
        </p:nvPicPr>
        <p:blipFill>
          <a:blip r:embed="rId5" cstate="print"/>
          <a:srcRect/>
          <a:stretch>
            <a:fillRect/>
          </a:stretch>
        </p:blipFill>
        <p:spPr bwMode="auto">
          <a:xfrm>
            <a:off x="1019713" y="3019982"/>
            <a:ext cx="504056" cy="486054"/>
          </a:xfrm>
          <a:prstGeom prst="rect">
            <a:avLst/>
          </a:prstGeom>
          <a:noFill/>
        </p:spPr>
      </p:pic>
      <p:pic>
        <p:nvPicPr>
          <p:cNvPr id="18" name="Picture 5" descr="D:\презентация\ректор\2015\IMG_16081.jpg"/>
          <p:cNvPicPr>
            <a:picLocks noChangeAspect="1" noChangeArrowheads="1"/>
          </p:cNvPicPr>
          <p:nvPr/>
        </p:nvPicPr>
        <p:blipFill>
          <a:blip r:embed="rId6" cstate="print"/>
          <a:srcRect/>
          <a:stretch>
            <a:fillRect/>
          </a:stretch>
        </p:blipFill>
        <p:spPr bwMode="auto">
          <a:xfrm>
            <a:off x="4798523" y="3019983"/>
            <a:ext cx="504056" cy="486053"/>
          </a:xfrm>
          <a:prstGeom prst="rect">
            <a:avLst/>
          </a:prstGeom>
          <a:noFill/>
        </p:spPr>
      </p:pic>
      <p:sp>
        <p:nvSpPr>
          <p:cNvPr id="19" name="TextBox 18"/>
          <p:cNvSpPr txBox="1"/>
          <p:nvPr/>
        </p:nvSpPr>
        <p:spPr>
          <a:xfrm>
            <a:off x="1019713" y="4003199"/>
            <a:ext cx="960001" cy="338554"/>
          </a:xfrm>
          <a:prstGeom prst="rect">
            <a:avLst/>
          </a:prstGeom>
          <a:noFill/>
        </p:spPr>
        <p:txBody>
          <a:bodyPr wrap="square" lIns="91440" tIns="45720" rIns="91440" bIns="45720" rtlCol="0">
            <a:spAutoFit/>
          </a:bodyPr>
          <a:lstStyle/>
          <a:p>
            <a:pPr>
              <a:spcAft>
                <a:spcPts val="1200"/>
              </a:spcAft>
              <a:buClr>
                <a:schemeClr val="tx1"/>
              </a:buClr>
            </a:pPr>
            <a:r>
              <a:rPr lang="en-US" sz="1600" b="1" dirty="0" smtClean="0">
                <a:latin typeface="Arial" panose="020B0604020202020204" pitchFamily="34" charset="0"/>
                <a:ea typeface="Verdana" panose="020B0604030504040204" pitchFamily="34" charset="0"/>
                <a:cs typeface="Arial" panose="020B0604020202020204" pitchFamily="34" charset="0"/>
              </a:rPr>
              <a:t>In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2012</a:t>
            </a:r>
            <a:r>
              <a:rPr lang="ru-RU" sz="1600" b="1" dirty="0" smtClean="0">
                <a:latin typeface="Arial" panose="020B0604020202020204" pitchFamily="34" charset="0"/>
                <a:ea typeface="Verdana" panose="020B0604030504040204" pitchFamily="34" charset="0"/>
                <a:cs typeface="Arial" panose="020B0604020202020204" pitchFamily="34" charset="0"/>
              </a:rPr>
              <a:t>:</a:t>
            </a:r>
            <a:endParaRPr lang="ru-RU" sz="1600" b="1" dirty="0">
              <a:latin typeface="Arial" panose="020B0604020202020204" pitchFamily="34" charset="0"/>
              <a:ea typeface="Verdana" panose="020B0604030504040204" pitchFamily="34" charset="0"/>
              <a:cs typeface="Arial" panose="020B0604020202020204" pitchFamily="34" charset="0"/>
            </a:endParaRPr>
          </a:p>
        </p:txBody>
      </p:sp>
      <p:cxnSp>
        <p:nvCxnSpPr>
          <p:cNvPr id="3" name="Прямая соединительная линия 2"/>
          <p:cNvCxnSpPr/>
          <p:nvPr/>
        </p:nvCxnSpPr>
        <p:spPr>
          <a:xfrm>
            <a:off x="2051720" y="3795888"/>
            <a:ext cx="0" cy="1008110"/>
          </a:xfrm>
          <a:prstGeom prst="line">
            <a:avLst/>
          </a:prstGeom>
          <a:ln w="28575">
            <a:solidFill>
              <a:srgbClr val="69BA2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36" name="Прямоугольник 35"/>
          <p:cNvSpPr/>
          <p:nvPr/>
        </p:nvSpPr>
        <p:spPr>
          <a:xfrm>
            <a:off x="899593" y="4034850"/>
            <a:ext cx="2880320" cy="97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6" name="TextBox 5"/>
          <p:cNvSpPr txBox="1"/>
          <p:nvPr/>
        </p:nvSpPr>
        <p:spPr>
          <a:xfrm>
            <a:off x="3347864" y="255622"/>
            <a:ext cx="5365104" cy="461665"/>
          </a:xfrm>
          <a:prstGeom prst="rect">
            <a:avLst/>
          </a:prstGeom>
          <a:noFill/>
        </p:spPr>
        <p:txBody>
          <a:bodyPr wrap="square" lIns="91440" tIns="45720" rIns="91440" bIns="45720" rtlCol="0">
            <a:spAutoFit/>
          </a:bodyPr>
          <a:lstStyle/>
          <a:p>
            <a:r>
              <a:rPr lang="en-US" sz="2400" b="1" dirty="0" smtClean="0">
                <a:solidFill>
                  <a:srgbClr val="69BA2E"/>
                </a:solidFill>
                <a:latin typeface="+mj-lt"/>
                <a:ea typeface="Verdana" panose="020B0604030504040204" pitchFamily="34" charset="0"/>
                <a:cs typeface="Verdana" panose="020B0604030504040204" pitchFamily="34" charset="0"/>
              </a:rPr>
              <a:t>TPU Mega-Platforms</a:t>
            </a:r>
            <a:endParaRPr lang="ru-RU" sz="2400" b="1" dirty="0">
              <a:solidFill>
                <a:srgbClr val="69BA2E"/>
              </a:solidFill>
              <a:latin typeface="+mj-lt"/>
              <a:ea typeface="Verdana" panose="020B0604030504040204" pitchFamily="34" charset="0"/>
              <a:cs typeface="Verdana" panose="020B0604030504040204" pitchFamily="34" charset="0"/>
            </a:endParaRPr>
          </a:p>
        </p:txBody>
      </p:sp>
      <p:sp>
        <p:nvSpPr>
          <p:cNvPr id="7" name="Прямоугольник 6"/>
          <p:cNvSpPr/>
          <p:nvPr/>
        </p:nvSpPr>
        <p:spPr>
          <a:xfrm>
            <a:off x="8712969" y="4731993"/>
            <a:ext cx="395536" cy="276999"/>
          </a:xfrm>
          <a:prstGeom prst="rect">
            <a:avLst/>
          </a:prstGeom>
        </p:spPr>
        <p:txBody>
          <a:bodyPr wrap="square" lIns="91440" tIns="45720" rIns="91440" bIns="45720">
            <a:spAutoFit/>
          </a:bodyPr>
          <a:lstStyle/>
          <a:p>
            <a:pPr algn="ctr" defTabSz="771485"/>
            <a:r>
              <a:rPr lang="ru-RU" sz="1200" dirty="0" smtClean="0"/>
              <a:t>19</a:t>
            </a:r>
            <a:endParaRPr lang="ru-RU" sz="1200" dirty="0"/>
          </a:p>
        </p:txBody>
      </p:sp>
      <p:pic>
        <p:nvPicPr>
          <p:cNvPr id="10" name="Рисунок 9"/>
          <p:cNvPicPr>
            <a:picLocks noChangeAspect="1"/>
          </p:cNvPicPr>
          <p:nvPr/>
        </p:nvPicPr>
        <p:blipFill>
          <a:blip r:embed="rId4"/>
          <a:stretch>
            <a:fillRect/>
          </a:stretch>
        </p:blipFill>
        <p:spPr>
          <a:xfrm>
            <a:off x="5901128" y="1007197"/>
            <a:ext cx="1248750" cy="765000"/>
          </a:xfrm>
          <a:prstGeom prst="rect">
            <a:avLst/>
          </a:prstGeom>
        </p:spPr>
      </p:pic>
      <p:pic>
        <p:nvPicPr>
          <p:cNvPr id="11" name="Рисунок 10"/>
          <p:cNvPicPr>
            <a:picLocks noChangeAspect="1"/>
          </p:cNvPicPr>
          <p:nvPr/>
        </p:nvPicPr>
        <p:blipFill>
          <a:blip r:embed="rId5"/>
          <a:stretch>
            <a:fillRect/>
          </a:stretch>
        </p:blipFill>
        <p:spPr>
          <a:xfrm>
            <a:off x="2950475" y="1013986"/>
            <a:ext cx="675000" cy="675000"/>
          </a:xfrm>
          <a:prstGeom prst="rect">
            <a:avLst/>
          </a:prstGeom>
        </p:spPr>
      </p:pic>
      <p:pic>
        <p:nvPicPr>
          <p:cNvPr id="12" name="Рисунок 11"/>
          <p:cNvPicPr>
            <a:picLocks noChangeAspect="1"/>
          </p:cNvPicPr>
          <p:nvPr/>
        </p:nvPicPr>
        <p:blipFill>
          <a:blip r:embed="rId6"/>
          <a:stretch>
            <a:fillRect/>
          </a:stretch>
        </p:blipFill>
        <p:spPr>
          <a:xfrm>
            <a:off x="3990567" y="1024053"/>
            <a:ext cx="675000" cy="675000"/>
          </a:xfrm>
          <a:prstGeom prst="rect">
            <a:avLst/>
          </a:prstGeom>
        </p:spPr>
      </p:pic>
      <p:pic>
        <p:nvPicPr>
          <p:cNvPr id="13" name="Рисунок 12"/>
          <p:cNvPicPr>
            <a:picLocks noChangeAspect="1"/>
          </p:cNvPicPr>
          <p:nvPr/>
        </p:nvPicPr>
        <p:blipFill>
          <a:blip r:embed="rId7"/>
          <a:stretch>
            <a:fillRect/>
          </a:stretch>
        </p:blipFill>
        <p:spPr>
          <a:xfrm>
            <a:off x="5144309" y="987574"/>
            <a:ext cx="686250" cy="686250"/>
          </a:xfrm>
          <a:prstGeom prst="rect">
            <a:avLst/>
          </a:prstGeom>
        </p:spPr>
      </p:pic>
      <p:pic>
        <p:nvPicPr>
          <p:cNvPr id="14" name="Рисунок 13"/>
          <p:cNvPicPr>
            <a:picLocks noChangeAspect="1"/>
          </p:cNvPicPr>
          <p:nvPr/>
        </p:nvPicPr>
        <p:blipFill>
          <a:blip r:embed="rId8"/>
          <a:stretch>
            <a:fillRect/>
          </a:stretch>
        </p:blipFill>
        <p:spPr>
          <a:xfrm>
            <a:off x="5308787" y="2105396"/>
            <a:ext cx="697500" cy="675000"/>
          </a:xfrm>
          <a:prstGeom prst="rect">
            <a:avLst/>
          </a:prstGeom>
        </p:spPr>
      </p:pic>
      <p:pic>
        <p:nvPicPr>
          <p:cNvPr id="15" name="Рисунок 14"/>
          <p:cNvPicPr>
            <a:picLocks noChangeAspect="1"/>
          </p:cNvPicPr>
          <p:nvPr/>
        </p:nvPicPr>
        <p:blipFill>
          <a:blip r:embed="rId9"/>
          <a:stretch>
            <a:fillRect/>
          </a:stretch>
        </p:blipFill>
        <p:spPr>
          <a:xfrm>
            <a:off x="2955278" y="2106695"/>
            <a:ext cx="686250" cy="686250"/>
          </a:xfrm>
          <a:prstGeom prst="rect">
            <a:avLst/>
          </a:prstGeom>
        </p:spPr>
      </p:pic>
      <p:pic>
        <p:nvPicPr>
          <p:cNvPr id="16" name="Рисунок 15"/>
          <p:cNvPicPr>
            <a:picLocks noChangeAspect="1"/>
          </p:cNvPicPr>
          <p:nvPr/>
        </p:nvPicPr>
        <p:blipFill>
          <a:blip r:embed="rId10"/>
          <a:stretch>
            <a:fillRect/>
          </a:stretch>
        </p:blipFill>
        <p:spPr>
          <a:xfrm>
            <a:off x="7574756" y="996422"/>
            <a:ext cx="742500" cy="675000"/>
          </a:xfrm>
          <a:prstGeom prst="rect">
            <a:avLst/>
          </a:prstGeom>
        </p:spPr>
      </p:pic>
      <p:sp>
        <p:nvSpPr>
          <p:cNvPr id="17" name="Прямоугольник 16"/>
          <p:cNvSpPr/>
          <p:nvPr/>
        </p:nvSpPr>
        <p:spPr>
          <a:xfrm>
            <a:off x="5835254" y="1684370"/>
            <a:ext cx="1713078" cy="315471"/>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Center </a:t>
            </a:r>
            <a:r>
              <a:rPr lang="en-US" sz="800" dirty="0" smtClean="0">
                <a:latin typeface="Arial" panose="020B0604020202020204" pitchFamily="34" charset="0"/>
                <a:cs typeface="Arial" panose="020B0604020202020204" pitchFamily="34" charset="0"/>
              </a:rPr>
              <a:t>of Resource </a:t>
            </a:r>
            <a:r>
              <a:rPr lang="en-US" sz="800" dirty="0">
                <a:latin typeface="Arial" panose="020B0604020202020204" pitchFamily="34" charset="0"/>
                <a:cs typeface="Arial" panose="020B0604020202020204" pitchFamily="34" charset="0"/>
              </a:rPr>
              <a:t>Efficient</a:t>
            </a:r>
          </a:p>
          <a:p>
            <a:pPr algn="ctr"/>
            <a:r>
              <a:rPr lang="en-US" sz="800" dirty="0">
                <a:latin typeface="Arial" panose="020B0604020202020204" pitchFamily="34" charset="0"/>
                <a:cs typeface="Arial" panose="020B0604020202020204" pitchFamily="34" charset="0"/>
              </a:rPr>
              <a:t>Subsurface Use</a:t>
            </a:r>
            <a:endParaRPr lang="ru-RU" sz="800" dirty="0">
              <a:latin typeface="Arial" panose="020B0604020202020204" pitchFamily="34" charset="0"/>
              <a:cs typeface="Arial" panose="020B0604020202020204" pitchFamily="34" charset="0"/>
            </a:endParaRPr>
          </a:p>
        </p:txBody>
      </p:sp>
      <p:sp>
        <p:nvSpPr>
          <p:cNvPr id="18" name="Прямоугольник 17"/>
          <p:cNvSpPr/>
          <p:nvPr/>
        </p:nvSpPr>
        <p:spPr>
          <a:xfrm>
            <a:off x="2830643" y="1714739"/>
            <a:ext cx="869838" cy="315567"/>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Tomsk RASA</a:t>
            </a:r>
          </a:p>
          <a:p>
            <a:pPr algn="ctr"/>
            <a:r>
              <a:rPr lang="en-US" sz="800" dirty="0">
                <a:latin typeface="Arial" panose="020B0604020202020204" pitchFamily="34" charset="0"/>
                <a:cs typeface="Arial" panose="020B0604020202020204" pitchFamily="34" charset="0"/>
              </a:rPr>
              <a:t>Center</a:t>
            </a:r>
            <a:endParaRPr lang="ru-RU" sz="800" dirty="0">
              <a:latin typeface="Arial" panose="020B0604020202020204" pitchFamily="34" charset="0"/>
              <a:cs typeface="Arial" panose="020B0604020202020204" pitchFamily="34" charset="0"/>
            </a:endParaRPr>
          </a:p>
        </p:txBody>
      </p:sp>
      <p:sp>
        <p:nvSpPr>
          <p:cNvPr id="19" name="Прямоугольник 18"/>
          <p:cNvSpPr/>
          <p:nvPr/>
        </p:nvSpPr>
        <p:spPr>
          <a:xfrm>
            <a:off x="3666432" y="1724805"/>
            <a:ext cx="1320979" cy="438582"/>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Space</a:t>
            </a:r>
          </a:p>
          <a:p>
            <a:pPr algn="ctr"/>
            <a:r>
              <a:rPr lang="en-US" sz="800" dirty="0">
                <a:latin typeface="Arial" panose="020B0604020202020204" pitchFamily="34" charset="0"/>
                <a:cs typeface="Arial" panose="020B0604020202020204" pitchFamily="34" charset="0"/>
              </a:rPr>
              <a:t>Technology</a:t>
            </a:r>
          </a:p>
          <a:p>
            <a:pPr algn="ctr"/>
            <a:r>
              <a:rPr lang="en-US" sz="800" dirty="0">
                <a:latin typeface="Arial" panose="020B0604020202020204" pitchFamily="34" charset="0"/>
                <a:cs typeface="Arial" panose="020B0604020202020204" pitchFamily="34" charset="0"/>
              </a:rPr>
              <a:t>Center</a:t>
            </a:r>
            <a:endParaRPr lang="ru-RU" sz="800" dirty="0">
              <a:latin typeface="Arial" panose="020B0604020202020204" pitchFamily="34" charset="0"/>
              <a:cs typeface="Arial" panose="020B0604020202020204" pitchFamily="34" charset="0"/>
            </a:endParaRPr>
          </a:p>
        </p:txBody>
      </p:sp>
      <p:sp>
        <p:nvSpPr>
          <p:cNvPr id="20" name="Прямоугольник 19"/>
          <p:cNvSpPr/>
          <p:nvPr/>
        </p:nvSpPr>
        <p:spPr>
          <a:xfrm>
            <a:off x="4828546" y="1693952"/>
            <a:ext cx="1320979" cy="315471"/>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Center </a:t>
            </a:r>
            <a:r>
              <a:rPr lang="en-US" sz="800" dirty="0" smtClean="0">
                <a:latin typeface="Arial" panose="020B0604020202020204" pitchFamily="34" charset="0"/>
                <a:cs typeface="Arial" panose="020B0604020202020204" pitchFamily="34" charset="0"/>
              </a:rPr>
              <a:t>of 3D-printing </a:t>
            </a:r>
          </a:p>
          <a:p>
            <a:pPr algn="ctr"/>
            <a:r>
              <a:rPr lang="en-US" sz="800" dirty="0" smtClean="0">
                <a:latin typeface="Arial" panose="020B0604020202020204" pitchFamily="34" charset="0"/>
                <a:cs typeface="Arial" panose="020B0604020202020204" pitchFamily="34" charset="0"/>
              </a:rPr>
              <a:t>In Space</a:t>
            </a:r>
            <a:endParaRPr lang="ru-RU" sz="800" dirty="0">
              <a:latin typeface="Arial" panose="020B0604020202020204" pitchFamily="34" charset="0"/>
              <a:cs typeface="Arial" panose="020B0604020202020204" pitchFamily="34" charset="0"/>
            </a:endParaRPr>
          </a:p>
        </p:txBody>
      </p:sp>
      <p:sp>
        <p:nvSpPr>
          <p:cNvPr id="21" name="Прямоугольник 20"/>
          <p:cNvSpPr/>
          <p:nvPr/>
        </p:nvSpPr>
        <p:spPr>
          <a:xfrm>
            <a:off x="6149525" y="2306442"/>
            <a:ext cx="1948745" cy="315471"/>
          </a:xfrm>
          <a:prstGeom prst="rect">
            <a:avLst/>
          </a:prstGeom>
        </p:spPr>
        <p:txBody>
          <a:bodyPr wrap="square" lIns="68580" tIns="34290" rIns="68580" bIns="34290">
            <a:spAutoFit/>
          </a:bodyPr>
          <a:lstStyle/>
          <a:p>
            <a:r>
              <a:rPr lang="en-US" sz="800" dirty="0">
                <a:latin typeface="Arial" panose="020B0604020202020204" pitchFamily="34" charset="0"/>
                <a:cs typeface="Arial" panose="020B0604020202020204" pitchFamily="34" charset="0"/>
              </a:rPr>
              <a:t>Center of collective </a:t>
            </a:r>
            <a:r>
              <a:rPr lang="en-US" sz="800" dirty="0" smtClean="0">
                <a:latin typeface="Arial" panose="020B0604020202020204" pitchFamily="34" charset="0"/>
                <a:cs typeface="Arial" panose="020B0604020202020204" pitchFamily="34" charset="0"/>
              </a:rPr>
              <a:t>use Composition </a:t>
            </a:r>
            <a:r>
              <a:rPr lang="en-US" sz="800" dirty="0">
                <a:latin typeface="Arial" panose="020B0604020202020204" pitchFamily="34" charset="0"/>
                <a:cs typeface="Arial" panose="020B0604020202020204" pitchFamily="34" charset="0"/>
              </a:rPr>
              <a:t>of </a:t>
            </a:r>
            <a:r>
              <a:rPr lang="en-US" sz="800" dirty="0" smtClean="0">
                <a:latin typeface="Arial" panose="020B0604020202020204" pitchFamily="34" charset="0"/>
                <a:cs typeface="Arial" panose="020B0604020202020204" pitchFamily="34" charset="0"/>
              </a:rPr>
              <a:t>Substances and </a:t>
            </a:r>
            <a:r>
              <a:rPr lang="en-US" sz="800" dirty="0">
                <a:latin typeface="Arial" panose="020B0604020202020204" pitchFamily="34" charset="0"/>
                <a:cs typeface="Arial" panose="020B0604020202020204" pitchFamily="34" charset="0"/>
              </a:rPr>
              <a:t>Materials</a:t>
            </a:r>
            <a:endParaRPr lang="ru-RU" sz="800" dirty="0">
              <a:latin typeface="Arial" panose="020B0604020202020204" pitchFamily="34" charset="0"/>
              <a:cs typeface="Arial" panose="020B0604020202020204" pitchFamily="34" charset="0"/>
            </a:endParaRPr>
          </a:p>
        </p:txBody>
      </p:sp>
      <p:sp>
        <p:nvSpPr>
          <p:cNvPr id="22" name="Прямоугольник 21"/>
          <p:cNvSpPr/>
          <p:nvPr/>
        </p:nvSpPr>
        <p:spPr>
          <a:xfrm>
            <a:off x="3666432" y="2323172"/>
            <a:ext cx="1980566" cy="315471"/>
          </a:xfrm>
          <a:prstGeom prst="rect">
            <a:avLst/>
          </a:prstGeom>
        </p:spPr>
        <p:txBody>
          <a:bodyPr wrap="square" lIns="68580" tIns="34290" rIns="68580" bIns="34290">
            <a:spAutoFit/>
          </a:bodyPr>
          <a:lstStyle/>
          <a:p>
            <a:r>
              <a:rPr lang="en-US" sz="800" dirty="0" smtClean="0">
                <a:latin typeface="Arial" panose="020B0604020202020204" pitchFamily="34" charset="0"/>
                <a:cs typeface="Arial" panose="020B0604020202020204" pitchFamily="34" charset="0"/>
              </a:rPr>
              <a:t>Laboratory of </a:t>
            </a:r>
            <a:r>
              <a:rPr lang="en-US" sz="800" dirty="0">
                <a:latin typeface="Arial" panose="020B0604020202020204" pitchFamily="34" charset="0"/>
                <a:cs typeface="Arial" panose="020B0604020202020204" pitchFamily="34" charset="0"/>
              </a:rPr>
              <a:t>Industrial</a:t>
            </a:r>
          </a:p>
          <a:p>
            <a:r>
              <a:rPr lang="en-US" sz="800" dirty="0">
                <a:latin typeface="Arial" panose="020B0604020202020204" pitchFamily="34" charset="0"/>
                <a:cs typeface="Arial" panose="020B0604020202020204" pitchFamily="34" charset="0"/>
              </a:rPr>
              <a:t>Robotics</a:t>
            </a:r>
            <a:endParaRPr lang="ru-RU" sz="800" dirty="0">
              <a:latin typeface="Arial" panose="020B0604020202020204" pitchFamily="34" charset="0"/>
              <a:cs typeface="Arial" panose="020B0604020202020204" pitchFamily="34" charset="0"/>
            </a:endParaRPr>
          </a:p>
        </p:txBody>
      </p:sp>
      <p:sp>
        <p:nvSpPr>
          <p:cNvPr id="23" name="Прямоугольник 22"/>
          <p:cNvSpPr/>
          <p:nvPr/>
        </p:nvSpPr>
        <p:spPr>
          <a:xfrm>
            <a:off x="7350163" y="1731726"/>
            <a:ext cx="1320979" cy="192409"/>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Metrology Center</a:t>
            </a:r>
            <a:endParaRPr lang="ru-RU" sz="800" dirty="0">
              <a:latin typeface="Arial" panose="020B0604020202020204" pitchFamily="34" charset="0"/>
              <a:cs typeface="Arial" panose="020B0604020202020204" pitchFamily="34" charset="0"/>
            </a:endParaRPr>
          </a:p>
        </p:txBody>
      </p:sp>
      <p:pic>
        <p:nvPicPr>
          <p:cNvPr id="24" name="Рисунок 23"/>
          <p:cNvPicPr>
            <a:picLocks noChangeAspect="1"/>
          </p:cNvPicPr>
          <p:nvPr/>
        </p:nvPicPr>
        <p:blipFill rotWithShape="1">
          <a:blip r:embed="rId11"/>
          <a:srcRect t="21501" b="6038"/>
          <a:stretch/>
        </p:blipFill>
        <p:spPr>
          <a:xfrm>
            <a:off x="821627" y="1512202"/>
            <a:ext cx="1742293" cy="1486922"/>
          </a:xfrm>
          <a:prstGeom prst="rect">
            <a:avLst/>
          </a:prstGeom>
        </p:spPr>
      </p:pic>
      <p:pic>
        <p:nvPicPr>
          <p:cNvPr id="26" name="Рисунок 25"/>
          <p:cNvPicPr>
            <a:picLocks noChangeAspect="1"/>
          </p:cNvPicPr>
          <p:nvPr/>
        </p:nvPicPr>
        <p:blipFill>
          <a:blip r:embed="rId12"/>
          <a:stretch>
            <a:fillRect/>
          </a:stretch>
        </p:blipFill>
        <p:spPr>
          <a:xfrm>
            <a:off x="6953960" y="3544384"/>
            <a:ext cx="1687399" cy="1409257"/>
          </a:xfrm>
          <a:prstGeom prst="rect">
            <a:avLst/>
          </a:prstGeom>
        </p:spPr>
      </p:pic>
      <p:pic>
        <p:nvPicPr>
          <p:cNvPr id="27" name="Рисунок 26"/>
          <p:cNvPicPr>
            <a:picLocks noChangeAspect="1"/>
          </p:cNvPicPr>
          <p:nvPr/>
        </p:nvPicPr>
        <p:blipFill rotWithShape="1">
          <a:blip r:embed="rId13"/>
          <a:srcRect l="-1403" r="696"/>
          <a:stretch/>
        </p:blipFill>
        <p:spPr>
          <a:xfrm>
            <a:off x="761384" y="3281923"/>
            <a:ext cx="3084525" cy="1663058"/>
          </a:xfrm>
          <a:prstGeom prst="rect">
            <a:avLst/>
          </a:prstGeom>
        </p:spPr>
      </p:pic>
      <p:sp>
        <p:nvSpPr>
          <p:cNvPr id="30" name="Прямоугольник 29"/>
          <p:cNvSpPr/>
          <p:nvPr/>
        </p:nvSpPr>
        <p:spPr>
          <a:xfrm>
            <a:off x="820882" y="1013987"/>
            <a:ext cx="1743038" cy="499215"/>
          </a:xfrm>
          <a:prstGeom prst="rect">
            <a:avLst/>
          </a:prstGeom>
          <a:solidFill>
            <a:srgbClr val="71BF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2" name="Прямоугольник 31"/>
          <p:cNvSpPr/>
          <p:nvPr/>
        </p:nvSpPr>
        <p:spPr>
          <a:xfrm>
            <a:off x="820881" y="3080086"/>
            <a:ext cx="3025028" cy="507632"/>
          </a:xfrm>
          <a:prstGeom prst="rect">
            <a:avLst/>
          </a:prstGeom>
          <a:solidFill>
            <a:srgbClr val="008D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p>
        </p:txBody>
      </p:sp>
      <p:sp>
        <p:nvSpPr>
          <p:cNvPr id="34" name="Прямоугольник 33"/>
          <p:cNvSpPr/>
          <p:nvPr/>
        </p:nvSpPr>
        <p:spPr>
          <a:xfrm>
            <a:off x="954351" y="1141573"/>
            <a:ext cx="1476096" cy="253916"/>
          </a:xfrm>
          <a:prstGeom prst="rect">
            <a:avLst/>
          </a:prstGeom>
        </p:spPr>
        <p:txBody>
          <a:bodyPr wrap="square" lIns="68580" tIns="34290" rIns="68580" bIns="34290">
            <a:spAutoFit/>
          </a:bodyPr>
          <a:lstStyle/>
          <a:p>
            <a:pPr algn="ctr"/>
            <a:r>
              <a:rPr lang="en-US" sz="1200" b="1" dirty="0" smtClean="0">
                <a:solidFill>
                  <a:schemeClr val="bg1"/>
                </a:solidFill>
                <a:latin typeface="Arial" panose="020B0604020202020204" pitchFamily="34" charset="0"/>
                <a:cs typeface="Arial" panose="020B0604020202020204" pitchFamily="34" charset="0"/>
              </a:rPr>
              <a:t>Science Park</a:t>
            </a:r>
            <a:endParaRPr lang="en-US" sz="1200" b="1" dirty="0">
              <a:solidFill>
                <a:schemeClr val="bg1"/>
              </a:solidFill>
              <a:latin typeface="Arial" panose="020B0604020202020204" pitchFamily="34" charset="0"/>
              <a:cs typeface="Arial" panose="020B0604020202020204" pitchFamily="34" charset="0"/>
            </a:endParaRPr>
          </a:p>
        </p:txBody>
      </p:sp>
      <p:sp>
        <p:nvSpPr>
          <p:cNvPr id="35" name="Прямоугольник 34"/>
          <p:cNvSpPr/>
          <p:nvPr/>
        </p:nvSpPr>
        <p:spPr>
          <a:xfrm>
            <a:off x="857302" y="3116041"/>
            <a:ext cx="2922611" cy="407804"/>
          </a:xfrm>
          <a:prstGeom prst="rect">
            <a:avLst/>
          </a:prstGeom>
        </p:spPr>
        <p:txBody>
          <a:bodyPr wrap="square" lIns="68580" tIns="34290" rIns="68580" bIns="34290">
            <a:spAutoFit/>
          </a:bodyPr>
          <a:lstStyle/>
          <a:p>
            <a:pPr algn="ctr"/>
            <a:r>
              <a:rPr lang="en-US" sz="1100" b="1" dirty="0">
                <a:solidFill>
                  <a:schemeClr val="bg1"/>
                </a:solidFill>
                <a:latin typeface="Arial" panose="020B0604020202020204" pitchFamily="34" charset="0"/>
                <a:cs typeface="Arial" panose="020B0604020202020204" pitchFamily="34" charset="0"/>
              </a:rPr>
              <a:t>Center </a:t>
            </a:r>
            <a:r>
              <a:rPr lang="en-US" sz="1100" b="1" dirty="0" smtClean="0">
                <a:solidFill>
                  <a:schemeClr val="bg1"/>
                </a:solidFill>
                <a:latin typeface="Arial" panose="020B0604020202020204" pitchFamily="34" charset="0"/>
                <a:cs typeface="Arial" panose="020B0604020202020204" pitchFamily="34" charset="0"/>
              </a:rPr>
              <a:t>for Geological Training in Khakassia</a:t>
            </a:r>
            <a:endParaRPr lang="en-US" sz="1100" b="1" dirty="0">
              <a:solidFill>
                <a:schemeClr val="bg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80642" y="3411749"/>
            <a:ext cx="2286239" cy="1524159"/>
          </a:xfrm>
          <a:prstGeom prst="rect">
            <a:avLst/>
          </a:prstGeom>
        </p:spPr>
      </p:pic>
      <p:pic>
        <p:nvPicPr>
          <p:cNvPr id="3" name="Рисунок 2"/>
          <p:cNvPicPr>
            <a:picLocks noChangeAspect="1"/>
          </p:cNvPicPr>
          <p:nvPr/>
        </p:nvPicPr>
        <p:blipFill rotWithShape="1">
          <a:blip r:embed="rId15" cstate="print">
            <a:extLst>
              <a:ext uri="{28A0092B-C50C-407E-A947-70E740481C1C}">
                <a14:useLocalDpi xmlns:a14="http://schemas.microsoft.com/office/drawing/2010/main" val="0"/>
              </a:ext>
            </a:extLst>
          </a:blip>
          <a:srcRect l="29773" r="5180"/>
          <a:stretch/>
        </p:blipFill>
        <p:spPr>
          <a:xfrm>
            <a:off x="4039363" y="3537181"/>
            <a:ext cx="1364743" cy="1398728"/>
          </a:xfrm>
          <a:prstGeom prst="rect">
            <a:avLst/>
          </a:prstGeom>
        </p:spPr>
      </p:pic>
      <p:sp>
        <p:nvSpPr>
          <p:cNvPr id="31" name="Прямоугольник 30"/>
          <p:cNvSpPr/>
          <p:nvPr/>
        </p:nvSpPr>
        <p:spPr>
          <a:xfrm>
            <a:off x="4037007" y="3063556"/>
            <a:ext cx="4598657" cy="524162"/>
          </a:xfrm>
          <a:prstGeom prst="rect">
            <a:avLst/>
          </a:prstGeom>
          <a:solidFill>
            <a:srgbClr val="F04D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3" name="Прямоугольник 32"/>
          <p:cNvSpPr/>
          <p:nvPr/>
        </p:nvSpPr>
        <p:spPr>
          <a:xfrm>
            <a:off x="4254076" y="3186370"/>
            <a:ext cx="4106354" cy="253916"/>
          </a:xfrm>
          <a:prstGeom prst="rect">
            <a:avLst/>
          </a:prstGeom>
        </p:spPr>
        <p:txBody>
          <a:bodyPr wrap="square" lIns="68580" tIns="34290" rIns="68580" bIns="34290">
            <a:spAutoFit/>
          </a:bodyPr>
          <a:lstStyle/>
          <a:p>
            <a:pPr algn="ctr"/>
            <a:r>
              <a:rPr lang="en-US" sz="1200" b="1" dirty="0" smtClean="0">
                <a:solidFill>
                  <a:schemeClr val="bg1"/>
                </a:solidFill>
                <a:latin typeface="Arial" panose="020B0604020202020204" pitchFamily="34" charset="0"/>
                <a:cs typeface="Arial" panose="020B0604020202020204" pitchFamily="34" charset="0"/>
              </a:rPr>
              <a:t>Research Nuclear Reactor</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59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0" name="TextBox 9"/>
          <p:cNvSpPr txBox="1"/>
          <p:nvPr/>
        </p:nvSpPr>
        <p:spPr>
          <a:xfrm>
            <a:off x="2826054" y="1441973"/>
            <a:ext cx="6175669" cy="3354765"/>
          </a:xfrm>
          <a:prstGeom prst="rect">
            <a:avLst/>
          </a:prstGeom>
          <a:noFill/>
        </p:spPr>
        <p:txBody>
          <a:bodyPr wrap="square" lIns="91440" tIns="45720" rIns="91440" bIns="45720" rtlCol="0">
            <a:spAutoFit/>
          </a:bodyPr>
          <a:lstStyle/>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was founded as Tomsk Technological Institute on </a:t>
            </a:r>
            <a:r>
              <a:rPr lang="en-US" sz="1600" b="1" dirty="0">
                <a:solidFill>
                  <a:srgbClr val="69BA2E"/>
                </a:solidFill>
                <a:latin typeface="Arial" pitchFamily="34" charset="0"/>
                <a:ea typeface="Verdana" panose="020B0604030504040204" pitchFamily="34" charset="0"/>
                <a:cs typeface="Arial" pitchFamily="34" charset="0"/>
              </a:rPr>
              <a:t>April 29 </a:t>
            </a:r>
            <a:r>
              <a:rPr lang="ru-RU" sz="1600" dirty="0">
                <a:latin typeface="Arial" pitchFamily="34" charset="0"/>
                <a:ea typeface="Verdana" panose="020B0604030504040204" pitchFamily="34" charset="0"/>
                <a:cs typeface="Arial" pitchFamily="34" charset="0"/>
              </a:rPr>
              <a:t>(</a:t>
            </a:r>
            <a:r>
              <a:rPr lang="en-US" sz="1600" b="1" dirty="0">
                <a:solidFill>
                  <a:srgbClr val="69BA2E"/>
                </a:solidFill>
                <a:latin typeface="Arial" pitchFamily="34" charset="0"/>
                <a:ea typeface="Verdana" panose="020B0604030504040204" pitchFamily="34" charset="0"/>
                <a:cs typeface="Arial" pitchFamily="34" charset="0"/>
              </a:rPr>
              <a:t>May 11, </a:t>
            </a:r>
            <a:r>
              <a:rPr lang="en-US" sz="1600" dirty="0">
                <a:latin typeface="Arial" pitchFamily="34" charset="0"/>
                <a:ea typeface="Verdana" panose="020B0604030504040204" pitchFamily="34" charset="0"/>
                <a:cs typeface="Arial" pitchFamily="34" charset="0"/>
              </a:rPr>
              <a:t>new style</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1896 </a:t>
            </a:r>
            <a:r>
              <a:rPr lang="en-US" sz="1600" dirty="0">
                <a:latin typeface="Arial" pitchFamily="34" charset="0"/>
                <a:ea typeface="Verdana" panose="020B0604030504040204" pitchFamily="34" charset="0"/>
                <a:cs typeface="Arial" pitchFamily="34" charset="0"/>
              </a:rPr>
              <a:t>by the Decree of the Russian Emperor Nicholas II</a:t>
            </a:r>
            <a:endParaRPr lang="ru-RU" sz="1600" dirty="0">
              <a:latin typeface="Arial" pitchFamily="34" charset="0"/>
              <a:ea typeface="Verdana" panose="020B0604030504040204" pitchFamily="34" charset="0"/>
              <a:cs typeface="Arial"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was opened on </a:t>
            </a:r>
            <a:r>
              <a:rPr lang="en-US" sz="1600" b="1" dirty="0">
                <a:solidFill>
                  <a:srgbClr val="69BA2E"/>
                </a:solidFill>
                <a:latin typeface="Arial" pitchFamily="34" charset="0"/>
                <a:ea typeface="Verdana" panose="020B0604030504040204" pitchFamily="34" charset="0"/>
                <a:cs typeface="Arial" pitchFamily="34" charset="0"/>
              </a:rPr>
              <a:t>December</a:t>
            </a:r>
            <a:r>
              <a:rPr lang="en-US"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6</a:t>
            </a:r>
            <a:r>
              <a:rPr lang="ru-RU" sz="1600" dirty="0">
                <a:solidFill>
                  <a:srgbClr val="69BA2E"/>
                </a:solidFill>
                <a:latin typeface="Arial" pitchFamily="34" charset="0"/>
                <a:ea typeface="Verdana" panose="020B0604030504040204" pitchFamily="34" charset="0"/>
                <a:cs typeface="Arial" pitchFamily="34" charset="0"/>
              </a:rPr>
              <a:t> </a:t>
            </a:r>
            <a:r>
              <a:rPr lang="ru-RU" sz="1600" dirty="0">
                <a:latin typeface="Arial" pitchFamily="34" charset="0"/>
                <a:ea typeface="Verdana" panose="020B0604030504040204" pitchFamily="34" charset="0"/>
                <a:cs typeface="Arial" pitchFamily="34" charset="0"/>
              </a:rPr>
              <a:t>(</a:t>
            </a:r>
            <a:r>
              <a:rPr lang="ru-RU" sz="1600" b="1" dirty="0">
                <a:solidFill>
                  <a:srgbClr val="69BA2E"/>
                </a:solidFill>
                <a:latin typeface="Arial" pitchFamily="34" charset="0"/>
                <a:ea typeface="Verdana" panose="020B0604030504040204" pitchFamily="34" charset="0"/>
                <a:cs typeface="Arial" pitchFamily="34" charset="0"/>
              </a:rPr>
              <a:t>18</a:t>
            </a:r>
            <a:r>
              <a:rPr lang="ru-RU" sz="1600" dirty="0">
                <a:latin typeface="Arial" pitchFamily="34" charset="0"/>
                <a:ea typeface="Verdana" panose="020B0604030504040204" pitchFamily="34" charset="0"/>
                <a:cs typeface="Arial" pitchFamily="34" charset="0"/>
              </a:rPr>
              <a:t>)</a:t>
            </a:r>
            <a:r>
              <a:rPr lang="en-US" sz="1600" b="1" dirty="0">
                <a:solidFill>
                  <a:srgbClr val="69BA2E"/>
                </a:solidFill>
                <a:latin typeface="Arial" pitchFamily="34" charset="0"/>
                <a:ea typeface="Verdana" panose="020B0604030504040204" pitchFamily="34" charset="0"/>
                <a:cs typeface="Arial" pitchFamily="34" charset="0"/>
              </a:rPr>
              <a:t>,</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1900 </a:t>
            </a:r>
            <a:r>
              <a:rPr lang="en-US" sz="1600" dirty="0">
                <a:latin typeface="Arial" pitchFamily="34" charset="0"/>
                <a:ea typeface="Verdana" panose="020B0604030504040204" pitchFamily="34" charset="0"/>
                <a:cs typeface="Arial" pitchFamily="34" charset="0"/>
              </a:rPr>
              <a:t>as Tomsk Technological Institute of Emperor Nicholas II</a:t>
            </a:r>
            <a:endParaRPr lang="ru-RU" sz="1600" dirty="0">
              <a:latin typeface="Arial" panose="020B0604020202020204" pitchFamily="34" charset="0"/>
              <a:ea typeface="Verdana" panose="020B0604030504040204" pitchFamily="34" charset="0"/>
              <a:cs typeface="Arial" panose="020B0604020202020204"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Lectures started on </a:t>
            </a:r>
            <a:r>
              <a:rPr lang="en-US" sz="1600" b="1" dirty="0">
                <a:solidFill>
                  <a:srgbClr val="69BA2E"/>
                </a:solidFill>
                <a:latin typeface="Arial" pitchFamily="34" charset="0"/>
                <a:ea typeface="Verdana" panose="020B0604030504040204" pitchFamily="34" charset="0"/>
                <a:cs typeface="Arial" pitchFamily="34" charset="0"/>
              </a:rPr>
              <a:t>October </a:t>
            </a:r>
            <a:r>
              <a:rPr lang="ru-RU" sz="1600" b="1" dirty="0">
                <a:solidFill>
                  <a:srgbClr val="69BA2E"/>
                </a:solidFill>
                <a:latin typeface="Arial" pitchFamily="34" charset="0"/>
                <a:ea typeface="Verdana" panose="020B0604030504040204" pitchFamily="34" charset="0"/>
                <a:cs typeface="Arial" pitchFamily="34" charset="0"/>
              </a:rPr>
              <a:t>9</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21</a:t>
            </a:r>
            <a:r>
              <a:rPr lang="ru-RU" sz="1600" dirty="0">
                <a:latin typeface="Arial" pitchFamily="34" charset="0"/>
                <a:ea typeface="Verdana" panose="020B0604030504040204" pitchFamily="34" charset="0"/>
                <a:cs typeface="Arial" pitchFamily="34" charset="0"/>
              </a:rPr>
              <a:t>)</a:t>
            </a:r>
            <a:r>
              <a:rPr lang="en-US" sz="1600" b="1" dirty="0">
                <a:latin typeface="Arial" pitchFamily="34" charset="0"/>
                <a:ea typeface="Verdana" panose="020B0604030504040204" pitchFamily="34" charset="0"/>
                <a:cs typeface="Arial" pitchFamily="34" charset="0"/>
              </a:rPr>
              <a:t>,</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1900</a:t>
            </a:r>
            <a:endParaRPr lang="ru-RU" sz="1600" dirty="0">
              <a:solidFill>
                <a:srgbClr val="69BA2E"/>
              </a:solidFill>
              <a:latin typeface="Arial" pitchFamily="34" charset="0"/>
              <a:ea typeface="Verdana" panose="020B0604030504040204" pitchFamily="34" charset="0"/>
              <a:cs typeface="Arial"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served as the basis for more than three dozens of universities, academic and regional research institutes established in Novosibirsk, Krasnoyarsk, Omsk, Kemerovo, Irkutsk, Barnaul, Novokuznetsk, Tomsk and other cities of the country</a:t>
            </a:r>
            <a:endParaRPr lang="ru-RU" sz="1600" spc="-150" dirty="0">
              <a:latin typeface="Arial" pitchFamily="34" charset="0"/>
              <a:ea typeface="Verdana" panose="020B0604030504040204" pitchFamily="34" charset="0"/>
              <a:cs typeface="Arial" pitchFamily="34" charset="0"/>
            </a:endParaRPr>
          </a:p>
        </p:txBody>
      </p:sp>
      <p:pic>
        <p:nvPicPr>
          <p:cNvPr id="2051" name="Picture 3" descr="D:\презентация\ректор\2015\Image-0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104" y="1176589"/>
            <a:ext cx="2016211" cy="1296466"/>
          </a:xfrm>
          <a:prstGeom prst="rect">
            <a:avLst/>
          </a:prstGeom>
          <a:noFill/>
        </p:spPr>
      </p:pic>
      <p:pic>
        <p:nvPicPr>
          <p:cNvPr id="2052" name="Picture 4" descr="D:\презентация\ректор\2015\Image-097.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7" y="2448220"/>
            <a:ext cx="2016212" cy="1347666"/>
          </a:xfrm>
          <a:prstGeom prst="rect">
            <a:avLst/>
          </a:prstGeom>
          <a:noFill/>
        </p:spPr>
      </p:pic>
      <p:sp>
        <p:nvSpPr>
          <p:cNvPr id="12" name="Прямоугольник 11"/>
          <p:cNvSpPr/>
          <p:nvPr/>
        </p:nvSpPr>
        <p:spPr>
          <a:xfrm>
            <a:off x="8740343" y="4731991"/>
            <a:ext cx="395536" cy="276999"/>
          </a:xfrm>
          <a:prstGeom prst="rect">
            <a:avLst/>
          </a:prstGeom>
        </p:spPr>
        <p:txBody>
          <a:bodyPr wrap="square" lIns="91440" tIns="45720" rIns="91440" bIns="45720">
            <a:spAutoFit/>
          </a:bodyPr>
          <a:lstStyle/>
          <a:p>
            <a:pPr algn="ctr" defTabSz="771523"/>
            <a:r>
              <a:rPr lang="en-US" sz="1200" dirty="0"/>
              <a:t>2</a:t>
            </a:r>
            <a:endParaRPr lang="ru-RU" sz="1200" dirty="0"/>
          </a:p>
        </p:txBody>
      </p:sp>
      <p:sp>
        <p:nvSpPr>
          <p:cNvPr id="13" name="Rectangle 2"/>
          <p:cNvSpPr>
            <a:spLocks noGrp="1" noChangeArrowheads="1"/>
          </p:cNvSpPr>
          <p:nvPr>
            <p:ph type="title"/>
          </p:nvPr>
        </p:nvSpPr>
        <p:spPr>
          <a:xfrm>
            <a:off x="3347864" y="195486"/>
            <a:ext cx="3888434" cy="579214"/>
          </a:xfrm>
        </p:spPr>
        <p:txBody>
          <a:bodyPr>
            <a:noAutofit/>
          </a:bodyPr>
          <a:lstStyle/>
          <a:p>
            <a:pPr algn="l"/>
            <a:r>
              <a:rPr lang="en-US" sz="2400" b="1" dirty="0">
                <a:solidFill>
                  <a:srgbClr val="71BF43"/>
                </a:solidFill>
                <a:ea typeface="Verdana" panose="020B0604030504040204" pitchFamily="34" charset="0"/>
                <a:cs typeface="Verdana" panose="020B0604030504040204" pitchFamily="34" charset="0"/>
              </a:rPr>
              <a:t>TPU Historical Background</a:t>
            </a:r>
            <a:endParaRPr lang="ru-RU" sz="2400" b="1" dirty="0">
              <a:solidFill>
                <a:srgbClr val="71BF43"/>
              </a:solidFill>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364" y="3794355"/>
            <a:ext cx="2016427" cy="1358435"/>
          </a:xfrm>
          <a:prstGeom prst="rect">
            <a:avLst/>
          </a:prstGeom>
        </p:spPr>
      </p:pic>
    </p:spTree>
    <p:extLst>
      <p:ext uri="{BB962C8B-B14F-4D97-AF65-F5344CB8AC3E}">
        <p14:creationId xmlns:p14="http://schemas.microsoft.com/office/powerpoint/2010/main" val="1563648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smtClean="0"/>
              <a:t>0</a:t>
            </a:r>
            <a:endParaRPr lang="ru-RU" sz="1200" dirty="0"/>
          </a:p>
        </p:txBody>
      </p:sp>
      <p:sp>
        <p:nvSpPr>
          <p:cNvPr id="3" name="Прямоугольник 2"/>
          <p:cNvSpPr/>
          <p:nvPr/>
        </p:nvSpPr>
        <p:spPr>
          <a:xfrm>
            <a:off x="899591" y="1013123"/>
            <a:ext cx="5476167" cy="3354765"/>
          </a:xfrm>
          <a:prstGeom prst="rect">
            <a:avLst/>
          </a:prstGeom>
        </p:spPr>
        <p:txBody>
          <a:bodyPr wrap="square">
            <a:spAutoFit/>
          </a:bodyPr>
          <a:lstStyle/>
          <a:p>
            <a:pPr>
              <a:spcBef>
                <a:spcPts val="0"/>
              </a:spcBef>
              <a:spcAft>
                <a:spcPts val="600"/>
              </a:spcAft>
            </a:pPr>
            <a:r>
              <a:rPr lang="en-US" sz="1600" b="1" dirty="0" smtClean="0">
                <a:solidFill>
                  <a:srgbClr val="69BA2E"/>
                </a:solidFill>
                <a:latin typeface="Arial" panose="020B0604020202020204" pitchFamily="34" charset="0"/>
                <a:cs typeface="Arial" panose="020B0604020202020204" pitchFamily="34" charset="0"/>
              </a:rPr>
              <a:t>EUROPEAN ORGANIZATION FOR NUCLEAR RESEARCH </a:t>
            </a:r>
            <a:r>
              <a:rPr lang="ru-RU" sz="1600" b="1" dirty="0" smtClean="0">
                <a:solidFill>
                  <a:srgbClr val="69BA2E"/>
                </a:solidFill>
                <a:latin typeface="Arial" panose="020B0604020202020204" pitchFamily="34" charset="0"/>
                <a:cs typeface="Arial" panose="020B0604020202020204" pitchFamily="34" charset="0"/>
              </a:rPr>
              <a:t>(</a:t>
            </a:r>
            <a:r>
              <a:rPr lang="en-US" sz="1600" b="1" dirty="0" smtClean="0">
                <a:solidFill>
                  <a:srgbClr val="69BA2E"/>
                </a:solidFill>
                <a:latin typeface="Arial" panose="020B0604020202020204" pitchFamily="34" charset="0"/>
                <a:cs typeface="Arial" panose="020B0604020202020204" pitchFamily="34" charset="0"/>
              </a:rPr>
              <a:t>CERN</a:t>
            </a:r>
            <a:r>
              <a:rPr lang="ru-RU" sz="1600" b="1" dirty="0" smtClean="0">
                <a:solidFill>
                  <a:srgbClr val="69BA2E"/>
                </a:solidFill>
                <a:latin typeface="Arial" panose="020B0604020202020204" pitchFamily="34" charset="0"/>
                <a:cs typeface="Arial" panose="020B0604020202020204" pitchFamily="34" charset="0"/>
              </a:rPr>
              <a:t>)</a:t>
            </a:r>
            <a:endParaRPr lang="en-US" sz="1600" b="1" dirty="0" smtClean="0">
              <a:solidFill>
                <a:srgbClr val="69BA2E"/>
              </a:solidFill>
              <a:latin typeface="Arial" panose="020B0604020202020204" pitchFamily="34" charset="0"/>
              <a:cs typeface="Arial" panose="020B0604020202020204" pitchFamily="34" charset="0"/>
            </a:endParaRPr>
          </a:p>
          <a:p>
            <a:pPr>
              <a:spcBef>
                <a:spcPts val="0"/>
              </a:spcBef>
              <a:spcAft>
                <a:spcPts val="600"/>
              </a:spcAft>
            </a:pPr>
            <a:endParaRPr lang="ru-RU" sz="1600" b="1" dirty="0" smtClean="0">
              <a:solidFill>
                <a:srgbClr val="69BA2E"/>
              </a:solidFill>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Over the past two years TPU became an active participant of </a:t>
            </a:r>
            <a:r>
              <a:rPr lang="ru-RU" sz="1600" b="1" dirty="0" smtClean="0">
                <a:solidFill>
                  <a:srgbClr val="69BA2E"/>
                </a:solidFill>
                <a:latin typeface="Arial" panose="020B0604020202020204" pitchFamily="34" charset="0"/>
                <a:cs typeface="Arial" panose="020B0604020202020204" pitchFamily="34" charset="0"/>
              </a:rPr>
              <a:t>6</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CERN collaborations</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including </a:t>
            </a:r>
            <a:r>
              <a:rPr lang="ru-RU" sz="1600" b="1" dirty="0" smtClean="0">
                <a:solidFill>
                  <a:srgbClr val="69BA2E"/>
                </a:solidFill>
                <a:latin typeface="Arial" panose="020B0604020202020204" pitchFamily="34" charset="0"/>
                <a:cs typeface="Arial" panose="020B0604020202020204" pitchFamily="34" charset="0"/>
              </a:rPr>
              <a:t>4</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global experiments</a:t>
            </a:r>
            <a:endParaRPr lang="ru-RU" sz="1600" dirty="0" smtClean="0">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TPU jointly with its foreign counterparts develop advanced methods for diagnostics and control of proton beams </a:t>
            </a:r>
            <a:r>
              <a:rPr lang="en-US" sz="1600" dirty="0">
                <a:latin typeface="Arial" panose="020B0604020202020204" pitchFamily="34" charset="0"/>
                <a:cs typeface="Arial" panose="020B0604020202020204" pitchFamily="34" charset="0"/>
              </a:rPr>
              <a:t>within the Large Hadron </a:t>
            </a:r>
            <a:r>
              <a:rPr lang="en-US" sz="1600" dirty="0" smtClean="0">
                <a:latin typeface="Arial" panose="020B0604020202020204" pitchFamily="34" charset="0"/>
                <a:cs typeface="Arial" panose="020B0604020202020204" pitchFamily="34" charset="0"/>
              </a:rPr>
              <a:t>Collider, and analyze diamond detectors </a:t>
            </a:r>
          </a:p>
          <a:p>
            <a:pPr marL="285750" indent="-285750">
              <a:spcBef>
                <a:spcPts val="0"/>
              </a:spcBef>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The first parts of a rail system of the track detector at </a:t>
            </a:r>
            <a:r>
              <a:rPr lang="en-US" sz="1600" dirty="0" err="1" smtClean="0">
                <a:latin typeface="Arial" panose="020B0604020202020204" pitchFamily="34" charset="0"/>
                <a:cs typeface="Arial" panose="020B0604020202020204" pitchFamily="34" charset="0"/>
              </a:rPr>
              <a:t>LHCb</a:t>
            </a:r>
            <a:r>
              <a:rPr lang="en-US" sz="1600" dirty="0" smtClean="0">
                <a:latin typeface="Arial" panose="020B0604020202020204" pitchFamily="34" charset="0"/>
                <a:cs typeface="Arial" panose="020B0604020202020204" pitchFamily="34" charset="0"/>
              </a:rPr>
              <a:t> were developed and supplied to CERN</a:t>
            </a:r>
          </a:p>
        </p:txBody>
      </p:sp>
      <p:pic>
        <p:nvPicPr>
          <p:cNvPr id="11266" name="Picture 2" descr="http://news.tpu.ru/uploads/images/news/2017/09/TSER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51"/>
          <a:stretch/>
        </p:blipFill>
        <p:spPr bwMode="auto">
          <a:xfrm>
            <a:off x="6499018" y="987574"/>
            <a:ext cx="2636861" cy="18975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news.tpu.ru/uploads/images/news/2017/09/TSERN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341"/>
          <a:stretch/>
        </p:blipFill>
        <p:spPr bwMode="auto">
          <a:xfrm>
            <a:off x="6492400" y="2923192"/>
            <a:ext cx="2666295" cy="16929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47863" y="281649"/>
            <a:ext cx="5811763" cy="461665"/>
          </a:xfrm>
          <a:prstGeom prst="rect">
            <a:avLst/>
          </a:prstGeom>
          <a:noFill/>
        </p:spPr>
        <p:txBody>
          <a:bodyPr wrap="square" lIns="91440" tIns="45720" rIns="91440" bIns="45720" rtlCol="0">
            <a:spAutoFit/>
          </a:bodyPr>
          <a:lstStyle/>
          <a:p>
            <a:r>
              <a:rPr lang="en-US" sz="2400" b="1" dirty="0" smtClean="0">
                <a:solidFill>
                  <a:srgbClr val="69BA2E"/>
                </a:solidFill>
                <a:latin typeface="+mj-lt"/>
                <a:ea typeface="Verdana" panose="020B0604030504040204" pitchFamily="34" charset="0"/>
                <a:cs typeface="Verdana" panose="020B0604030504040204" pitchFamily="34" charset="0"/>
              </a:rPr>
              <a:t>TPU and global research mega-platforms</a:t>
            </a:r>
            <a:endParaRPr lang="ru-RU" sz="2400" b="1" dirty="0">
              <a:solidFill>
                <a:srgbClr val="69BA2E"/>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809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smtClean="0"/>
              <a:t>1</a:t>
            </a:r>
            <a:endParaRPr lang="ru-RU" sz="1200" dirty="0"/>
          </a:p>
        </p:txBody>
      </p:sp>
      <p:sp>
        <p:nvSpPr>
          <p:cNvPr id="3" name="Прямоугольник 2"/>
          <p:cNvSpPr/>
          <p:nvPr/>
        </p:nvSpPr>
        <p:spPr>
          <a:xfrm>
            <a:off x="899592" y="1032173"/>
            <a:ext cx="6408712" cy="3039294"/>
          </a:xfrm>
          <a:prstGeom prst="rect">
            <a:avLst/>
          </a:prstGeom>
        </p:spPr>
        <p:txBody>
          <a:bodyPr wrap="square">
            <a:spAutoFit/>
          </a:bodyPr>
          <a:lstStyle/>
          <a:p>
            <a:pPr>
              <a:spcBef>
                <a:spcPts val="0"/>
              </a:spcBef>
              <a:spcAft>
                <a:spcPts val="600"/>
              </a:spcAft>
            </a:pPr>
            <a:r>
              <a:rPr lang="en-US" sz="1600" b="1" dirty="0" smtClean="0">
                <a:solidFill>
                  <a:srgbClr val="69BA2E"/>
                </a:solidFill>
                <a:latin typeface="Arial" panose="020B0604020202020204" pitchFamily="34" charset="0"/>
                <a:cs typeface="Arial" panose="020B0604020202020204" pitchFamily="34" charset="0"/>
              </a:rPr>
              <a:t>INTERNATIONAL SPACE STATION </a:t>
            </a:r>
            <a:r>
              <a:rPr lang="ru-RU" sz="1600" b="1" dirty="0" smtClean="0">
                <a:solidFill>
                  <a:srgbClr val="69BA2E"/>
                </a:solidFill>
                <a:latin typeface="Arial" panose="020B0604020202020204" pitchFamily="34" charset="0"/>
                <a:cs typeface="Arial" panose="020B0604020202020204" pitchFamily="34" charset="0"/>
              </a:rPr>
              <a:t>(</a:t>
            </a:r>
            <a:r>
              <a:rPr lang="en-US" sz="1600" b="1" dirty="0" smtClean="0">
                <a:solidFill>
                  <a:srgbClr val="69BA2E"/>
                </a:solidFill>
                <a:latin typeface="Arial" panose="020B0604020202020204" pitchFamily="34" charset="0"/>
                <a:cs typeface="Arial" panose="020B0604020202020204" pitchFamily="34" charset="0"/>
              </a:rPr>
              <a:t>ISS</a:t>
            </a:r>
            <a:r>
              <a:rPr lang="ru-RU" sz="1600" b="1" dirty="0" smtClean="0">
                <a:solidFill>
                  <a:srgbClr val="69BA2E"/>
                </a:solidFill>
                <a:latin typeface="Arial" panose="020B0604020202020204" pitchFamily="34" charset="0"/>
                <a:cs typeface="Arial" panose="020B0604020202020204" pitchFamily="34" charset="0"/>
              </a:rPr>
              <a:t>)</a:t>
            </a:r>
            <a:endParaRPr lang="en-US" sz="1600" b="1" dirty="0" smtClean="0">
              <a:solidFill>
                <a:srgbClr val="69BA2E"/>
              </a:solidFill>
              <a:latin typeface="Arial" panose="020B0604020202020204" pitchFamily="34" charset="0"/>
              <a:cs typeface="Arial" panose="020B0604020202020204" pitchFamily="34" charset="0"/>
            </a:endParaRPr>
          </a:p>
          <a:p>
            <a:pPr>
              <a:spcBef>
                <a:spcPts val="0"/>
              </a:spcBef>
              <a:spcAft>
                <a:spcPts val="600"/>
              </a:spcAft>
            </a:pPr>
            <a:endParaRPr lang="ru-RU" sz="1600" b="1" dirty="0" smtClean="0">
              <a:solidFill>
                <a:srgbClr val="69BA2E"/>
              </a:solidFill>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Tomsk-TPU-120 </a:t>
            </a:r>
            <a:r>
              <a:rPr lang="en-US" sz="1550" dirty="0">
                <a:latin typeface="Arial" panose="020B0604020202020204" pitchFamily="34" charset="0"/>
                <a:cs typeface="Arial" panose="020B0604020202020204" pitchFamily="34" charset="0"/>
              </a:rPr>
              <a:t>satellite was </a:t>
            </a:r>
            <a:r>
              <a:rPr lang="en-US" sz="1550" dirty="0" smtClean="0">
                <a:latin typeface="Arial" panose="020B0604020202020204" pitchFamily="34" charset="0"/>
                <a:cs typeface="Arial" panose="020B0604020202020204" pitchFamily="34" charset="0"/>
              </a:rPr>
              <a:t>designed and launched from the ISS to the outer space. It is the first Russian spacecraft designed using 3D-technologies and unique materials </a:t>
            </a:r>
            <a:endParaRPr lang="ru-RU" sz="1550" dirty="0" smtClean="0">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The first Russian 3D printer operating in zero-gravity conditions was </a:t>
            </a:r>
            <a:r>
              <a:rPr lang="en-US" sz="1550" dirty="0">
                <a:latin typeface="Arial" panose="020B0604020202020204" pitchFamily="34" charset="0"/>
                <a:cs typeface="Arial" panose="020B0604020202020204" pitchFamily="34" charset="0"/>
              </a:rPr>
              <a:t>developed (Long-Term Program of Scientific and Applied Studies and Experiments planned in the Russian segment of the ISS</a:t>
            </a:r>
            <a:r>
              <a:rPr lang="ru-RU" sz="1550" dirty="0" smtClean="0">
                <a:latin typeface="Arial" panose="020B0604020202020204" pitchFamily="34" charset="0"/>
                <a:cs typeface="Arial" panose="020B0604020202020204" pitchFamily="34" charset="0"/>
              </a:rPr>
              <a:t>)</a:t>
            </a:r>
            <a:endParaRPr lang="ru-RU" sz="1550" dirty="0">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Unique multilayer nanocomposite coatings </a:t>
            </a:r>
            <a:r>
              <a:rPr lang="en-US" sz="1550" dirty="0">
                <a:latin typeface="Arial" panose="020B0604020202020204" pitchFamily="34" charset="0"/>
                <a:cs typeface="Arial" panose="020B0604020202020204" pitchFamily="34" charset="0"/>
              </a:rPr>
              <a:t>for portholes of </a:t>
            </a:r>
            <a:r>
              <a:rPr lang="en-US" sz="1550" dirty="0" smtClean="0">
                <a:latin typeface="Arial" panose="020B0604020202020204" pitchFamily="34" charset="0"/>
                <a:cs typeface="Arial" panose="020B0604020202020204" pitchFamily="34" charset="0"/>
              </a:rPr>
              <a:t>the </a:t>
            </a:r>
            <a:r>
              <a:rPr lang="en-US" sz="1550" dirty="0">
                <a:latin typeface="Arial" panose="020B0604020202020204" pitchFamily="34" charset="0"/>
                <a:cs typeface="Arial" panose="020B0604020202020204" pitchFamily="34" charset="0"/>
              </a:rPr>
              <a:t>Russian segment of the ISS </a:t>
            </a:r>
            <a:r>
              <a:rPr lang="en-US" sz="1550" dirty="0" smtClean="0">
                <a:latin typeface="Arial" panose="020B0604020202020204" pitchFamily="34" charset="0"/>
                <a:cs typeface="Arial" panose="020B0604020202020204" pitchFamily="34" charset="0"/>
              </a:rPr>
              <a:t>as </a:t>
            </a:r>
            <a:r>
              <a:rPr lang="en-US" sz="1550" dirty="0">
                <a:latin typeface="Arial" panose="020B0604020202020204" pitchFamily="34" charset="0"/>
                <a:cs typeface="Arial" panose="020B0604020202020204" pitchFamily="34" charset="0"/>
              </a:rPr>
              <a:t>part of the large-scale space experiment </a:t>
            </a:r>
            <a:r>
              <a:rPr lang="en-US" sz="1550" dirty="0" err="1" smtClean="0">
                <a:latin typeface="Arial" panose="020B0604020202020204" pitchFamily="34" charset="0"/>
                <a:cs typeface="Arial" panose="020B0604020202020204" pitchFamily="34" charset="0"/>
              </a:rPr>
              <a:t>Peresvet</a:t>
            </a:r>
            <a:r>
              <a:rPr lang="en-US" sz="1550" dirty="0">
                <a:latin typeface="Arial" panose="020B0604020202020204" pitchFamily="34" charset="0"/>
                <a:cs typeface="Arial" panose="020B0604020202020204" pitchFamily="34" charset="0"/>
              </a:rPr>
              <a:t> </a:t>
            </a:r>
            <a:endParaRPr lang="ru-RU" sz="1550" dirty="0">
              <a:latin typeface="Arial" panose="020B0604020202020204" pitchFamily="34" charset="0"/>
              <a:cs typeface="Arial" panose="020B0604020202020204" pitchFamily="34" charset="0"/>
            </a:endParaRPr>
          </a:p>
        </p:txBody>
      </p:sp>
      <p:pic>
        <p:nvPicPr>
          <p:cNvPr id="7170" name="Picture 2" descr="http://news.tpu.ru/uploads/images/news/2017/12/m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0600" y="3493627"/>
            <a:ext cx="1713400" cy="11223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news.tpu.ru/uploads/images/news/2017/08/Slider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676" b="4670"/>
          <a:stretch/>
        </p:blipFill>
        <p:spPr bwMode="auto">
          <a:xfrm>
            <a:off x="7415301" y="1138873"/>
            <a:ext cx="1728192" cy="11590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news.tpu.ru/uploads/images/news/2017/01/IMGP0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301" y="2355726"/>
            <a:ext cx="1728192"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47863" y="281649"/>
            <a:ext cx="5811763"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TPU and global research mega-platforms</a:t>
            </a:r>
            <a:endParaRPr lang="ru-RU" sz="2400" b="1" dirty="0">
              <a:solidFill>
                <a:srgbClr val="69BA2E"/>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9123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2" name="Прямоугольник 11"/>
          <p:cNvSpPr/>
          <p:nvPr/>
        </p:nvSpPr>
        <p:spPr>
          <a:xfrm>
            <a:off x="899592" y="4011909"/>
            <a:ext cx="2880320" cy="79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372200" y="1055516"/>
            <a:ext cx="2592288" cy="2062103"/>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600" dirty="0">
                <a:latin typeface="Arial" pitchFamily="34" charset="0"/>
                <a:ea typeface="Verdana" panose="020B0604030504040204" pitchFamily="34" charset="0"/>
                <a:cs typeface="Arial" pitchFamily="34" charset="0"/>
              </a:rPr>
              <a:t>International Scientific Council (ISC) was established in TPU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in 2014</a:t>
            </a:r>
            <a:r>
              <a:rPr lang="en-US" sz="1600" dirty="0">
                <a:latin typeface="Arial" pitchFamily="34" charset="0"/>
                <a:ea typeface="Verdana" panose="020B0604030504040204" pitchFamily="34" charset="0"/>
                <a:cs typeface="Arial" pitchFamily="34" charset="0"/>
              </a:rPr>
              <a:t> and is composed of leading</a:t>
            </a:r>
            <a:r>
              <a:rPr lang="ru-RU" sz="1600" dirty="0">
                <a:latin typeface="Arial" pitchFamily="34" charset="0"/>
                <a:ea typeface="Verdana" panose="020B0604030504040204" pitchFamily="34" charset="0"/>
                <a:cs typeface="Arial" pitchFamily="34" charset="0"/>
              </a:rPr>
              <a:t> </a:t>
            </a:r>
            <a:r>
              <a:rPr lang="en-US" sz="1600" dirty="0">
                <a:latin typeface="Arial" pitchFamily="34" charset="0"/>
                <a:ea typeface="Verdana" panose="020B0604030504040204" pitchFamily="34" charset="0"/>
                <a:cs typeface="Arial" pitchFamily="34" charset="0"/>
              </a:rPr>
              <a:t>scientists of Austria, Canada, Germany, Israel, and</a:t>
            </a:r>
            <a:r>
              <a:rPr lang="ru-RU" sz="1600" dirty="0">
                <a:latin typeface="Arial" pitchFamily="34" charset="0"/>
                <a:ea typeface="Verdana" panose="020B0604030504040204" pitchFamily="34" charset="0"/>
                <a:cs typeface="Arial" pitchFamily="34" charset="0"/>
              </a:rPr>
              <a:t> </a:t>
            </a:r>
            <a:r>
              <a:rPr lang="en-US" sz="1600" dirty="0" smtClean="0">
                <a:latin typeface="Arial" pitchFamily="34" charset="0"/>
                <a:ea typeface="Verdana" panose="020B0604030504040204" pitchFamily="34" charset="0"/>
                <a:cs typeface="Arial" pitchFamily="34" charset="0"/>
              </a:rPr>
              <a:t>Switzerland</a:t>
            </a:r>
            <a:r>
              <a:rPr lang="ru-RU" sz="1600" dirty="0" smtClean="0">
                <a:latin typeface="Arial" panose="020B0604020202020204" pitchFamily="34" charset="0"/>
                <a:ea typeface="Verdana" panose="020B0604030504040204" pitchFamily="34" charset="0"/>
                <a:cs typeface="Arial" panose="020B0604020202020204" pitchFamily="34" charset="0"/>
              </a:rPr>
              <a:t>.</a:t>
            </a:r>
            <a:endParaRPr lang="ru-RU" sz="16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347864" y="267496"/>
            <a:ext cx="5616624" cy="46684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International Scientific Council </a:t>
            </a:r>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smtClean="0"/>
              <a:t>2</a:t>
            </a:r>
            <a:endParaRPr lang="ru-RU" sz="1200" dirty="0"/>
          </a:p>
        </p:txBody>
      </p:sp>
      <p:sp>
        <p:nvSpPr>
          <p:cNvPr id="9" name="TextBox 8"/>
          <p:cNvSpPr txBox="1"/>
          <p:nvPr/>
        </p:nvSpPr>
        <p:spPr>
          <a:xfrm>
            <a:off x="899592" y="3651869"/>
            <a:ext cx="7813376" cy="1077218"/>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600" dirty="0">
                <a:latin typeface="Arial" pitchFamily="34" charset="0"/>
                <a:ea typeface="Verdana" panose="020B0604030504040204" pitchFamily="34" charset="0"/>
                <a:cs typeface="Arial" pitchFamily="34" charset="0"/>
              </a:rPr>
              <a:t>The Council is chaired by </a:t>
            </a:r>
            <a:r>
              <a:rPr lang="en-US" sz="1600" b="1" dirty="0">
                <a:latin typeface="Arial" pitchFamily="34" charset="0"/>
                <a:ea typeface="Verdana" panose="020B0604030504040204" pitchFamily="34" charset="0"/>
                <a:cs typeface="Arial" pitchFamily="34" charset="0"/>
              </a:rPr>
              <a:t>Dan </a:t>
            </a:r>
            <a:r>
              <a:rPr lang="en-US" sz="1600" b="1" dirty="0" err="1">
                <a:latin typeface="Arial" pitchFamily="34" charset="0"/>
                <a:ea typeface="Verdana" panose="020B0604030504040204" pitchFamily="34" charset="0"/>
                <a:cs typeface="Arial" pitchFamily="34" charset="0"/>
              </a:rPr>
              <a:t>Shechtman</a:t>
            </a:r>
            <a:r>
              <a:rPr lang="en-US" sz="1600" b="1" dirty="0">
                <a:latin typeface="Arial" pitchFamily="34" charset="0"/>
                <a:ea typeface="Verdana" panose="020B0604030504040204" pitchFamily="34" charset="0"/>
                <a:cs typeface="Arial" pitchFamily="34" charset="0"/>
              </a:rPr>
              <a:t> </a:t>
            </a:r>
            <a:r>
              <a:rPr lang="ru-RU" sz="1600" dirty="0">
                <a:latin typeface="Arial" pitchFamily="34" charset="0"/>
                <a:ea typeface="Verdana" panose="020B0604030504040204" pitchFamily="34" charset="0"/>
                <a:cs typeface="Arial" pitchFamily="34" charset="0"/>
              </a:rPr>
              <a:t>–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Nobel </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Laureate</a:t>
            </a:r>
            <a:r>
              <a:rPr lang="en-US" sz="1600" dirty="0" smtClean="0">
                <a:latin typeface="Arial" pitchFamily="34" charset="0"/>
                <a:ea typeface="Verdana" panose="020B0604030504040204" pitchFamily="34" charset="0"/>
                <a:cs typeface="Arial" pitchFamily="34" charset="0"/>
              </a:rPr>
              <a:t> in </a:t>
            </a:r>
            <a:r>
              <a:rPr lang="en-US" sz="1600" dirty="0">
                <a:latin typeface="Arial" pitchFamily="34" charset="0"/>
                <a:ea typeface="Verdana" panose="020B0604030504040204" pitchFamily="34" charset="0"/>
                <a:cs typeface="Arial" pitchFamily="34" charset="0"/>
              </a:rPr>
              <a:t>Chemistry 2011, Professor of </a:t>
            </a:r>
            <a:r>
              <a:rPr lang="en-US" sz="1600" dirty="0" err="1">
                <a:latin typeface="Arial" pitchFamily="34" charset="0"/>
                <a:ea typeface="Verdana" panose="020B0604030504040204" pitchFamily="34" charset="0"/>
                <a:cs typeface="Arial" pitchFamily="34" charset="0"/>
              </a:rPr>
              <a:t>Technion</a:t>
            </a:r>
            <a:r>
              <a:rPr lang="en-US" sz="1600" dirty="0">
                <a:latin typeface="Arial" pitchFamily="34" charset="0"/>
                <a:ea typeface="Verdana" panose="020B0604030504040204" pitchFamily="34" charset="0"/>
                <a:cs typeface="Arial" pitchFamily="34" charset="0"/>
              </a:rPr>
              <a:t>, the Israel </a:t>
            </a:r>
            <a:r>
              <a:rPr lang="en-US" sz="1600" dirty="0" smtClean="0">
                <a:latin typeface="Arial" pitchFamily="34" charset="0"/>
                <a:ea typeface="Verdana" panose="020B0604030504040204" pitchFamily="34" charset="0"/>
                <a:cs typeface="Arial" pitchFamily="34" charset="0"/>
              </a:rPr>
              <a:t>Institute of </a:t>
            </a:r>
            <a:r>
              <a:rPr lang="en-US" sz="1600" dirty="0">
                <a:latin typeface="Arial" pitchFamily="34" charset="0"/>
                <a:ea typeface="Verdana" panose="020B0604030504040204" pitchFamily="34" charset="0"/>
                <a:cs typeface="Arial" pitchFamily="34" charset="0"/>
              </a:rPr>
              <a:t>Technology in Haifa, Professor of Iowa State University (USA), since 2016 the Foreign Member of the Russian Academy of Sciences</a:t>
            </a:r>
            <a:endParaRPr lang="ru-RU" sz="1600" dirty="0">
              <a:latin typeface="Arial" pitchFamily="34" charset="0"/>
              <a:ea typeface="Verdana" panose="020B0604030504040204" pitchFamily="34" charset="0"/>
              <a:cs typeface="Arial" pitchFamily="34" charset="0"/>
            </a:endParaRPr>
          </a:p>
        </p:txBody>
      </p:sp>
      <p:pic>
        <p:nvPicPr>
          <p:cNvPr id="10" name="Picture 3" descr="C:\Users\k.antyushyna\Desktop\IMG_3756_retouc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 t="19982" r="-20" b="24740"/>
          <a:stretch/>
        </p:blipFill>
        <p:spPr bwMode="auto">
          <a:xfrm>
            <a:off x="683568" y="1140564"/>
            <a:ext cx="5595462" cy="2439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2" name="TextBox 11"/>
          <p:cNvSpPr txBox="1"/>
          <p:nvPr/>
        </p:nvSpPr>
        <p:spPr>
          <a:xfrm>
            <a:off x="866324" y="1053214"/>
            <a:ext cx="8230795" cy="307777"/>
          </a:xfrm>
          <a:prstGeom prst="rect">
            <a:avLst/>
          </a:prstGeom>
          <a:noFill/>
        </p:spPr>
        <p:txBody>
          <a:bodyPr wrap="square" rtlCol="0">
            <a:spAutoFit/>
          </a:bodyPr>
          <a:lstStyle/>
          <a:p>
            <a:pPr>
              <a:tabLst>
                <a:tab pos="179388" algn="l"/>
              </a:tabLst>
            </a:pPr>
            <a:r>
              <a:rPr lang="en-US" sz="1400" b="1" dirty="0" smtClean="0">
                <a:latin typeface="Arial" panose="020B0604020202020204" pitchFamily="34" charset="0"/>
                <a:ea typeface="Verdana" panose="020B0604030504040204" pitchFamily="34" charset="0"/>
                <a:cs typeface="Arial" panose="020B0604020202020204" pitchFamily="34" charset="0"/>
              </a:rPr>
              <a:t>In </a:t>
            </a:r>
            <a:r>
              <a:rPr lang="ru-RU" sz="1400" b="1" dirty="0" smtClean="0">
                <a:latin typeface="Arial" panose="020B0604020202020204" pitchFamily="34" charset="0"/>
                <a:ea typeface="Verdana" panose="020B0604030504040204" pitchFamily="34" charset="0"/>
                <a:cs typeface="Arial" panose="020B0604020202020204" pitchFamily="34" charset="0"/>
              </a:rPr>
              <a:t>201</a:t>
            </a:r>
            <a:r>
              <a:rPr lang="en-US" sz="1400" b="1" dirty="0" smtClean="0">
                <a:latin typeface="Arial" panose="020B0604020202020204" pitchFamily="34" charset="0"/>
                <a:ea typeface="Verdana" panose="020B0604030504040204" pitchFamily="34" charset="0"/>
                <a:cs typeface="Arial" panose="020B0604020202020204" pitchFamily="34" charset="0"/>
              </a:rPr>
              <a:t>7</a:t>
            </a:r>
            <a:r>
              <a:rPr lang="ru-RU" sz="1400" b="1" dirty="0" smtClean="0">
                <a:latin typeface="Arial" panose="020B0604020202020204" pitchFamily="34" charset="0"/>
                <a:ea typeface="Verdana" panose="020B0604030504040204" pitchFamily="34" charset="0"/>
                <a:cs typeface="Arial" panose="020B0604020202020204" pitchFamily="34" charset="0"/>
              </a:rPr>
              <a:t> </a:t>
            </a:r>
            <a:r>
              <a:rPr lang="en-US" sz="1400" b="1" dirty="0" smtClean="0">
                <a:latin typeface="Arial" panose="020B0604020202020204" pitchFamily="34" charset="0"/>
                <a:ea typeface="Verdana" panose="020B0604030504040204" pitchFamily="34" charset="0"/>
                <a:cs typeface="Arial" panose="020B0604020202020204" pitchFamily="34" charset="0"/>
              </a:rPr>
              <a:t>TPU concluded </a:t>
            </a:r>
            <a:r>
              <a:rPr lang="ru-RU"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13</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6</a:t>
            </a:r>
            <a:r>
              <a:rPr lang="ru-RU" sz="1400" b="1" dirty="0" smtClean="0">
                <a:solidFill>
                  <a:srgbClr val="70B744"/>
                </a:solidFill>
                <a:latin typeface="Arial" panose="020B0604020202020204" pitchFamily="34" charset="0"/>
                <a:ea typeface="Verdana" panose="020B0604030504040204" pitchFamily="34" charset="0"/>
                <a:cs typeface="Arial" panose="020B0604020202020204" pitchFamily="34" charset="0"/>
              </a:rPr>
              <a:t> </a:t>
            </a:r>
            <a:r>
              <a:rPr lang="en-US" sz="1400" b="1" dirty="0" smtClean="0">
                <a:latin typeface="Arial" panose="020B0604020202020204" pitchFamily="34" charset="0"/>
                <a:ea typeface="Verdana" panose="020B0604030504040204" pitchFamily="34" charset="0"/>
                <a:cs typeface="Arial" panose="020B0604020202020204" pitchFamily="34" charset="0"/>
              </a:rPr>
              <a:t>cooperation agreements</a:t>
            </a:r>
            <a:r>
              <a:rPr lang="ru-RU" sz="1400" b="1" dirty="0" smtClean="0">
                <a:latin typeface="Arial" panose="020B0604020202020204" pitchFamily="34" charset="0"/>
                <a:ea typeface="Verdana" panose="020B0604030504040204" pitchFamily="34" charset="0"/>
                <a:cs typeface="Arial" panose="020B0604020202020204" pitchFamily="34" charset="0"/>
              </a:rPr>
              <a:t>, </a:t>
            </a:r>
            <a:r>
              <a:rPr lang="en-US" sz="1400" b="1" dirty="0" smtClean="0">
                <a:latin typeface="Arial" panose="020B0604020202020204" pitchFamily="34" charset="0"/>
                <a:ea typeface="Verdana" panose="020B0604030504040204" pitchFamily="34" charset="0"/>
                <a:cs typeface="Arial" panose="020B0604020202020204" pitchFamily="34" charset="0"/>
              </a:rPr>
              <a:t>from which </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38</a:t>
            </a:r>
            <a:r>
              <a:rPr lang="ru-RU" sz="1400" b="1" dirty="0" smtClean="0">
                <a:latin typeface="Arial" panose="020B0604020202020204" pitchFamily="34" charset="0"/>
                <a:ea typeface="Verdana" panose="020B0604030504040204" pitchFamily="34" charset="0"/>
                <a:cs typeface="Arial" panose="020B0604020202020204" pitchFamily="34" charset="0"/>
              </a:rPr>
              <a:t> – </a:t>
            </a:r>
            <a:r>
              <a:rPr lang="en-US" sz="1400" b="1" dirty="0" smtClean="0">
                <a:latin typeface="Arial" panose="020B0604020202020204" pitchFamily="34" charset="0"/>
                <a:ea typeface="Verdana" panose="020B0604030504040204" pitchFamily="34" charset="0"/>
                <a:cs typeface="Arial" panose="020B0604020202020204" pitchFamily="34" charset="0"/>
              </a:rPr>
              <a:t>with foreign partners</a:t>
            </a:r>
            <a:r>
              <a:rPr lang="ru-RU" sz="1400" b="1" dirty="0" smtClean="0">
                <a:latin typeface="Arial" panose="020B0604020202020204" pitchFamily="34" charset="0"/>
                <a:ea typeface="Verdana" panose="020B0604030504040204" pitchFamily="34" charset="0"/>
                <a:cs typeface="Arial" panose="020B0604020202020204" pitchFamily="34" charset="0"/>
              </a:rPr>
              <a:t>:</a:t>
            </a:r>
            <a:endParaRPr lang="ru-RU" sz="1400" b="1" dirty="0">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780810" y="1425843"/>
            <a:ext cx="937949" cy="338554"/>
          </a:xfrm>
          <a:prstGeom prst="rect">
            <a:avLst/>
          </a:prstGeom>
          <a:noFill/>
        </p:spPr>
        <p:txBody>
          <a:bodyPr wrap="none" rtlCol="0">
            <a:spAutoFit/>
          </a:bodyPr>
          <a:lstStyle/>
          <a:p>
            <a:r>
              <a:rPr lang="en-US" sz="1600" b="1" dirty="0" smtClean="0">
                <a:solidFill>
                  <a:srgbClr val="69BA2E"/>
                </a:solidFill>
              </a:rPr>
              <a:t>CIS </a:t>
            </a:r>
            <a:r>
              <a:rPr lang="ru-RU" sz="1600" b="1" dirty="0" smtClean="0">
                <a:solidFill>
                  <a:srgbClr val="69BA2E"/>
                </a:solidFill>
              </a:rPr>
              <a:t>(1</a:t>
            </a:r>
            <a:r>
              <a:rPr lang="en-US" sz="1600" b="1" dirty="0" smtClean="0">
                <a:solidFill>
                  <a:srgbClr val="69BA2E"/>
                </a:solidFill>
              </a:rPr>
              <a:t>1</a:t>
            </a:r>
            <a:r>
              <a:rPr lang="ru-RU" sz="1600" b="1" dirty="0" smtClean="0">
                <a:solidFill>
                  <a:srgbClr val="69BA2E"/>
                </a:solidFill>
              </a:rPr>
              <a:t>)</a:t>
            </a:r>
            <a:endParaRPr lang="ru-RU" sz="1600" b="1" dirty="0">
              <a:solidFill>
                <a:srgbClr val="69BA2E"/>
              </a:solidFill>
            </a:endParaRPr>
          </a:p>
        </p:txBody>
      </p:sp>
      <p:sp>
        <p:nvSpPr>
          <p:cNvPr id="13" name="TextBox 12"/>
          <p:cNvSpPr txBox="1"/>
          <p:nvPr/>
        </p:nvSpPr>
        <p:spPr>
          <a:xfrm>
            <a:off x="787900" y="2530918"/>
            <a:ext cx="2629100" cy="338554"/>
          </a:xfrm>
          <a:prstGeom prst="rect">
            <a:avLst/>
          </a:prstGeom>
          <a:noFill/>
        </p:spPr>
        <p:txBody>
          <a:bodyPr wrap="square" rtlCol="0">
            <a:spAutoFit/>
          </a:bodyPr>
          <a:lstStyle/>
          <a:p>
            <a:r>
              <a:rPr lang="en-US" sz="1600" b="1" dirty="0" smtClean="0">
                <a:solidFill>
                  <a:srgbClr val="69BA2E"/>
                </a:solidFill>
              </a:rPr>
              <a:t>Non-CIS </a:t>
            </a:r>
            <a:r>
              <a:rPr lang="ru-RU" sz="1600" b="1" dirty="0" smtClean="0">
                <a:solidFill>
                  <a:srgbClr val="69BA2E"/>
                </a:solidFill>
              </a:rPr>
              <a:t>(</a:t>
            </a:r>
            <a:r>
              <a:rPr lang="en-US" sz="1600" b="1" dirty="0" smtClean="0">
                <a:solidFill>
                  <a:srgbClr val="69BA2E"/>
                </a:solidFill>
              </a:rPr>
              <a:t>27</a:t>
            </a:r>
            <a:r>
              <a:rPr lang="ru-RU" sz="1600" b="1" dirty="0" smtClean="0">
                <a:solidFill>
                  <a:srgbClr val="69BA2E"/>
                </a:solidFill>
              </a:rPr>
              <a:t>)</a:t>
            </a:r>
            <a:endParaRPr lang="ru-RU" sz="1600" b="1" dirty="0">
              <a:solidFill>
                <a:srgbClr val="69BA2E"/>
              </a:solidFill>
            </a:endParaRPr>
          </a:p>
        </p:txBody>
      </p:sp>
      <p:sp>
        <p:nvSpPr>
          <p:cNvPr id="5" name="TextBox 4"/>
          <p:cNvSpPr txBox="1"/>
          <p:nvPr/>
        </p:nvSpPr>
        <p:spPr>
          <a:xfrm>
            <a:off x="787899" y="1694874"/>
            <a:ext cx="1728192" cy="738664"/>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solidFill>
                  <a:prstClr val="black"/>
                </a:solidFill>
                <a:latin typeface="Arial" pitchFamily="34" charset="0"/>
                <a:ea typeface="Verdana" panose="020B0604030504040204" pitchFamily="34" charset="0"/>
                <a:cs typeface="Arial" pitchFamily="34" charset="0"/>
              </a:rPr>
              <a:t>Kazakhstan </a:t>
            </a:r>
            <a:r>
              <a:rPr lang="ru-RU" sz="1400" dirty="0" smtClean="0"/>
              <a:t>– </a:t>
            </a:r>
            <a:r>
              <a:rPr lang="ru-RU" sz="1400" dirty="0"/>
              <a:t>8</a:t>
            </a:r>
          </a:p>
          <a:p>
            <a:pPr marL="285750" indent="-285750">
              <a:buFont typeface="Wingdings" panose="05000000000000000000" pitchFamily="2" charset="2"/>
              <a:buChar char="§"/>
            </a:pPr>
            <a:r>
              <a:rPr lang="en-US" sz="1400" dirty="0" smtClean="0">
                <a:solidFill>
                  <a:prstClr val="black"/>
                </a:solidFill>
                <a:latin typeface="Arial" pitchFamily="34" charset="0"/>
                <a:ea typeface="Verdana" panose="020B0604030504040204" pitchFamily="34" charset="0"/>
                <a:cs typeface="Arial" pitchFamily="34" charset="0"/>
              </a:rPr>
              <a:t>Kyrgyzstan </a:t>
            </a:r>
            <a:r>
              <a:rPr lang="ru-RU" sz="1400" dirty="0" smtClean="0"/>
              <a:t>– </a:t>
            </a:r>
            <a:r>
              <a:rPr lang="ru-RU" sz="1400" dirty="0"/>
              <a:t>2</a:t>
            </a:r>
          </a:p>
          <a:p>
            <a:pPr marL="285750" indent="-285750">
              <a:buFont typeface="Wingdings" panose="05000000000000000000" pitchFamily="2" charset="2"/>
              <a:buChar char="§"/>
            </a:pPr>
            <a:r>
              <a:rPr lang="en-US" sz="1400" dirty="0" smtClean="0">
                <a:solidFill>
                  <a:prstClr val="black"/>
                </a:solidFill>
                <a:latin typeface="Arial" pitchFamily="34" charset="0"/>
                <a:ea typeface="Verdana" panose="020B0604030504040204" pitchFamily="34" charset="0"/>
                <a:cs typeface="Arial" pitchFamily="34" charset="0"/>
              </a:rPr>
              <a:t>Uzbekistan </a:t>
            </a:r>
            <a:r>
              <a:rPr lang="ru-RU" sz="1400" dirty="0" smtClean="0"/>
              <a:t>– </a:t>
            </a:r>
            <a:r>
              <a:rPr lang="ru-RU" sz="1400" dirty="0"/>
              <a:t>1 </a:t>
            </a:r>
          </a:p>
        </p:txBody>
      </p:sp>
      <p:sp>
        <p:nvSpPr>
          <p:cNvPr id="15" name="TextBox 14"/>
          <p:cNvSpPr txBox="1"/>
          <p:nvPr/>
        </p:nvSpPr>
        <p:spPr>
          <a:xfrm>
            <a:off x="787899" y="2856726"/>
            <a:ext cx="2551304"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solidFill>
                  <a:prstClr val="black"/>
                </a:solidFill>
                <a:latin typeface="Arial" pitchFamily="34" charset="0"/>
                <a:ea typeface="Verdana" panose="020B0604030504040204" pitchFamily="34" charset="0"/>
                <a:cs typeface="Arial" pitchFamily="34" charset="0"/>
              </a:rPr>
              <a:t>Bangladesh </a:t>
            </a:r>
            <a:r>
              <a:rPr lang="ru-RU" sz="1400" dirty="0" smtClean="0"/>
              <a:t>– </a:t>
            </a:r>
            <a:r>
              <a:rPr lang="ru-RU" sz="1400" dirty="0"/>
              <a:t>1</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Belgium </a:t>
            </a:r>
            <a:r>
              <a:rPr lang="ru-RU" sz="1400" dirty="0" smtClean="0"/>
              <a:t>– </a:t>
            </a:r>
            <a:r>
              <a:rPr lang="ru-RU" sz="1400" dirty="0"/>
              <a:t>1</a:t>
            </a:r>
          </a:p>
          <a:p>
            <a:pPr marL="285750" indent="-285750">
              <a:buFont typeface="Wingdings" panose="05000000000000000000" pitchFamily="2" charset="2"/>
              <a:buChar char="§"/>
            </a:pPr>
            <a:r>
              <a:rPr lang="en-US" sz="1400" dirty="0">
                <a:solidFill>
                  <a:prstClr val="black"/>
                </a:solidFill>
                <a:latin typeface="Arial" panose="020B0604020202020204" pitchFamily="34" charset="0"/>
                <a:ea typeface="Verdana" panose="020B0604030504040204" pitchFamily="34" charset="0"/>
                <a:cs typeface="Arial" panose="020B0604020202020204" pitchFamily="34" charset="0"/>
              </a:rPr>
              <a:t>China </a:t>
            </a:r>
            <a:r>
              <a:rPr lang="ru-RU" sz="1400" dirty="0"/>
              <a:t>– 8</a:t>
            </a:r>
          </a:p>
          <a:p>
            <a:pPr marL="285750" indent="-285750">
              <a:buFont typeface="Wingdings" panose="05000000000000000000" pitchFamily="2" charset="2"/>
              <a:buChar char="§"/>
            </a:pPr>
            <a:r>
              <a:rPr lang="en-US" sz="1400" dirty="0">
                <a:solidFill>
                  <a:prstClr val="black"/>
                </a:solidFill>
                <a:latin typeface="Arial" panose="020B0604020202020204" pitchFamily="34" charset="0"/>
                <a:ea typeface="Verdana" panose="020B0604030504040204" pitchFamily="34" charset="0"/>
                <a:cs typeface="Arial" panose="020B0604020202020204" pitchFamily="34" charset="0"/>
              </a:rPr>
              <a:t>France </a:t>
            </a:r>
            <a:r>
              <a:rPr lang="ru-RU" sz="1400" dirty="0"/>
              <a:t>– 5</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Germany </a:t>
            </a:r>
            <a:r>
              <a:rPr lang="ru-RU" sz="1400" dirty="0" smtClean="0"/>
              <a:t>– </a:t>
            </a:r>
            <a:r>
              <a:rPr lang="ru-RU" sz="1400" dirty="0"/>
              <a:t>1</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Italy </a:t>
            </a:r>
            <a:r>
              <a:rPr lang="ru-RU" sz="1400" dirty="0" smtClean="0"/>
              <a:t>– 1</a:t>
            </a:r>
            <a:endParaRPr lang="en-US" sz="1400" dirty="0" smtClean="0"/>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Mongolia </a:t>
            </a:r>
            <a:r>
              <a:rPr lang="ru-RU" sz="1400" dirty="0"/>
              <a:t>– 1</a:t>
            </a:r>
          </a:p>
          <a:p>
            <a:pPr marL="285750" indent="-285750">
              <a:buFont typeface="Wingdings" panose="05000000000000000000" pitchFamily="2" charset="2"/>
              <a:buChar char="§"/>
            </a:pPr>
            <a:endParaRPr lang="ru-RU" sz="1400" dirty="0"/>
          </a:p>
        </p:txBody>
      </p:sp>
      <p:sp>
        <p:nvSpPr>
          <p:cNvPr id="9" name="Прямоугольник 8"/>
          <p:cNvSpPr/>
          <p:nvPr/>
        </p:nvSpPr>
        <p:spPr>
          <a:xfrm>
            <a:off x="3339203" y="4443958"/>
            <a:ext cx="5338269" cy="538609"/>
          </a:xfrm>
          <a:prstGeom prst="rect">
            <a:avLst/>
          </a:prstGeom>
        </p:spPr>
        <p:txBody>
          <a:bodyPr wrap="square">
            <a:spAutoFit/>
          </a:bodyPr>
          <a:lstStyle/>
          <a:p>
            <a:pPr>
              <a:tabLst>
                <a:tab pos="179388" algn="l"/>
              </a:tabLst>
            </a:pPr>
            <a:r>
              <a:rPr lang="en-US" sz="1400" dirty="0">
                <a:solidFill>
                  <a:prstClr val="black"/>
                </a:solidFill>
                <a:latin typeface="Arial" pitchFamily="34" charset="0"/>
                <a:ea typeface="Verdana" panose="020B0604030504040204" pitchFamily="34" charset="0"/>
                <a:cs typeface="Arial" pitchFamily="34" charset="0"/>
              </a:rPr>
              <a:t>Total number of partnership agreements and contracts </a:t>
            </a:r>
            <a:r>
              <a:rPr lang="en-US" sz="1400" dirty="0" smtClean="0">
                <a:solidFill>
                  <a:prstClr val="black"/>
                </a:solidFill>
                <a:latin typeface="Arial" pitchFamily="34" charset="0"/>
                <a:ea typeface="Verdana" panose="020B0604030504040204" pitchFamily="34" charset="0"/>
                <a:cs typeface="Arial" pitchFamily="34" charset="0"/>
              </a:rPr>
              <a:t>– </a:t>
            </a:r>
            <a:r>
              <a:rPr lang="ru-RU" sz="1500" b="1" dirty="0" smtClean="0">
                <a:solidFill>
                  <a:srgbClr val="70B744"/>
                </a:solidFill>
                <a:latin typeface="Arial" panose="020B0604020202020204" pitchFamily="34" charset="0"/>
                <a:ea typeface="Verdana" panose="020B0604030504040204" pitchFamily="34" charset="0"/>
                <a:cs typeface="Arial" panose="020B0604020202020204" pitchFamily="34" charset="0"/>
              </a:rPr>
              <a:t>1</a:t>
            </a:r>
            <a:r>
              <a:rPr lang="en-US" sz="1500" b="1" dirty="0" smtClean="0">
                <a:solidFill>
                  <a:srgbClr val="70B744"/>
                </a:solidFill>
                <a:latin typeface="Arial" panose="020B0604020202020204" pitchFamily="34" charset="0"/>
                <a:ea typeface="Verdana" panose="020B0604030504040204" pitchFamily="34" charset="0"/>
                <a:cs typeface="Arial" panose="020B0604020202020204" pitchFamily="34" charset="0"/>
              </a:rPr>
              <a:t>, 1</a:t>
            </a:r>
            <a:r>
              <a:rPr lang="ru-RU" sz="1500" b="1" dirty="0" smtClean="0">
                <a:solidFill>
                  <a:srgbClr val="70B744"/>
                </a:solidFill>
                <a:latin typeface="Arial" panose="020B0604020202020204" pitchFamily="34" charset="0"/>
                <a:ea typeface="Verdana" panose="020B0604030504040204" pitchFamily="34" charset="0"/>
                <a:cs typeface="Arial" panose="020B0604020202020204" pitchFamily="34" charset="0"/>
              </a:rPr>
              <a:t>00</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en-US" sz="1400" dirty="0">
                <a:solidFill>
                  <a:prstClr val="black"/>
                </a:solidFill>
                <a:latin typeface="Arial" pitchFamily="34" charset="0"/>
                <a:ea typeface="Verdana" panose="020B0604030504040204" pitchFamily="34" charset="0"/>
                <a:cs typeface="Arial" pitchFamily="34" charset="0"/>
              </a:rPr>
              <a:t>as of</a:t>
            </a:r>
            <a:r>
              <a:rPr lang="en-US" sz="1400" b="1" dirty="0">
                <a:solidFill>
                  <a:srgbClr val="69BA2E"/>
                </a:solidFill>
                <a:latin typeface="Arial" pitchFamily="34" charset="0"/>
                <a:ea typeface="Verdana" panose="020B0604030504040204" pitchFamily="34" charset="0"/>
                <a:cs typeface="Arial" pitchFamily="34" charset="0"/>
              </a:rPr>
              <a:t> </a:t>
            </a:r>
            <a:r>
              <a:rPr lang="ru-RU" sz="1400" dirty="0">
                <a:solidFill>
                  <a:prstClr val="black"/>
                </a:solidFill>
                <a:latin typeface="Arial" pitchFamily="34" charset="0"/>
                <a:ea typeface="Verdana" panose="020B0604030504040204" pitchFamily="34" charset="0"/>
                <a:cs typeface="Arial" pitchFamily="34" charset="0"/>
              </a:rPr>
              <a:t>01</a:t>
            </a:r>
            <a:r>
              <a:rPr lang="en-US" sz="1400" dirty="0">
                <a:solidFill>
                  <a:prstClr val="black"/>
                </a:solidFill>
                <a:latin typeface="Arial" pitchFamily="34" charset="0"/>
                <a:ea typeface="Verdana" panose="020B0604030504040204" pitchFamily="34" charset="0"/>
                <a:cs typeface="Arial" pitchFamily="34" charset="0"/>
              </a:rPr>
              <a:t> January </a:t>
            </a:r>
            <a:r>
              <a:rPr lang="ru-RU" sz="1400" dirty="0">
                <a:solidFill>
                  <a:prstClr val="black"/>
                </a:solidFill>
                <a:latin typeface="Arial" pitchFamily="34" charset="0"/>
                <a:ea typeface="Verdana" panose="020B0604030504040204" pitchFamily="34" charset="0"/>
                <a:cs typeface="Arial" pitchFamily="34" charset="0"/>
              </a:rPr>
              <a:t>201</a:t>
            </a:r>
            <a:r>
              <a:rPr lang="en-US" sz="1400" dirty="0">
                <a:solidFill>
                  <a:prstClr val="black"/>
                </a:solidFill>
                <a:latin typeface="Arial" pitchFamily="34" charset="0"/>
                <a:ea typeface="Verdana" panose="020B0604030504040204" pitchFamily="34" charset="0"/>
                <a:cs typeface="Arial" pitchFamily="34" charset="0"/>
              </a:rPr>
              <a:t>8</a:t>
            </a:r>
            <a:r>
              <a:rPr lang="ru-RU" sz="1400" dirty="0">
                <a:solidFill>
                  <a:prstClr val="black"/>
                </a:solidFill>
                <a:latin typeface="Arial" pitchFamily="34" charset="0"/>
                <a:ea typeface="Verdana" panose="020B0604030504040204" pitchFamily="34" charset="0"/>
                <a:cs typeface="Arial" pitchFamily="34" charset="0"/>
              </a:rPr>
              <a:t> </a:t>
            </a:r>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r="1045"/>
          <a:stretch/>
        </p:blipFill>
        <p:spPr>
          <a:xfrm>
            <a:off x="4976138" y="1495582"/>
            <a:ext cx="4167862" cy="2807906"/>
          </a:xfrm>
          <a:prstGeom prst="rect">
            <a:avLst/>
          </a:prstGeom>
        </p:spPr>
      </p:pic>
      <p:sp>
        <p:nvSpPr>
          <p:cNvPr id="19" name="TextBox 18"/>
          <p:cNvSpPr txBox="1"/>
          <p:nvPr/>
        </p:nvSpPr>
        <p:spPr>
          <a:xfrm>
            <a:off x="3339203" y="257666"/>
            <a:ext cx="5568952" cy="461665"/>
          </a:xfrm>
          <a:prstGeom prst="rect">
            <a:avLst/>
          </a:prstGeom>
          <a:noFill/>
        </p:spPr>
        <p:txBody>
          <a:bodyPr wrap="square" lIns="91440" tIns="45720" rIns="91440" bIns="45720" rtlCol="0">
            <a:spAutoFit/>
          </a:bodyPr>
          <a:lstStyle/>
          <a:p>
            <a:pPr defTabSz="914378"/>
            <a:r>
              <a:rPr lang="en-US" sz="2400" b="1" dirty="0">
                <a:solidFill>
                  <a:srgbClr val="69BA2E"/>
                </a:solidFill>
                <a:latin typeface="Calibri"/>
                <a:ea typeface="Verdana" panose="020B0604030504040204" pitchFamily="34" charset="0"/>
                <a:cs typeface="Verdana" panose="020B0604030504040204" pitchFamily="34" charset="0"/>
              </a:rPr>
              <a:t>Strategic </a:t>
            </a:r>
            <a:r>
              <a:rPr lang="en-US" sz="2400" b="1" dirty="0" smtClean="0">
                <a:solidFill>
                  <a:srgbClr val="69BA2E"/>
                </a:solidFill>
                <a:latin typeface="Calibri"/>
                <a:ea typeface="Verdana" panose="020B0604030504040204" pitchFamily="34" charset="0"/>
                <a:cs typeface="Verdana" panose="020B0604030504040204" pitchFamily="34" charset="0"/>
              </a:rPr>
              <a:t>Partnership</a:t>
            </a:r>
            <a:endParaRPr lang="ru-RU" sz="2400" b="1" dirty="0">
              <a:solidFill>
                <a:srgbClr val="69BA2E"/>
              </a:solidFill>
              <a:latin typeface="Calibri"/>
              <a:ea typeface="Verdana" panose="020B0604030504040204" pitchFamily="34" charset="0"/>
              <a:cs typeface="Verdana" panose="020B0604030504040204" pitchFamily="34" charset="0"/>
            </a:endParaRPr>
          </a:p>
        </p:txBody>
      </p:sp>
      <p:sp>
        <p:nvSpPr>
          <p:cNvPr id="14" name="TextBox 13"/>
          <p:cNvSpPr txBox="1"/>
          <p:nvPr/>
        </p:nvSpPr>
        <p:spPr>
          <a:xfrm>
            <a:off x="2770322" y="2856726"/>
            <a:ext cx="2551304" cy="1600438"/>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Portugal </a:t>
            </a:r>
            <a:r>
              <a:rPr lang="ru-RU" sz="1400" dirty="0" smtClean="0"/>
              <a:t>– </a:t>
            </a:r>
            <a:r>
              <a:rPr lang="ru-RU" sz="1400" dirty="0"/>
              <a:t>1</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Slovakia </a:t>
            </a:r>
            <a:r>
              <a:rPr lang="ru-RU" sz="1400" dirty="0" smtClean="0"/>
              <a:t>– </a:t>
            </a:r>
            <a:r>
              <a:rPr lang="ru-RU" sz="1400" dirty="0"/>
              <a:t>1</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Spain </a:t>
            </a:r>
            <a:r>
              <a:rPr lang="ru-RU" sz="1400" dirty="0"/>
              <a:t>– 2</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Switzerland </a:t>
            </a:r>
            <a:r>
              <a:rPr lang="ru-RU" sz="1400" dirty="0" smtClean="0"/>
              <a:t>– 1</a:t>
            </a:r>
            <a:endParaRPr lang="en-US" sz="1400" dirty="0" smtClean="0"/>
          </a:p>
          <a:p>
            <a:pPr marL="285750" indent="-285750">
              <a:buFont typeface="Wingdings" panose="05000000000000000000" pitchFamily="2" charset="2"/>
              <a:buChar char="§"/>
            </a:pPr>
            <a:r>
              <a:rPr lang="en-US" sz="1400" dirty="0">
                <a:solidFill>
                  <a:prstClr val="black"/>
                </a:solidFill>
                <a:latin typeface="Arial" panose="020B0604020202020204" pitchFamily="34" charset="0"/>
                <a:ea typeface="Verdana" panose="020B0604030504040204" pitchFamily="34" charset="0"/>
                <a:cs typeface="Arial" panose="020B0604020202020204" pitchFamily="34" charset="0"/>
              </a:rPr>
              <a:t>Taiwan </a:t>
            </a:r>
            <a:r>
              <a:rPr lang="ru-RU" sz="1400" dirty="0"/>
              <a:t>– 1</a:t>
            </a:r>
          </a:p>
          <a:p>
            <a:pPr marL="285750" indent="-285750">
              <a:buFont typeface="Wingdings" panose="05000000000000000000" pitchFamily="2" charset="2"/>
              <a:buChar char="§"/>
            </a:pPr>
            <a:r>
              <a:rPr lang="en-US" sz="1400" dirty="0" smtClean="0">
                <a:solidFill>
                  <a:prstClr val="black"/>
                </a:solidFill>
                <a:latin typeface="Arial" panose="020B0604020202020204" pitchFamily="34" charset="0"/>
                <a:ea typeface="Verdana" panose="020B0604030504040204" pitchFamily="34" charset="0"/>
                <a:cs typeface="Arial" panose="020B0604020202020204" pitchFamily="34" charset="0"/>
              </a:rPr>
              <a:t>Vietnam </a:t>
            </a:r>
            <a:r>
              <a:rPr lang="ru-RU" sz="1400" dirty="0"/>
              <a:t>– 3</a:t>
            </a:r>
          </a:p>
          <a:p>
            <a:pPr marL="285750" indent="-285750">
              <a:buFont typeface="Wingdings" panose="05000000000000000000" pitchFamily="2" charset="2"/>
              <a:buChar char="§"/>
            </a:pPr>
            <a:endParaRPr lang="ru-RU" sz="1400" dirty="0"/>
          </a:p>
        </p:txBody>
      </p:sp>
      <p:sp>
        <p:nvSpPr>
          <p:cNvPr id="21" name="Прямоугольник 20"/>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a:t>3</a:t>
            </a:r>
          </a:p>
        </p:txBody>
      </p:sp>
    </p:spTree>
    <p:extLst>
      <p:ext uri="{BB962C8B-B14F-4D97-AF65-F5344CB8AC3E}">
        <p14:creationId xmlns:p14="http://schemas.microsoft.com/office/powerpoint/2010/main" val="20836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3" name="TextBox 12"/>
          <p:cNvSpPr txBox="1"/>
          <p:nvPr/>
        </p:nvSpPr>
        <p:spPr>
          <a:xfrm>
            <a:off x="827584" y="1419622"/>
            <a:ext cx="2775603" cy="2267532"/>
          </a:xfrm>
          <a:prstGeom prst="rect">
            <a:avLst/>
          </a:prstGeom>
          <a:noFill/>
        </p:spPr>
        <p:txBody>
          <a:bodyPr wrap="square" lIns="96762" tIns="48381" rIns="96762" bIns="48381" rtlCol="0">
            <a:spAutoFit/>
          </a:bodyPr>
          <a:lstStyle/>
          <a:p>
            <a:pPr marL="302381" indent="-302381" fontAlgn="base">
              <a:spcBef>
                <a:spcPct val="0"/>
              </a:spcBef>
              <a:buClr>
                <a:srgbClr val="000000"/>
              </a:buClr>
              <a:buFont typeface="Wingdings" panose="05000000000000000000" pitchFamily="2" charset="2"/>
              <a:buChar char="§"/>
            </a:pPr>
            <a:r>
              <a:rPr lang="en-US" altLang="ru-RU" sz="1400" dirty="0" smtClean="0">
                <a:solidFill>
                  <a:srgbClr val="69BA2E"/>
                </a:solidFill>
                <a:ea typeface="Verdana" pitchFamily="34" charset="0"/>
                <a:cs typeface="Arial" charset="0"/>
              </a:rPr>
              <a:t>Gazprom</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err="1" smtClean="0">
                <a:solidFill>
                  <a:srgbClr val="69BA2E"/>
                </a:solidFill>
                <a:ea typeface="Verdana" pitchFamily="34" charset="0"/>
                <a:cs typeface="Arial" charset="0"/>
              </a:rPr>
              <a:t>Rosatom</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ISS-</a:t>
            </a:r>
            <a:r>
              <a:rPr lang="en-US" altLang="ru-RU" sz="1400" dirty="0" err="1">
                <a:solidFill>
                  <a:srgbClr val="69BA2E"/>
                </a:solidFill>
                <a:ea typeface="Verdana" pitchFamily="34" charset="0"/>
                <a:cs typeface="Arial" charset="0"/>
              </a:rPr>
              <a:t>Reshetnev</a:t>
            </a:r>
            <a:r>
              <a:rPr lang="en-US" altLang="ru-RU" sz="1400" dirty="0">
                <a:solidFill>
                  <a:srgbClr val="69BA2E"/>
                </a:solidFill>
                <a:ea typeface="Verdana" pitchFamily="34" charset="0"/>
                <a:cs typeface="Arial" charset="0"/>
              </a:rPr>
              <a:t> </a:t>
            </a:r>
            <a:r>
              <a:rPr lang="en-US" altLang="ru-RU" sz="1400" dirty="0" smtClean="0">
                <a:solidFill>
                  <a:srgbClr val="69BA2E"/>
                </a:solidFill>
                <a:ea typeface="Verdana" pitchFamily="34" charset="0"/>
                <a:cs typeface="Arial" charset="0"/>
              </a:rPr>
              <a:t>Company</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NPO Microgen</a:t>
            </a: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System Operator of the Unified Energy System of Russia (SO </a:t>
            </a:r>
            <a:r>
              <a:rPr lang="en-US" altLang="ru-RU" sz="1400" dirty="0" smtClean="0">
                <a:solidFill>
                  <a:srgbClr val="69BA2E"/>
                </a:solidFill>
                <a:ea typeface="Verdana" pitchFamily="34" charset="0"/>
                <a:cs typeface="Arial" charset="0"/>
              </a:rPr>
              <a:t>UPS)</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RAO Energy Systems of the East (RAO ES of East)</a:t>
            </a:r>
          </a:p>
          <a:p>
            <a:pPr marL="302381" indent="-302381" fontAlgn="base">
              <a:spcBef>
                <a:spcPct val="0"/>
              </a:spcBef>
              <a:buClr>
                <a:srgbClr val="000000"/>
              </a:buClr>
              <a:buFont typeface="Wingdings" panose="05000000000000000000" pitchFamily="2" charset="2"/>
              <a:buChar char="§"/>
            </a:pPr>
            <a:endParaRPr lang="ru-RU" altLang="ru-RU" sz="1500" dirty="0" smtClean="0">
              <a:solidFill>
                <a:srgbClr val="69BA2E"/>
              </a:solidFill>
              <a:ea typeface="Verdana" pitchFamily="34" charset="0"/>
              <a:cs typeface="Arial" charset="0"/>
            </a:endParaRPr>
          </a:p>
        </p:txBody>
      </p:sp>
      <p:sp>
        <p:nvSpPr>
          <p:cNvPr id="16" name="Прямоугольник 1"/>
          <p:cNvSpPr>
            <a:spLocks noChangeArrowheads="1"/>
          </p:cNvSpPr>
          <p:nvPr/>
        </p:nvSpPr>
        <p:spPr bwMode="auto">
          <a:xfrm>
            <a:off x="683568" y="1066313"/>
            <a:ext cx="8640961" cy="343928"/>
          </a:xfrm>
          <a:prstGeom prst="rect">
            <a:avLst/>
          </a:prstGeom>
          <a:noFill/>
          <a:ln w="12700">
            <a:noFill/>
          </a:ln>
          <a:extLst/>
        </p:spPr>
        <p:style>
          <a:lnRef idx="2">
            <a:schemeClr val="accent1"/>
          </a:lnRef>
          <a:fillRef idx="1">
            <a:schemeClr val="lt1"/>
          </a:fillRef>
          <a:effectRef idx="0">
            <a:schemeClr val="accent1"/>
          </a:effectRef>
          <a:fontRef idx="minor">
            <a:schemeClr val="dk1"/>
          </a:fontRef>
        </p:style>
        <p:txBody>
          <a:bodyPr wrap="square" lIns="96762" tIns="48381" rIns="96762" bIns="48381">
            <a:spAutoFit/>
          </a:bodyPr>
          <a:lstStyle>
            <a:lvl1pPr marL="358775" indent="-358775" eaLnBrk="0" hangingPunct="0">
              <a:spcBef>
                <a:spcPct val="20000"/>
              </a:spcBef>
              <a:buChar char="•"/>
              <a:tabLst>
                <a:tab pos="179388" algn="l"/>
              </a:tabLst>
              <a:defRPr sz="2700">
                <a:solidFill>
                  <a:schemeClr val="tx1"/>
                </a:solidFill>
                <a:latin typeface="Arial" charset="0"/>
              </a:defRPr>
            </a:lvl1pPr>
            <a:lvl2pPr marL="742950" indent="-285750" eaLnBrk="0" hangingPunct="0">
              <a:spcBef>
                <a:spcPct val="20000"/>
              </a:spcBef>
              <a:buChar char="–"/>
              <a:tabLst>
                <a:tab pos="179388" algn="l"/>
              </a:tabLst>
              <a:defRPr sz="2400">
                <a:solidFill>
                  <a:schemeClr val="tx1"/>
                </a:solidFill>
                <a:latin typeface="Arial" charset="0"/>
              </a:defRPr>
            </a:lvl2pPr>
            <a:lvl3pPr marL="1143000" indent="-228600" eaLnBrk="0" hangingPunct="0">
              <a:spcBef>
                <a:spcPct val="20000"/>
              </a:spcBef>
              <a:buChar char="•"/>
              <a:tabLst>
                <a:tab pos="179388" algn="l"/>
              </a:tabLst>
              <a:defRPr sz="2000">
                <a:solidFill>
                  <a:schemeClr val="tx1"/>
                </a:solidFill>
                <a:latin typeface="Arial" charset="0"/>
              </a:defRPr>
            </a:lvl3pPr>
            <a:lvl4pPr marL="1600200" indent="-228600" eaLnBrk="0" hangingPunct="0">
              <a:spcBef>
                <a:spcPct val="20000"/>
              </a:spcBef>
              <a:buChar char="–"/>
              <a:tabLst>
                <a:tab pos="179388" algn="l"/>
              </a:tabLst>
              <a:defRPr sz="1700">
                <a:solidFill>
                  <a:schemeClr val="tx1"/>
                </a:solidFill>
                <a:latin typeface="Arial" charset="0"/>
              </a:defRPr>
            </a:lvl4pPr>
            <a:lvl5pPr marL="2057400" indent="-228600" eaLnBrk="0" hangingPunct="0">
              <a:spcBef>
                <a:spcPct val="20000"/>
              </a:spcBef>
              <a:buChar char="»"/>
              <a:tabLst>
                <a:tab pos="179388" algn="l"/>
              </a:tabLst>
              <a:defRPr sz="1700">
                <a:solidFill>
                  <a:schemeClr val="tx1"/>
                </a:solidFill>
                <a:latin typeface="Arial" charset="0"/>
              </a:defRPr>
            </a:lvl5pPr>
            <a:lvl6pPr marL="2514600" indent="-228600" eaLnBrk="0" fontAlgn="base" hangingPunct="0">
              <a:spcBef>
                <a:spcPct val="20000"/>
              </a:spcBef>
              <a:spcAft>
                <a:spcPct val="0"/>
              </a:spcAft>
              <a:buChar char="»"/>
              <a:tabLst>
                <a:tab pos="179388" algn="l"/>
              </a:tabLst>
              <a:defRPr sz="1700">
                <a:solidFill>
                  <a:schemeClr val="tx1"/>
                </a:solidFill>
                <a:latin typeface="Arial" charset="0"/>
              </a:defRPr>
            </a:lvl6pPr>
            <a:lvl7pPr marL="2971800" indent="-228600" eaLnBrk="0" fontAlgn="base" hangingPunct="0">
              <a:spcBef>
                <a:spcPct val="20000"/>
              </a:spcBef>
              <a:spcAft>
                <a:spcPct val="0"/>
              </a:spcAft>
              <a:buChar char="»"/>
              <a:tabLst>
                <a:tab pos="179388" algn="l"/>
              </a:tabLst>
              <a:defRPr sz="1700">
                <a:solidFill>
                  <a:schemeClr val="tx1"/>
                </a:solidFill>
                <a:latin typeface="Arial" charset="0"/>
              </a:defRPr>
            </a:lvl7pPr>
            <a:lvl8pPr marL="3429000" indent="-228600" eaLnBrk="0" fontAlgn="base" hangingPunct="0">
              <a:spcBef>
                <a:spcPct val="20000"/>
              </a:spcBef>
              <a:spcAft>
                <a:spcPct val="0"/>
              </a:spcAft>
              <a:buChar char="»"/>
              <a:tabLst>
                <a:tab pos="179388" algn="l"/>
              </a:tabLst>
              <a:defRPr sz="1700">
                <a:solidFill>
                  <a:schemeClr val="tx1"/>
                </a:solidFill>
                <a:latin typeface="Arial" charset="0"/>
              </a:defRPr>
            </a:lvl8pPr>
            <a:lvl9pPr marL="3886200" indent="-228600" eaLnBrk="0" fontAlgn="base" hangingPunct="0">
              <a:spcBef>
                <a:spcPct val="20000"/>
              </a:spcBef>
              <a:spcAft>
                <a:spcPct val="0"/>
              </a:spcAft>
              <a:buChar char="»"/>
              <a:tabLst>
                <a:tab pos="179388" algn="l"/>
              </a:tabLst>
              <a:defRPr sz="1700">
                <a:solidFill>
                  <a:schemeClr val="tx1"/>
                </a:solidFill>
                <a:latin typeface="Arial" charset="0"/>
              </a:defRPr>
            </a:lvl9pPr>
          </a:lstStyle>
          <a:p>
            <a:pPr marL="0" indent="0" eaLnBrk="1" fontAlgn="base" hangingPunct="1">
              <a:spcBef>
                <a:spcPct val="0"/>
              </a:spcBef>
              <a:spcAft>
                <a:spcPts val="1270"/>
              </a:spcAft>
              <a:buClr>
                <a:srgbClr val="000000"/>
              </a:buClr>
              <a:buNone/>
            </a:pPr>
            <a:r>
              <a:rPr lang="ru-RU" altLang="ru-RU" sz="1600" b="1" dirty="0" smtClean="0">
                <a:solidFill>
                  <a:srgbClr val="5AB414"/>
                </a:solidFill>
                <a:ea typeface="Verdana" pitchFamily="34" charset="0"/>
                <a:cs typeface="Arial" charset="0"/>
              </a:rPr>
              <a:t>15</a:t>
            </a:r>
            <a:r>
              <a:rPr lang="ru-RU" altLang="ru-RU" sz="1600" b="1" dirty="0" smtClean="0">
                <a:solidFill>
                  <a:srgbClr val="008000"/>
                </a:solidFill>
                <a:ea typeface="Verdana" pitchFamily="34" charset="0"/>
                <a:cs typeface="Arial" charset="0"/>
              </a:rPr>
              <a:t> </a:t>
            </a:r>
            <a:r>
              <a:rPr lang="en-US" sz="1600" b="1" dirty="0">
                <a:latin typeface="Arial" pitchFamily="34" charset="0"/>
                <a:ea typeface="Verdana" panose="020B0604030504040204" pitchFamily="34" charset="0"/>
                <a:cs typeface="Arial" pitchFamily="34" charset="0"/>
              </a:rPr>
              <a:t>innovation development </a:t>
            </a:r>
            <a:r>
              <a:rPr lang="en-US" sz="1600" b="1" dirty="0" smtClean="0">
                <a:latin typeface="Arial" pitchFamily="34" charset="0"/>
                <a:ea typeface="Verdana" panose="020B0604030504040204" pitchFamily="34" charset="0"/>
                <a:cs typeface="Arial" pitchFamily="34" charset="0"/>
              </a:rPr>
              <a:t>programs</a:t>
            </a:r>
            <a:r>
              <a:rPr lang="ru-RU" altLang="ru-RU" sz="1600" b="1" dirty="0" smtClean="0">
                <a:solidFill>
                  <a:srgbClr val="000000"/>
                </a:solidFill>
                <a:ea typeface="Verdana" pitchFamily="34" charset="0"/>
                <a:cs typeface="Arial" charset="0"/>
              </a:rPr>
              <a:t>, </a:t>
            </a:r>
            <a:r>
              <a:rPr lang="en-US" altLang="ru-RU" sz="1600" b="1" dirty="0" smtClean="0">
                <a:solidFill>
                  <a:srgbClr val="000000"/>
                </a:solidFill>
                <a:ea typeface="Verdana" pitchFamily="34" charset="0"/>
                <a:cs typeface="Arial" charset="0"/>
              </a:rPr>
              <a:t>in </a:t>
            </a:r>
            <a:r>
              <a:rPr lang="ru-RU" altLang="ru-RU" sz="1600" b="1" dirty="0" smtClean="0">
                <a:solidFill>
                  <a:srgbClr val="5AB414"/>
                </a:solidFill>
                <a:ea typeface="Verdana" pitchFamily="34" charset="0"/>
                <a:cs typeface="Arial" charset="0"/>
              </a:rPr>
              <a:t>6 </a:t>
            </a:r>
            <a:r>
              <a:rPr lang="en-US" altLang="ru-RU" sz="1600" b="1" dirty="0">
                <a:ea typeface="Verdana" pitchFamily="34" charset="0"/>
                <a:cs typeface="Arial" charset="0"/>
              </a:rPr>
              <a:t>of which TPU acts as a base university</a:t>
            </a:r>
            <a:r>
              <a:rPr lang="ru-RU" altLang="ru-RU" sz="1600" b="1" dirty="0" smtClean="0">
                <a:solidFill>
                  <a:srgbClr val="000000"/>
                </a:solidFill>
                <a:ea typeface="Verdana" pitchFamily="34" charset="0"/>
                <a:cs typeface="Arial" charset="0"/>
              </a:rPr>
              <a:t>:</a:t>
            </a:r>
            <a:endParaRPr lang="ru-RU" altLang="ru-RU" sz="1600" b="1" dirty="0">
              <a:solidFill>
                <a:srgbClr val="000000"/>
              </a:solidFill>
              <a:ea typeface="Verdana" pitchFamily="34" charset="0"/>
              <a:cs typeface="Arial" charset="0"/>
            </a:endParaRPr>
          </a:p>
        </p:txBody>
      </p:sp>
      <p:sp>
        <p:nvSpPr>
          <p:cNvPr id="18" name="Rectangle 5"/>
          <p:cNvSpPr>
            <a:spLocks noChangeArrowheads="1"/>
          </p:cNvSpPr>
          <p:nvPr/>
        </p:nvSpPr>
        <p:spPr bwMode="auto">
          <a:xfrm>
            <a:off x="8687052" y="4629490"/>
            <a:ext cx="456948" cy="51401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spcBef>
                <a:spcPct val="20000"/>
              </a:spcBef>
              <a:buChar char="•"/>
              <a:defRPr sz="2700">
                <a:solidFill>
                  <a:schemeClr val="tx1"/>
                </a:solidFill>
                <a:latin typeface="Arial" charset="0"/>
              </a:defRPr>
            </a:lvl1pPr>
            <a:lvl2pPr marL="742950" indent="-285750" defTabSz="771525" eaLnBrk="0" hangingPunct="0">
              <a:spcBef>
                <a:spcPct val="20000"/>
              </a:spcBef>
              <a:buChar char="–"/>
              <a:defRPr sz="2400">
                <a:solidFill>
                  <a:schemeClr val="tx1"/>
                </a:solidFill>
                <a:latin typeface="Arial" charset="0"/>
              </a:defRPr>
            </a:lvl2pPr>
            <a:lvl3pPr marL="1143000" indent="-228600" defTabSz="771525" eaLnBrk="0" hangingPunct="0">
              <a:spcBef>
                <a:spcPct val="20000"/>
              </a:spcBef>
              <a:buChar char="•"/>
              <a:defRPr sz="2000">
                <a:solidFill>
                  <a:schemeClr val="tx1"/>
                </a:solidFill>
                <a:latin typeface="Arial" charset="0"/>
              </a:defRPr>
            </a:lvl3pPr>
            <a:lvl4pPr marL="1600200" indent="-228600" defTabSz="771525" eaLnBrk="0" hangingPunct="0">
              <a:spcBef>
                <a:spcPct val="20000"/>
              </a:spcBef>
              <a:buChar char="–"/>
              <a:defRPr sz="1700">
                <a:solidFill>
                  <a:schemeClr val="tx1"/>
                </a:solidFill>
                <a:latin typeface="Arial" charset="0"/>
              </a:defRPr>
            </a:lvl4pPr>
            <a:lvl5pPr marL="2057400" indent="-228600" defTabSz="771525" eaLnBrk="0" hangingPunct="0">
              <a:spcBef>
                <a:spcPct val="20000"/>
              </a:spcBef>
              <a:buChar char="»"/>
              <a:defRPr sz="1700">
                <a:solidFill>
                  <a:schemeClr val="tx1"/>
                </a:solidFill>
                <a:latin typeface="Arial" charset="0"/>
              </a:defRPr>
            </a:lvl5pPr>
            <a:lvl6pPr marL="2514600" indent="-228600" defTabSz="771525" eaLnBrk="0" fontAlgn="base" hangingPunct="0">
              <a:spcBef>
                <a:spcPct val="20000"/>
              </a:spcBef>
              <a:spcAft>
                <a:spcPct val="0"/>
              </a:spcAft>
              <a:buChar char="»"/>
              <a:defRPr sz="1700">
                <a:solidFill>
                  <a:schemeClr val="tx1"/>
                </a:solidFill>
                <a:latin typeface="Arial" charset="0"/>
              </a:defRPr>
            </a:lvl6pPr>
            <a:lvl7pPr marL="2971800" indent="-228600" defTabSz="771525" eaLnBrk="0" fontAlgn="base" hangingPunct="0">
              <a:spcBef>
                <a:spcPct val="20000"/>
              </a:spcBef>
              <a:spcAft>
                <a:spcPct val="0"/>
              </a:spcAft>
              <a:buChar char="»"/>
              <a:defRPr sz="1700">
                <a:solidFill>
                  <a:schemeClr val="tx1"/>
                </a:solidFill>
                <a:latin typeface="Arial" charset="0"/>
              </a:defRPr>
            </a:lvl7pPr>
            <a:lvl8pPr marL="3429000" indent="-228600" defTabSz="771525" eaLnBrk="0" fontAlgn="base" hangingPunct="0">
              <a:spcBef>
                <a:spcPct val="20000"/>
              </a:spcBef>
              <a:spcAft>
                <a:spcPct val="0"/>
              </a:spcAft>
              <a:buChar char="»"/>
              <a:defRPr sz="1700">
                <a:solidFill>
                  <a:schemeClr val="tx1"/>
                </a:solidFill>
                <a:latin typeface="Arial" charset="0"/>
              </a:defRPr>
            </a:lvl8pPr>
            <a:lvl9pPr marL="3886200" indent="-228600" defTabSz="771525" eaLnBrk="0" fontAlgn="base" hangingPunct="0">
              <a:spcBef>
                <a:spcPct val="20000"/>
              </a:spcBef>
              <a:spcAft>
                <a:spcPct val="0"/>
              </a:spcAft>
              <a:buChar char="»"/>
              <a:defRPr sz="1700">
                <a:solidFill>
                  <a:schemeClr val="tx1"/>
                </a:solidFill>
                <a:latin typeface="Arial" charset="0"/>
              </a:defRPr>
            </a:lvl9pPr>
          </a:lstStyle>
          <a:p>
            <a:pPr algn="ctr" eaLnBrk="1" fontAlgn="base" hangingPunct="1">
              <a:spcBef>
                <a:spcPct val="0"/>
              </a:spcBef>
              <a:spcAft>
                <a:spcPct val="0"/>
              </a:spcAft>
              <a:buFontTx/>
              <a:buNone/>
            </a:pPr>
            <a:r>
              <a:rPr lang="en-US" altLang="ru-RU" sz="1200" dirty="0" smtClean="0">
                <a:solidFill>
                  <a:srgbClr val="000000"/>
                </a:solidFill>
                <a:latin typeface="Calibri" panose="020F0502020204030204" pitchFamily="34" charset="0"/>
              </a:rPr>
              <a:t>2</a:t>
            </a:r>
            <a:r>
              <a:rPr lang="ru-RU" altLang="ru-RU" sz="1200" dirty="0">
                <a:solidFill>
                  <a:srgbClr val="000000"/>
                </a:solidFill>
                <a:latin typeface="Calibri" panose="020F0502020204030204" pitchFamily="34" charset="0"/>
              </a:rPr>
              <a:t>4</a:t>
            </a:r>
          </a:p>
        </p:txBody>
      </p:sp>
      <p:pic>
        <p:nvPicPr>
          <p:cNvPr id="23" name="Picture 5" descr="D:\презентация\ректор\2015\715345d60439dd1328562ccf08056653.jpg"/>
          <p:cNvPicPr>
            <a:picLocks noChangeAspect="1" noChangeArrowheads="1"/>
          </p:cNvPicPr>
          <p:nvPr/>
        </p:nvPicPr>
        <p:blipFill>
          <a:blip r:embed="rId4" cstate="print"/>
          <a:srcRect/>
          <a:stretch>
            <a:fillRect/>
          </a:stretch>
        </p:blipFill>
        <p:spPr bwMode="auto">
          <a:xfrm>
            <a:off x="6083612" y="1538552"/>
            <a:ext cx="1107186" cy="464672"/>
          </a:xfrm>
          <a:prstGeom prst="rect">
            <a:avLst/>
          </a:prstGeom>
          <a:noFill/>
        </p:spPr>
      </p:pic>
      <p:pic>
        <p:nvPicPr>
          <p:cNvPr id="24" name="Picture 6" descr="D:\презентация\ректор\2015\1332911629_rosatom.jpg"/>
          <p:cNvPicPr>
            <a:picLocks noChangeAspect="1" noChangeArrowheads="1"/>
          </p:cNvPicPr>
          <p:nvPr/>
        </p:nvPicPr>
        <p:blipFill>
          <a:blip r:embed="rId5" cstate="print"/>
          <a:srcRect/>
          <a:stretch>
            <a:fillRect/>
          </a:stretch>
        </p:blipFill>
        <p:spPr bwMode="auto">
          <a:xfrm>
            <a:off x="7426706" y="1634286"/>
            <a:ext cx="413856" cy="471754"/>
          </a:xfrm>
          <a:prstGeom prst="rect">
            <a:avLst/>
          </a:prstGeom>
          <a:noFill/>
        </p:spPr>
      </p:pic>
      <p:pic>
        <p:nvPicPr>
          <p:cNvPr id="26" name="Picture 2" descr="D:\полиграфия\ВИУ\Новая папка (2)\Реализация ВИУ отчет НС февраль 2015 Folder\Links\Logo_reshet.jpg"/>
          <p:cNvPicPr>
            <a:picLocks noChangeAspect="1" noChangeArrowheads="1"/>
          </p:cNvPicPr>
          <p:nvPr/>
        </p:nvPicPr>
        <p:blipFill>
          <a:blip r:embed="rId6" cstate="print"/>
          <a:srcRect/>
          <a:stretch>
            <a:fillRect/>
          </a:stretch>
        </p:blipFill>
        <p:spPr bwMode="auto">
          <a:xfrm>
            <a:off x="8129961" y="1621339"/>
            <a:ext cx="630635" cy="473395"/>
          </a:xfrm>
          <a:prstGeom prst="rect">
            <a:avLst/>
          </a:prstGeom>
          <a:noFill/>
        </p:spPr>
      </p:pic>
      <p:pic>
        <p:nvPicPr>
          <p:cNvPr id="27" name="Picture 9" descr="D:\презентация\ректор\2015\socdu.jpg"/>
          <p:cNvPicPr>
            <a:picLocks noChangeAspect="1" noChangeArrowheads="1"/>
          </p:cNvPicPr>
          <p:nvPr/>
        </p:nvPicPr>
        <p:blipFill>
          <a:blip r:embed="rId7" cstate="print"/>
          <a:srcRect/>
          <a:stretch>
            <a:fillRect/>
          </a:stretch>
        </p:blipFill>
        <p:spPr bwMode="auto">
          <a:xfrm>
            <a:off x="7840562" y="2268467"/>
            <a:ext cx="1002789" cy="488341"/>
          </a:xfrm>
          <a:prstGeom prst="rect">
            <a:avLst/>
          </a:prstGeom>
          <a:noFill/>
        </p:spPr>
      </p:pic>
      <p:pic>
        <p:nvPicPr>
          <p:cNvPr id="28" name="Picture 8" descr="D:\презентация\ректор\2015\220px-Логотип_РАО_ЭС_Востока-мал.jpg"/>
          <p:cNvPicPr>
            <a:picLocks noChangeAspect="1" noChangeArrowheads="1"/>
          </p:cNvPicPr>
          <p:nvPr/>
        </p:nvPicPr>
        <p:blipFill>
          <a:blip r:embed="rId8" cstate="print"/>
          <a:srcRect/>
          <a:stretch>
            <a:fillRect/>
          </a:stretch>
        </p:blipFill>
        <p:spPr bwMode="auto">
          <a:xfrm>
            <a:off x="7256489" y="2848478"/>
            <a:ext cx="535536" cy="515360"/>
          </a:xfrm>
          <a:prstGeom prst="rect">
            <a:avLst/>
          </a:prstGeom>
          <a:noFill/>
        </p:spPr>
      </p:pic>
      <p:sp>
        <p:nvSpPr>
          <p:cNvPr id="22" name="TextBox 21"/>
          <p:cNvSpPr txBox="1"/>
          <p:nvPr/>
        </p:nvSpPr>
        <p:spPr>
          <a:xfrm>
            <a:off x="2860827" y="353363"/>
            <a:ext cx="6279116" cy="365934"/>
          </a:xfrm>
          <a:prstGeom prst="rect">
            <a:avLst/>
          </a:prstGeom>
          <a:noFill/>
        </p:spPr>
        <p:txBody>
          <a:bodyPr wrap="square" lIns="91440" tIns="45720" rIns="91440" bIns="45720" rtlCol="0">
            <a:spAutoFit/>
          </a:bodyPr>
          <a:lstStyle/>
          <a:p>
            <a:pPr>
              <a:lnSpc>
                <a:spcPts val="2000"/>
              </a:lnSpc>
            </a:pPr>
            <a:r>
              <a:rPr lang="en-US" sz="2400" b="1" dirty="0" smtClean="0">
                <a:solidFill>
                  <a:srgbClr val="69BA2E"/>
                </a:solidFill>
                <a:latin typeface="Calibri" panose="020F0502020204030204" pitchFamily="34" charset="0"/>
                <a:ea typeface="Verdana" panose="020B0604030504040204" pitchFamily="34" charset="0"/>
                <a:cs typeface="Verdana" panose="020B0604030504040204" pitchFamily="34" charset="0"/>
              </a:rPr>
              <a:t>       Innovation </a:t>
            </a:r>
            <a:r>
              <a:rPr lang="en-US" sz="2400" b="1" dirty="0">
                <a:solidFill>
                  <a:srgbClr val="69BA2E"/>
                </a:solidFill>
                <a:latin typeface="Calibri" panose="020F0502020204030204" pitchFamily="34" charset="0"/>
                <a:ea typeface="Verdana" panose="020B0604030504040204" pitchFamily="34" charset="0"/>
                <a:cs typeface="Verdana" panose="020B0604030504040204" pitchFamily="34" charset="0"/>
              </a:rPr>
              <a:t>Development Programs</a:t>
            </a:r>
            <a:endParaRPr lang="ru-RU" sz="2400" b="1" dirty="0">
              <a:solidFill>
                <a:srgbClr val="69BA2E"/>
              </a:solidFill>
              <a:latin typeface="Calibri" panose="020F050202020403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7108" y="4587974"/>
            <a:ext cx="1300875" cy="481806"/>
          </a:xfrm>
          <a:prstGeom prst="rect">
            <a:avLst/>
          </a:prstGeom>
        </p:spPr>
      </p:pic>
      <p:pic>
        <p:nvPicPr>
          <p:cNvPr id="4" name="Рисунок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5258" y="3823096"/>
            <a:ext cx="490608" cy="695054"/>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9540" y="3401680"/>
            <a:ext cx="921893" cy="691420"/>
          </a:xfrm>
          <a:prstGeom prst="rect">
            <a:avLst/>
          </a:prstGeom>
        </p:spPr>
      </p:pic>
      <p:pic>
        <p:nvPicPr>
          <p:cNvPr id="17" name="Рисунок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99822" y="3601964"/>
            <a:ext cx="633812" cy="304230"/>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8144" y="2173933"/>
            <a:ext cx="842816" cy="529492"/>
          </a:xfrm>
          <a:prstGeom prst="rect">
            <a:avLst/>
          </a:prstGeom>
        </p:spPr>
      </p:pic>
      <p:pic>
        <p:nvPicPr>
          <p:cNvPr id="29" name="Picture 7" descr="D:\презентация\ректор\2015\photo.jpg"/>
          <p:cNvPicPr>
            <a:picLocks noChangeAspect="1" noChangeArrowheads="1"/>
          </p:cNvPicPr>
          <p:nvPr/>
        </p:nvPicPr>
        <p:blipFill rotWithShape="1">
          <a:blip r:embed="rId14" cstate="print"/>
          <a:srcRect t="39792" b="38101"/>
          <a:stretch/>
        </p:blipFill>
        <p:spPr bwMode="auto">
          <a:xfrm>
            <a:off x="6728851" y="2250056"/>
            <a:ext cx="1158141" cy="287288"/>
          </a:xfrm>
          <a:prstGeom prst="rect">
            <a:avLst/>
          </a:prstGeom>
          <a:noFill/>
        </p:spPr>
      </p:pic>
      <p:pic>
        <p:nvPicPr>
          <p:cNvPr id="14" name="Рисунок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8694" y="2779913"/>
            <a:ext cx="1046954" cy="579564"/>
          </a:xfrm>
          <a:prstGeom prst="rect">
            <a:avLst/>
          </a:prstGeom>
        </p:spPr>
      </p:pic>
      <p:pic>
        <p:nvPicPr>
          <p:cNvPr id="30" name="Рисунок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75903" y="4183783"/>
            <a:ext cx="1258719" cy="400245"/>
          </a:xfrm>
          <a:prstGeom prst="rect">
            <a:avLst/>
          </a:prstGeom>
        </p:spPr>
      </p:pic>
      <p:pic>
        <p:nvPicPr>
          <p:cNvPr id="31" name="Рисунок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75903" y="2857174"/>
            <a:ext cx="905006" cy="387986"/>
          </a:xfrm>
          <a:prstGeom prst="rect">
            <a:avLst/>
          </a:prstGeom>
        </p:spPr>
      </p:pic>
      <p:pic>
        <p:nvPicPr>
          <p:cNvPr id="32" name="Рисунок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6832" y="3359477"/>
            <a:ext cx="785294" cy="369088"/>
          </a:xfrm>
          <a:prstGeom prst="rect">
            <a:avLst/>
          </a:prstGeom>
        </p:spPr>
      </p:pic>
      <p:sp>
        <p:nvSpPr>
          <p:cNvPr id="33" name="TextBox 32"/>
          <p:cNvSpPr txBox="1"/>
          <p:nvPr/>
        </p:nvSpPr>
        <p:spPr>
          <a:xfrm>
            <a:off x="3529974" y="1419622"/>
            <a:ext cx="2407866" cy="3544804"/>
          </a:xfrm>
          <a:prstGeom prst="rect">
            <a:avLst/>
          </a:prstGeom>
          <a:noFill/>
        </p:spPr>
        <p:txBody>
          <a:bodyPr wrap="square" lIns="96762" tIns="48381" rIns="96762" bIns="48381" rtlCol="0">
            <a:spAutoFit/>
          </a:bodyPr>
          <a:lstStyle/>
          <a:p>
            <a:pPr marL="302381" indent="-302381" fontAlgn="base">
              <a:spcBef>
                <a:spcPct val="0"/>
              </a:spcBef>
              <a:spcAft>
                <a:spcPct val="0"/>
              </a:spcAft>
              <a:buFont typeface="Wingdings" panose="05000000000000000000" pitchFamily="2" charset="2"/>
              <a:buChar char="§"/>
            </a:pPr>
            <a:r>
              <a:rPr lang="en-US" altLang="ru-RU" sz="1400" dirty="0" smtClean="0">
                <a:solidFill>
                  <a:srgbClr val="000000"/>
                </a:solidFill>
                <a:ea typeface="Verdana" pitchFamily="34" charset="0"/>
                <a:cs typeface="Arial" charset="0"/>
              </a:rPr>
              <a:t>ROSCOSMOS</a:t>
            </a:r>
            <a:endParaRPr lang="ru-RU" altLang="ru-RU" sz="1400" dirty="0" smtClean="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err="1" smtClean="0">
                <a:solidFill>
                  <a:srgbClr val="000000"/>
                </a:solidFill>
                <a:ea typeface="Verdana" pitchFamily="34" charset="0"/>
                <a:cs typeface="Arial" charset="0"/>
              </a:rPr>
              <a:t>Rosneft</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err="1" smtClean="0">
                <a:solidFill>
                  <a:srgbClr val="000000"/>
                </a:solidFill>
                <a:ea typeface="Verdana" pitchFamily="34" charset="0"/>
                <a:cs typeface="Arial" charset="0"/>
              </a:rPr>
              <a:t>Transneft</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smtClean="0">
                <a:solidFill>
                  <a:srgbClr val="000000"/>
                </a:solidFill>
                <a:ea typeface="Verdana" pitchFamily="34" charset="0"/>
                <a:cs typeface="Arial" charset="0"/>
              </a:rPr>
              <a:t>ALROSA</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a:solidFill>
                  <a:srgbClr val="000000"/>
                </a:solidFill>
                <a:ea typeface="Verdana" pitchFamily="34" charset="0"/>
                <a:cs typeface="Arial" charset="0"/>
              </a:rPr>
              <a:t>Federal Grid Company of Unified Energy System</a:t>
            </a:r>
          </a:p>
          <a:p>
            <a:pPr marL="302381" indent="-302381" fontAlgn="base">
              <a:spcBef>
                <a:spcPct val="0"/>
              </a:spcBef>
              <a:spcAft>
                <a:spcPct val="0"/>
              </a:spcAft>
              <a:buFont typeface="Arial" panose="020B0604020202020204" pitchFamily="34" charset="0"/>
              <a:buChar char="•"/>
            </a:pPr>
            <a:r>
              <a:rPr lang="en-US" altLang="ru-RU" sz="1400" dirty="0" err="1">
                <a:solidFill>
                  <a:srgbClr val="000000"/>
                </a:solidFill>
                <a:ea typeface="Verdana" pitchFamily="34" charset="0"/>
                <a:cs typeface="Arial" charset="0"/>
              </a:rPr>
              <a:t>Rostec</a:t>
            </a:r>
            <a:r>
              <a:rPr lang="en-US" altLang="ru-RU" sz="1400" dirty="0">
                <a:solidFill>
                  <a:srgbClr val="000000"/>
                </a:solidFill>
                <a:ea typeface="Verdana" pitchFamily="34" charset="0"/>
                <a:cs typeface="Arial" charset="0"/>
              </a:rPr>
              <a:t> Corporation</a:t>
            </a:r>
            <a:r>
              <a:rPr lang="ru-RU" altLang="ru-RU" sz="1400" dirty="0">
                <a:solidFill>
                  <a:srgbClr val="000000"/>
                </a:solidFill>
                <a:ea typeface="Verdana" pitchFamily="34" charset="0"/>
                <a:cs typeface="Arial" charset="0"/>
              </a:rPr>
              <a:t> </a:t>
            </a:r>
          </a:p>
          <a:p>
            <a:pPr marL="302381" indent="-302381" fontAlgn="base">
              <a:spcBef>
                <a:spcPct val="0"/>
              </a:spcBef>
              <a:spcAft>
                <a:spcPct val="0"/>
              </a:spcAft>
              <a:buFont typeface="Arial" panose="020B0604020202020204" pitchFamily="34" charset="0"/>
              <a:buChar char="•"/>
            </a:pPr>
            <a:r>
              <a:rPr lang="en-US" altLang="ru-RU" sz="1400" dirty="0">
                <a:solidFill>
                  <a:srgbClr val="000000"/>
                </a:solidFill>
                <a:ea typeface="Verdana" pitchFamily="34" charset="0"/>
                <a:cs typeface="Arial" charset="0"/>
              </a:rPr>
              <a:t>Russian Railways</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Arial" panose="020B0604020202020204" pitchFamily="34" charset="0"/>
              <a:buChar char="•"/>
            </a:pPr>
            <a:r>
              <a:rPr lang="en-US" altLang="ru-RU" sz="1400" dirty="0">
                <a:solidFill>
                  <a:srgbClr val="000000"/>
                </a:solidFill>
                <a:ea typeface="Verdana" pitchFamily="34" charset="0"/>
                <a:cs typeface="Arial" charset="0"/>
              </a:rPr>
              <a:t>S.P. </a:t>
            </a:r>
            <a:r>
              <a:rPr lang="en-US" altLang="ru-RU" sz="1400" dirty="0" err="1">
                <a:solidFill>
                  <a:srgbClr val="000000"/>
                </a:solidFill>
                <a:ea typeface="Verdana" pitchFamily="34" charset="0"/>
                <a:cs typeface="Arial" charset="0"/>
              </a:rPr>
              <a:t>Korolev</a:t>
            </a:r>
            <a:r>
              <a:rPr lang="en-US" altLang="ru-RU" sz="1400" dirty="0">
                <a:solidFill>
                  <a:srgbClr val="000000"/>
                </a:solidFill>
                <a:ea typeface="Verdana" pitchFamily="34" charset="0"/>
                <a:cs typeface="Arial" charset="0"/>
              </a:rPr>
              <a:t> Rocket and Space Corporation </a:t>
            </a:r>
            <a:r>
              <a:rPr lang="en-US" altLang="ru-RU" sz="1400" dirty="0" err="1">
                <a:solidFill>
                  <a:srgbClr val="000000"/>
                </a:solidFill>
                <a:ea typeface="Verdana" pitchFamily="34" charset="0"/>
                <a:cs typeface="Arial" charset="0"/>
              </a:rPr>
              <a:t>Energia</a:t>
            </a:r>
            <a:r>
              <a:rPr lang="en-US" altLang="ru-RU" sz="1400" dirty="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Arial" panose="020B0604020202020204" pitchFamily="34" charset="0"/>
              <a:buChar char="•"/>
            </a:pPr>
            <a:r>
              <a:rPr lang="en-US" sz="1400" dirty="0">
                <a:solidFill>
                  <a:srgbClr val="000000"/>
                </a:solidFill>
                <a:ea typeface="Verdana" pitchFamily="34" charset="0"/>
                <a:cs typeface="Arial" charset="0"/>
              </a:rPr>
              <a:t>All-Russian Scientific Research Institute of Aviation Materials</a:t>
            </a:r>
          </a:p>
          <a:p>
            <a:pPr marL="302381" indent="-302381" fontAlgn="base">
              <a:spcBef>
                <a:spcPct val="0"/>
              </a:spcBef>
              <a:spcAft>
                <a:spcPct val="0"/>
              </a:spcAft>
              <a:buFont typeface="Arial" panose="020B0604020202020204" pitchFamily="34" charset="0"/>
              <a:buChar char="•"/>
            </a:pPr>
            <a:r>
              <a:rPr lang="en-US" sz="1400" dirty="0" smtClean="0">
                <a:solidFill>
                  <a:srgbClr val="000000"/>
                </a:solidFill>
                <a:ea typeface="Verdana" pitchFamily="34" charset="0"/>
                <a:cs typeface="Arial" charset="0"/>
              </a:rPr>
              <a:t>KAMAZ</a:t>
            </a:r>
            <a:endParaRPr lang="ru-RU" sz="1500" dirty="0" smtClean="0">
              <a:solidFill>
                <a:srgbClr val="000000"/>
              </a:solidFill>
              <a:ea typeface="Verdana" pitchFamily="34" charset="0"/>
              <a:cs typeface="Arial" charset="0"/>
            </a:endParaRPr>
          </a:p>
        </p:txBody>
      </p:sp>
      <p:pic>
        <p:nvPicPr>
          <p:cNvPr id="1026" name="Picture 2" descr="C:\Users\rector\Desktop\Роскосмос.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37925" y="3802262"/>
            <a:ext cx="933410" cy="59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3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6" name="Прямоугольник 1"/>
          <p:cNvSpPr>
            <a:spLocks noChangeArrowheads="1"/>
          </p:cNvSpPr>
          <p:nvPr/>
        </p:nvSpPr>
        <p:spPr bwMode="auto">
          <a:xfrm>
            <a:off x="937837" y="1067093"/>
            <a:ext cx="5946744" cy="3608925"/>
          </a:xfrm>
          <a:prstGeom prst="rect">
            <a:avLst/>
          </a:prstGeom>
          <a:noFill/>
          <a:ln w="12700">
            <a:noFill/>
          </a:ln>
          <a:extLst/>
        </p:spPr>
        <p:style>
          <a:lnRef idx="2">
            <a:schemeClr val="accent1"/>
          </a:lnRef>
          <a:fillRef idx="1">
            <a:schemeClr val="lt1"/>
          </a:fillRef>
          <a:effectRef idx="0">
            <a:schemeClr val="accent1"/>
          </a:effectRef>
          <a:fontRef idx="minor">
            <a:schemeClr val="dk1"/>
          </a:fontRef>
        </p:style>
        <p:txBody>
          <a:bodyPr wrap="square" lIns="96762" tIns="48381" rIns="96762" bIns="48381">
            <a:spAutoFit/>
          </a:bodyPr>
          <a:lstStyle>
            <a:lvl1pPr marL="358775" indent="-358775" eaLnBrk="0" hangingPunct="0">
              <a:spcBef>
                <a:spcPct val="20000"/>
              </a:spcBef>
              <a:buChar char="•"/>
              <a:tabLst>
                <a:tab pos="179388" algn="l"/>
              </a:tabLst>
              <a:defRPr sz="2700">
                <a:solidFill>
                  <a:schemeClr val="tx1"/>
                </a:solidFill>
                <a:latin typeface="Arial" charset="0"/>
              </a:defRPr>
            </a:lvl1pPr>
            <a:lvl2pPr marL="742950" indent="-285750" eaLnBrk="0" hangingPunct="0">
              <a:spcBef>
                <a:spcPct val="20000"/>
              </a:spcBef>
              <a:buChar char="–"/>
              <a:tabLst>
                <a:tab pos="179388" algn="l"/>
              </a:tabLst>
              <a:defRPr sz="2400">
                <a:solidFill>
                  <a:schemeClr val="tx1"/>
                </a:solidFill>
                <a:latin typeface="Arial" charset="0"/>
              </a:defRPr>
            </a:lvl2pPr>
            <a:lvl3pPr marL="1143000" indent="-228600" eaLnBrk="0" hangingPunct="0">
              <a:spcBef>
                <a:spcPct val="20000"/>
              </a:spcBef>
              <a:buChar char="•"/>
              <a:tabLst>
                <a:tab pos="179388" algn="l"/>
              </a:tabLst>
              <a:defRPr sz="2000">
                <a:solidFill>
                  <a:schemeClr val="tx1"/>
                </a:solidFill>
                <a:latin typeface="Arial" charset="0"/>
              </a:defRPr>
            </a:lvl3pPr>
            <a:lvl4pPr marL="1600200" indent="-228600" eaLnBrk="0" hangingPunct="0">
              <a:spcBef>
                <a:spcPct val="20000"/>
              </a:spcBef>
              <a:buChar char="–"/>
              <a:tabLst>
                <a:tab pos="179388" algn="l"/>
              </a:tabLst>
              <a:defRPr sz="1700">
                <a:solidFill>
                  <a:schemeClr val="tx1"/>
                </a:solidFill>
                <a:latin typeface="Arial" charset="0"/>
              </a:defRPr>
            </a:lvl4pPr>
            <a:lvl5pPr marL="2057400" indent="-228600" eaLnBrk="0" hangingPunct="0">
              <a:spcBef>
                <a:spcPct val="20000"/>
              </a:spcBef>
              <a:buChar char="»"/>
              <a:tabLst>
                <a:tab pos="179388" algn="l"/>
              </a:tabLst>
              <a:defRPr sz="1700">
                <a:solidFill>
                  <a:schemeClr val="tx1"/>
                </a:solidFill>
                <a:latin typeface="Arial" charset="0"/>
              </a:defRPr>
            </a:lvl5pPr>
            <a:lvl6pPr marL="2514600" indent="-228600" eaLnBrk="0" fontAlgn="base" hangingPunct="0">
              <a:spcBef>
                <a:spcPct val="20000"/>
              </a:spcBef>
              <a:spcAft>
                <a:spcPct val="0"/>
              </a:spcAft>
              <a:buChar char="»"/>
              <a:tabLst>
                <a:tab pos="179388" algn="l"/>
              </a:tabLst>
              <a:defRPr sz="1700">
                <a:solidFill>
                  <a:schemeClr val="tx1"/>
                </a:solidFill>
                <a:latin typeface="Arial" charset="0"/>
              </a:defRPr>
            </a:lvl6pPr>
            <a:lvl7pPr marL="2971800" indent="-228600" eaLnBrk="0" fontAlgn="base" hangingPunct="0">
              <a:spcBef>
                <a:spcPct val="20000"/>
              </a:spcBef>
              <a:spcAft>
                <a:spcPct val="0"/>
              </a:spcAft>
              <a:buChar char="»"/>
              <a:tabLst>
                <a:tab pos="179388" algn="l"/>
              </a:tabLst>
              <a:defRPr sz="1700">
                <a:solidFill>
                  <a:schemeClr val="tx1"/>
                </a:solidFill>
                <a:latin typeface="Arial" charset="0"/>
              </a:defRPr>
            </a:lvl7pPr>
            <a:lvl8pPr marL="3429000" indent="-228600" eaLnBrk="0" fontAlgn="base" hangingPunct="0">
              <a:spcBef>
                <a:spcPct val="20000"/>
              </a:spcBef>
              <a:spcAft>
                <a:spcPct val="0"/>
              </a:spcAft>
              <a:buChar char="»"/>
              <a:tabLst>
                <a:tab pos="179388" algn="l"/>
              </a:tabLst>
              <a:defRPr sz="1700">
                <a:solidFill>
                  <a:schemeClr val="tx1"/>
                </a:solidFill>
                <a:latin typeface="Arial" charset="0"/>
              </a:defRPr>
            </a:lvl8pPr>
            <a:lvl9pPr marL="3886200" indent="-228600" eaLnBrk="0" fontAlgn="base" hangingPunct="0">
              <a:spcBef>
                <a:spcPct val="20000"/>
              </a:spcBef>
              <a:spcAft>
                <a:spcPct val="0"/>
              </a:spcAft>
              <a:buChar char="»"/>
              <a:tabLst>
                <a:tab pos="179388" algn="l"/>
              </a:tabLst>
              <a:defRPr sz="1700">
                <a:solidFill>
                  <a:schemeClr val="tx1"/>
                </a:solidFill>
                <a:latin typeface="Arial" charset="0"/>
              </a:defRPr>
            </a:lvl9pPr>
          </a:lstStyle>
          <a:p>
            <a:pPr eaLnBrk="1" fontAlgn="base" hangingPunct="1">
              <a:spcBef>
                <a:spcPct val="0"/>
              </a:spcBef>
              <a:spcAft>
                <a:spcPts val="1000"/>
              </a:spcAft>
              <a:buClr>
                <a:srgbClr val="000000"/>
              </a:buClr>
              <a:buFont typeface="Wingdings" panose="05000000000000000000" pitchFamily="2" charset="2"/>
              <a:buChar char="§"/>
            </a:pPr>
            <a:r>
              <a:rPr lang="en-US" altLang="ru-RU" sz="1400" dirty="0" smtClean="0">
                <a:solidFill>
                  <a:srgbClr val="000000"/>
                </a:solidFill>
                <a:ea typeface="Verdana" pitchFamily="34" charset="0"/>
                <a:cs typeface="Arial" charset="0"/>
              </a:rPr>
              <a:t>TPU is a member of </a:t>
            </a:r>
            <a:r>
              <a:rPr lang="ru-RU" altLang="ru-RU" sz="1400" b="1" dirty="0" smtClean="0">
                <a:solidFill>
                  <a:srgbClr val="60A82A"/>
                </a:solidFill>
                <a:ea typeface="Verdana" pitchFamily="34" charset="0"/>
                <a:cs typeface="Arial" charset="0"/>
              </a:rPr>
              <a:t>9</a:t>
            </a:r>
            <a:r>
              <a:rPr lang="ru-RU" altLang="ru-RU" sz="1400" b="1" dirty="0" smtClean="0">
                <a:solidFill>
                  <a:srgbClr val="000000"/>
                </a:solidFill>
                <a:ea typeface="Verdana" pitchFamily="34" charset="0"/>
                <a:cs typeface="Arial" charset="0"/>
              </a:rPr>
              <a:t> </a:t>
            </a:r>
            <a:r>
              <a:rPr lang="en-US" altLang="ru-RU" sz="1400" dirty="0" smtClean="0">
                <a:solidFill>
                  <a:srgbClr val="000000"/>
                </a:solidFill>
                <a:ea typeface="Verdana" pitchFamily="34" charset="0"/>
                <a:cs typeface="Arial" charset="0"/>
              </a:rPr>
              <a:t>international associations and consortiums</a:t>
            </a:r>
            <a:r>
              <a:rPr lang="ru-RU" altLang="ru-RU" sz="1400" dirty="0" smtClean="0">
                <a:solidFill>
                  <a:srgbClr val="000000"/>
                </a:solidFill>
                <a:ea typeface="Verdana" pitchFamily="34" charset="0"/>
                <a:cs typeface="Arial" charset="0"/>
              </a:rPr>
              <a:t>, </a:t>
            </a:r>
            <a:br>
              <a:rPr lang="ru-RU" altLang="ru-RU" sz="1400" dirty="0" smtClean="0">
                <a:solidFill>
                  <a:srgbClr val="000000"/>
                </a:solidFill>
                <a:ea typeface="Verdana" pitchFamily="34" charset="0"/>
                <a:cs typeface="Arial" charset="0"/>
              </a:rPr>
            </a:br>
            <a:r>
              <a:rPr lang="en-US" altLang="ru-RU" sz="1400" dirty="0" smtClean="0">
                <a:solidFill>
                  <a:srgbClr val="000000"/>
                </a:solidFill>
                <a:ea typeface="Verdana" pitchFamily="34" charset="0"/>
                <a:cs typeface="Arial" charset="0"/>
              </a:rPr>
              <a:t>including </a:t>
            </a:r>
            <a:r>
              <a:rPr lang="ru-RU" altLang="ru-RU" sz="1400" b="1" dirty="0" smtClean="0">
                <a:solidFill>
                  <a:srgbClr val="000000"/>
                </a:solidFill>
                <a:ea typeface="Verdana" pitchFamily="34" charset="0"/>
                <a:cs typeface="Arial" charset="0"/>
              </a:rPr>
              <a:t>CESAER </a:t>
            </a:r>
            <a:r>
              <a:rPr lang="ru-RU" altLang="ru-RU" sz="1400" dirty="0" smtClean="0">
                <a:solidFill>
                  <a:srgbClr val="000000"/>
                </a:solidFill>
                <a:ea typeface="Verdana" pitchFamily="34" charset="0"/>
                <a:cs typeface="Arial" charset="0"/>
              </a:rPr>
              <a:t>(</a:t>
            </a:r>
            <a:r>
              <a:rPr lang="en-US" sz="1400" dirty="0"/>
              <a:t>Conference of European Schools for Advanced Engineering Education and Research</a:t>
            </a:r>
            <a:r>
              <a:rPr lang="ru-RU" altLang="ru-RU" sz="1400" dirty="0" smtClean="0">
                <a:solidFill>
                  <a:srgbClr val="000000"/>
                </a:solidFill>
                <a:ea typeface="Verdana" pitchFamily="34" charset="0"/>
                <a:cs typeface="Arial" charset="0"/>
              </a:rPr>
              <a:t>)</a:t>
            </a:r>
            <a:r>
              <a:rPr lang="ru-RU" altLang="ru-RU" sz="1400" b="1" dirty="0" smtClean="0">
                <a:solidFill>
                  <a:srgbClr val="000000"/>
                </a:solidFill>
                <a:ea typeface="Verdana" pitchFamily="34" charset="0"/>
                <a:cs typeface="Arial" charset="0"/>
              </a:rPr>
              <a:t>, </a:t>
            </a:r>
            <a:r>
              <a:rPr lang="ru-RU" altLang="ru-RU" sz="1400" b="1" dirty="0">
                <a:solidFill>
                  <a:srgbClr val="000000"/>
                </a:solidFill>
                <a:ea typeface="Verdana" pitchFamily="34" charset="0"/>
                <a:cs typeface="Arial" charset="0"/>
              </a:rPr>
              <a:t>CLUSTER </a:t>
            </a:r>
            <a:r>
              <a:rPr lang="ru-RU" altLang="ru-RU" sz="1400" dirty="0" smtClean="0">
                <a:solidFill>
                  <a:srgbClr val="000000"/>
                </a:solidFill>
                <a:ea typeface="Verdana" pitchFamily="34" charset="0"/>
                <a:cs typeface="Arial" charset="0"/>
              </a:rPr>
              <a:t>(</a:t>
            </a:r>
            <a:r>
              <a:rPr lang="en-US" sz="1400" dirty="0"/>
              <a:t>Consortium of Leading European and Asian Technical Universities</a:t>
            </a:r>
            <a:r>
              <a:rPr lang="ru-RU" altLang="ru-RU" sz="1400" dirty="0" smtClean="0">
                <a:solidFill>
                  <a:srgbClr val="000000"/>
                </a:solidFill>
                <a:ea typeface="Verdana" pitchFamily="34" charset="0"/>
                <a:cs typeface="Arial" charset="0"/>
              </a:rPr>
              <a:t>)</a:t>
            </a:r>
          </a:p>
          <a:p>
            <a:pPr eaLnBrk="1" fontAlgn="base" hangingPunct="1">
              <a:spcBef>
                <a:spcPct val="0"/>
              </a:spcBef>
              <a:spcAft>
                <a:spcPts val="1000"/>
              </a:spcAft>
              <a:buClr>
                <a:srgbClr val="0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TPU is a participant of the </a:t>
            </a:r>
            <a:r>
              <a:rPr lang="en-US" sz="1400" b="1" dirty="0"/>
              <a:t>BRICS </a:t>
            </a:r>
            <a:r>
              <a:rPr lang="en-US" sz="1400" b="1" dirty="0">
                <a:solidFill>
                  <a:srgbClr val="60A82A"/>
                </a:solidFill>
                <a:ea typeface="Verdana" pitchFamily="34" charset="0"/>
                <a:cs typeface="Arial" charset="0"/>
              </a:rPr>
              <a:t>Network University</a:t>
            </a:r>
            <a:endParaRPr lang="ru-RU" sz="1400" b="1" dirty="0">
              <a:solidFill>
                <a:srgbClr val="60A82A"/>
              </a:solidFill>
              <a:ea typeface="Verdana" pitchFamily="34" charset="0"/>
              <a:cs typeface="Arial" charset="0"/>
            </a:endParaRPr>
          </a:p>
          <a:p>
            <a:pPr eaLnBrk="1" fontAlgn="base" hangingPunct="1">
              <a:spcBef>
                <a:spcPct val="0"/>
              </a:spcBef>
              <a:spcAft>
                <a:spcPts val="1000"/>
              </a:spcAft>
              <a:buClr>
                <a:srgbClr val="0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Sino-Russian Think Tank in the framework of One Belt and One Road Initiative established at TPU jointly with the Chinese Academy of Science and Technology for Development (CASTED)</a:t>
            </a:r>
            <a:r>
              <a:rPr lang="en-US" sz="1400" dirty="0" smtClean="0"/>
              <a:t>. Its </a:t>
            </a:r>
            <a:r>
              <a:rPr lang="en-US" sz="1400" dirty="0"/>
              <a:t>strategic goal is to assess the social and economic impact of engineering </a:t>
            </a:r>
            <a:r>
              <a:rPr lang="en-US" sz="1400" dirty="0" smtClean="0"/>
              <a:t>solutions</a:t>
            </a:r>
            <a:endParaRPr lang="ru-RU" altLang="ru-RU" sz="1400" dirty="0" smtClean="0">
              <a:solidFill>
                <a:srgbClr val="000000"/>
              </a:solidFill>
              <a:ea typeface="Verdana" pitchFamily="34" charset="0"/>
              <a:cs typeface="Arial" charset="0"/>
            </a:endParaRPr>
          </a:p>
          <a:p>
            <a:pPr eaLnBrk="1" fontAlgn="base" hangingPunct="1">
              <a:spcBef>
                <a:spcPct val="0"/>
              </a:spcBef>
              <a:spcAft>
                <a:spcPts val="1000"/>
              </a:spcAft>
              <a:buClr>
                <a:srgbClr val="000000"/>
              </a:buClr>
              <a:buFont typeface="Wingdings" panose="05000000000000000000" pitchFamily="2" charset="2"/>
              <a:buChar char="§"/>
            </a:pPr>
            <a:r>
              <a:rPr lang="en-US" altLang="ru-RU" sz="1400" dirty="0" smtClean="0">
                <a:solidFill>
                  <a:srgbClr val="000000"/>
                </a:solidFill>
                <a:ea typeface="Verdana" pitchFamily="34" charset="0"/>
                <a:cs typeface="Arial" charset="0"/>
              </a:rPr>
              <a:t>Research centers of world corporations-partners of TPU</a:t>
            </a:r>
            <a:r>
              <a:rPr lang="ru-RU" altLang="ru-RU" sz="1400" dirty="0" smtClean="0">
                <a:solidFill>
                  <a:srgbClr val="000000"/>
                </a:solidFill>
                <a:ea typeface="Verdana" pitchFamily="34" charset="0"/>
                <a:cs typeface="Arial" charset="0"/>
              </a:rPr>
              <a:t>:</a:t>
            </a:r>
            <a:endParaRPr lang="ru-RU" altLang="ru-RU" sz="1400" dirty="0">
              <a:solidFill>
                <a:srgbClr val="000000"/>
              </a:solidFill>
              <a:ea typeface="Verdana" pitchFamily="34" charset="0"/>
              <a:cs typeface="Arial" charset="0"/>
            </a:endParaRPr>
          </a:p>
          <a:p>
            <a:pPr marL="0" indent="0" eaLnBrk="1" fontAlgn="base" hangingPunct="1">
              <a:spcBef>
                <a:spcPct val="0"/>
              </a:spcBef>
              <a:spcAft>
                <a:spcPts val="1270"/>
              </a:spcAft>
              <a:buClr>
                <a:srgbClr val="000000"/>
              </a:buClr>
              <a:buNone/>
            </a:pPr>
            <a:endParaRPr lang="ru-RU" altLang="ru-RU" sz="1400" dirty="0" smtClean="0">
              <a:solidFill>
                <a:srgbClr val="000000"/>
              </a:solidFill>
              <a:ea typeface="Verdana" pitchFamily="34" charset="0"/>
              <a:cs typeface="Arial" charset="0"/>
            </a:endParaRPr>
          </a:p>
          <a:p>
            <a:pPr eaLnBrk="1" fontAlgn="base" hangingPunct="1">
              <a:spcBef>
                <a:spcPct val="0"/>
              </a:spcBef>
              <a:spcAft>
                <a:spcPts val="1270"/>
              </a:spcAft>
              <a:buClr>
                <a:srgbClr val="000000"/>
              </a:buClr>
            </a:pPr>
            <a:endParaRPr lang="ru-RU" altLang="ru-RU" sz="1600" dirty="0">
              <a:solidFill>
                <a:srgbClr val="000000"/>
              </a:solidFill>
              <a:ea typeface="Verdana" pitchFamily="34" charset="0"/>
              <a:cs typeface="Arial" charset="0"/>
            </a:endParaRPr>
          </a:p>
        </p:txBody>
      </p:sp>
      <p:sp>
        <p:nvSpPr>
          <p:cNvPr id="18" name="Rectangle 5"/>
          <p:cNvSpPr>
            <a:spLocks noChangeArrowheads="1"/>
          </p:cNvSpPr>
          <p:nvPr/>
        </p:nvSpPr>
        <p:spPr bwMode="auto">
          <a:xfrm>
            <a:off x="8687052" y="4629490"/>
            <a:ext cx="456948" cy="51401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spcBef>
                <a:spcPct val="20000"/>
              </a:spcBef>
              <a:buChar char="•"/>
              <a:defRPr sz="2700">
                <a:solidFill>
                  <a:schemeClr val="tx1"/>
                </a:solidFill>
                <a:latin typeface="Arial" charset="0"/>
              </a:defRPr>
            </a:lvl1pPr>
            <a:lvl2pPr marL="742950" indent="-285750" defTabSz="771525" eaLnBrk="0" hangingPunct="0">
              <a:spcBef>
                <a:spcPct val="20000"/>
              </a:spcBef>
              <a:buChar char="–"/>
              <a:defRPr sz="2400">
                <a:solidFill>
                  <a:schemeClr val="tx1"/>
                </a:solidFill>
                <a:latin typeface="Arial" charset="0"/>
              </a:defRPr>
            </a:lvl2pPr>
            <a:lvl3pPr marL="1143000" indent="-228600" defTabSz="771525" eaLnBrk="0" hangingPunct="0">
              <a:spcBef>
                <a:spcPct val="20000"/>
              </a:spcBef>
              <a:buChar char="•"/>
              <a:defRPr sz="2000">
                <a:solidFill>
                  <a:schemeClr val="tx1"/>
                </a:solidFill>
                <a:latin typeface="Arial" charset="0"/>
              </a:defRPr>
            </a:lvl3pPr>
            <a:lvl4pPr marL="1600200" indent="-228600" defTabSz="771525" eaLnBrk="0" hangingPunct="0">
              <a:spcBef>
                <a:spcPct val="20000"/>
              </a:spcBef>
              <a:buChar char="–"/>
              <a:defRPr sz="1700">
                <a:solidFill>
                  <a:schemeClr val="tx1"/>
                </a:solidFill>
                <a:latin typeface="Arial" charset="0"/>
              </a:defRPr>
            </a:lvl4pPr>
            <a:lvl5pPr marL="2057400" indent="-228600" defTabSz="771525" eaLnBrk="0" hangingPunct="0">
              <a:spcBef>
                <a:spcPct val="20000"/>
              </a:spcBef>
              <a:buChar char="»"/>
              <a:defRPr sz="1700">
                <a:solidFill>
                  <a:schemeClr val="tx1"/>
                </a:solidFill>
                <a:latin typeface="Arial" charset="0"/>
              </a:defRPr>
            </a:lvl5pPr>
            <a:lvl6pPr marL="2514600" indent="-228600" defTabSz="771525" eaLnBrk="0" fontAlgn="base" hangingPunct="0">
              <a:spcBef>
                <a:spcPct val="20000"/>
              </a:spcBef>
              <a:spcAft>
                <a:spcPct val="0"/>
              </a:spcAft>
              <a:buChar char="»"/>
              <a:defRPr sz="1700">
                <a:solidFill>
                  <a:schemeClr val="tx1"/>
                </a:solidFill>
                <a:latin typeface="Arial" charset="0"/>
              </a:defRPr>
            </a:lvl6pPr>
            <a:lvl7pPr marL="2971800" indent="-228600" defTabSz="771525" eaLnBrk="0" fontAlgn="base" hangingPunct="0">
              <a:spcBef>
                <a:spcPct val="20000"/>
              </a:spcBef>
              <a:spcAft>
                <a:spcPct val="0"/>
              </a:spcAft>
              <a:buChar char="»"/>
              <a:defRPr sz="1700">
                <a:solidFill>
                  <a:schemeClr val="tx1"/>
                </a:solidFill>
                <a:latin typeface="Arial" charset="0"/>
              </a:defRPr>
            </a:lvl7pPr>
            <a:lvl8pPr marL="3429000" indent="-228600" defTabSz="771525" eaLnBrk="0" fontAlgn="base" hangingPunct="0">
              <a:spcBef>
                <a:spcPct val="20000"/>
              </a:spcBef>
              <a:spcAft>
                <a:spcPct val="0"/>
              </a:spcAft>
              <a:buChar char="»"/>
              <a:defRPr sz="1700">
                <a:solidFill>
                  <a:schemeClr val="tx1"/>
                </a:solidFill>
                <a:latin typeface="Arial" charset="0"/>
              </a:defRPr>
            </a:lvl8pPr>
            <a:lvl9pPr marL="3886200" indent="-228600" defTabSz="771525" eaLnBrk="0" fontAlgn="base" hangingPunct="0">
              <a:spcBef>
                <a:spcPct val="20000"/>
              </a:spcBef>
              <a:spcAft>
                <a:spcPct val="0"/>
              </a:spcAft>
              <a:buChar char="»"/>
              <a:defRPr sz="1700">
                <a:solidFill>
                  <a:schemeClr val="tx1"/>
                </a:solidFill>
                <a:latin typeface="Arial" charset="0"/>
              </a:defRPr>
            </a:lvl9pPr>
          </a:lstStyle>
          <a:p>
            <a:pPr algn="ctr" eaLnBrk="1" fontAlgn="base" hangingPunct="1">
              <a:spcBef>
                <a:spcPct val="0"/>
              </a:spcBef>
              <a:spcAft>
                <a:spcPct val="0"/>
              </a:spcAft>
              <a:buFontTx/>
              <a:buNone/>
            </a:pPr>
            <a:r>
              <a:rPr lang="en-US" altLang="ru-RU" sz="1200" dirty="0" smtClean="0">
                <a:solidFill>
                  <a:srgbClr val="000000"/>
                </a:solidFill>
                <a:latin typeface="Calibri" panose="020F0502020204030204" pitchFamily="34" charset="0"/>
              </a:rPr>
              <a:t>2</a:t>
            </a:r>
            <a:r>
              <a:rPr lang="ru-RU" altLang="ru-RU" sz="1200" dirty="0">
                <a:solidFill>
                  <a:srgbClr val="000000"/>
                </a:solidFill>
                <a:latin typeface="Calibri" panose="020F0502020204030204" pitchFamily="34" charset="0"/>
              </a:rPr>
              <a:t>5</a:t>
            </a:r>
          </a:p>
        </p:txBody>
      </p:sp>
      <p:sp>
        <p:nvSpPr>
          <p:cNvPr id="22" name="TextBox 21"/>
          <p:cNvSpPr txBox="1"/>
          <p:nvPr/>
        </p:nvSpPr>
        <p:spPr>
          <a:xfrm>
            <a:off x="3347864" y="362381"/>
            <a:ext cx="5711607" cy="365934"/>
          </a:xfrm>
          <a:prstGeom prst="rect">
            <a:avLst/>
          </a:prstGeom>
          <a:noFill/>
        </p:spPr>
        <p:txBody>
          <a:bodyPr wrap="square" lIns="91440" tIns="45720" rIns="91440" bIns="45720" rtlCol="0">
            <a:spAutoFit/>
          </a:bodyPr>
          <a:lstStyle/>
          <a:p>
            <a:pPr>
              <a:lnSpc>
                <a:spcPts val="2000"/>
              </a:lnSpc>
            </a:pPr>
            <a:r>
              <a:rPr lang="en-US" sz="2400" b="1" dirty="0" smtClean="0">
                <a:solidFill>
                  <a:srgbClr val="69BA2E"/>
                </a:solidFill>
                <a:latin typeface="Calibri" panose="020F0502020204030204" pitchFamily="34" charset="0"/>
                <a:ea typeface="Verdana" panose="020B0604030504040204" pitchFamily="34" charset="0"/>
                <a:cs typeface="Verdana" panose="020B0604030504040204" pitchFamily="34" charset="0"/>
              </a:rPr>
              <a:t>International Recognition</a:t>
            </a:r>
            <a:endParaRPr lang="ru-RU" sz="2400" b="1" dirty="0">
              <a:solidFill>
                <a:srgbClr val="69BA2E"/>
              </a:solidFill>
              <a:latin typeface="Calibri" panose="020F0502020204030204" pitchFamily="34" charset="0"/>
              <a:ea typeface="Verdana" panose="020B0604030504040204" pitchFamily="34" charset="0"/>
              <a:cs typeface="Verdana" panose="020B0604030504040204" pitchFamily="34" charset="0"/>
            </a:endParaRPr>
          </a:p>
        </p:txBody>
      </p:sp>
      <p:pic>
        <p:nvPicPr>
          <p:cNvPr id="35" name="Picture 4" descr="https://storage.tpu.ru/tpu/2016/12/13/gPljlk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626" b="19480"/>
          <a:stretch/>
        </p:blipFill>
        <p:spPr bwMode="auto">
          <a:xfrm>
            <a:off x="6884581" y="2053197"/>
            <a:ext cx="2030945" cy="722248"/>
          </a:xfrm>
          <a:prstGeom prst="rect">
            <a:avLst/>
          </a:prstGeom>
          <a:noFill/>
          <a:extLst>
            <a:ext uri="{909E8E84-426E-40DD-AFC4-6F175D3DCCD1}">
              <a14:hiddenFill xmlns:a14="http://schemas.microsoft.com/office/drawing/2010/main">
                <a:solidFill>
                  <a:srgbClr val="FFFFFF"/>
                </a:solidFill>
              </a14:hiddenFill>
            </a:ext>
          </a:extLst>
        </p:spPr>
      </p:pic>
      <p:pic>
        <p:nvPicPr>
          <p:cNvPr id="36" name="Рисунок 35"/>
          <p:cNvPicPr>
            <a:picLocks noChangeAspect="1"/>
          </p:cNvPicPr>
          <p:nvPr/>
        </p:nvPicPr>
        <p:blipFill rotWithShape="1">
          <a:blip r:embed="rId5">
            <a:extLst>
              <a:ext uri="{28A0092B-C50C-407E-A947-70E740481C1C}">
                <a14:useLocalDpi xmlns:a14="http://schemas.microsoft.com/office/drawing/2010/main" val="0"/>
              </a:ext>
            </a:extLst>
          </a:blip>
          <a:srcRect t="27891" b="22665"/>
          <a:stretch/>
        </p:blipFill>
        <p:spPr>
          <a:xfrm>
            <a:off x="6717667" y="1241201"/>
            <a:ext cx="2030945" cy="723017"/>
          </a:xfrm>
          <a:prstGeom prst="rect">
            <a:avLst/>
          </a:prstGeom>
        </p:spPr>
      </p:pic>
      <p:pic>
        <p:nvPicPr>
          <p:cNvPr id="10" name="Рисунок 9"/>
          <p:cNvPicPr>
            <a:picLocks noChangeAspect="1"/>
          </p:cNvPicPr>
          <p:nvPr/>
        </p:nvPicPr>
        <p:blipFill>
          <a:blip r:embed="rId6"/>
          <a:stretch>
            <a:fillRect/>
          </a:stretch>
        </p:blipFill>
        <p:spPr>
          <a:xfrm>
            <a:off x="7333841" y="3748570"/>
            <a:ext cx="1718006" cy="268553"/>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6158" y="4073758"/>
            <a:ext cx="1464995" cy="492480"/>
          </a:xfrm>
          <a:prstGeom prst="rect">
            <a:avLst/>
          </a:prstGeom>
        </p:spPr>
      </p:pic>
      <p:pic>
        <p:nvPicPr>
          <p:cNvPr id="13" name="Рисунок 12"/>
          <p:cNvPicPr>
            <a:picLocks noChangeAspect="1"/>
          </p:cNvPicPr>
          <p:nvPr/>
        </p:nvPicPr>
        <p:blipFill rotWithShape="1">
          <a:blip r:embed="rId8" cstate="print">
            <a:extLst>
              <a:ext uri="{28A0092B-C50C-407E-A947-70E740481C1C}">
                <a14:useLocalDpi xmlns:a14="http://schemas.microsoft.com/office/drawing/2010/main" val="0"/>
              </a:ext>
            </a:extLst>
          </a:blip>
          <a:srcRect t="25758"/>
          <a:stretch/>
        </p:blipFill>
        <p:spPr>
          <a:xfrm>
            <a:off x="7333841" y="4118352"/>
            <a:ext cx="1402924" cy="511138"/>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0624" y="4591032"/>
            <a:ext cx="1036612" cy="473880"/>
          </a:xfrm>
          <a:prstGeom prst="rect">
            <a:avLst/>
          </a:prstGeom>
        </p:spPr>
      </p:pic>
      <p:pic>
        <p:nvPicPr>
          <p:cNvPr id="15" name="Picture 4" descr="http://madenergy.ru/wp-content/uploads/2016/11/Woodwar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4134" y="3765917"/>
            <a:ext cx="1604849" cy="7465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4/49/Schneider-Electric-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5647" y="4590339"/>
            <a:ext cx="1540876" cy="45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mp;Kcy;&amp;acy;&amp;rcy;&amp;tcy;&amp;icy;&amp;ncy;&amp;kcy;&amp;icy; &amp;pcy;&amp;ocy; &amp;zcy;&amp;acy;&amp;pcy;&amp;rcy;&amp;ocy;&amp;scy;&amp;ucy; &amp;scy;&amp;iecy;&amp;tcy;&amp;iecy;&amp;vcy;&amp;ocy;&amp;jcy; &amp;ucy;&amp;ncy;&amp;icy;&amp;vcy;&amp;iecy;&amp;rcy;&amp;scy;&amp;icy;&amp;tcy;&amp;iecy;&amp;tcy; &amp;bcy;&amp;rcy;&amp;icy;&amp;kcy;&amp;sc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6655" y="2737736"/>
            <a:ext cx="1898871" cy="82600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13"/>
          <a:stretch>
            <a:fillRect/>
          </a:stretch>
        </p:blipFill>
        <p:spPr>
          <a:xfrm>
            <a:off x="6789855" y="4765867"/>
            <a:ext cx="1552921" cy="299045"/>
          </a:xfrm>
          <a:prstGeom prst="rect">
            <a:avLst/>
          </a:prstGeom>
        </p:spPr>
      </p:pic>
    </p:spTree>
    <p:extLst>
      <p:ext uri="{BB962C8B-B14F-4D97-AF65-F5344CB8AC3E}">
        <p14:creationId xmlns:p14="http://schemas.microsoft.com/office/powerpoint/2010/main" val="194960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_obechn.jpg"/>
          <p:cNvPicPr>
            <a:picLocks noChangeAspect="1"/>
          </p:cNvPicPr>
          <p:nvPr/>
        </p:nvPicPr>
        <p:blipFill>
          <a:blip r:embed="rId2" cstate="print"/>
          <a:stretch>
            <a:fillRect/>
          </a:stretch>
        </p:blipFill>
        <p:spPr>
          <a:xfrm>
            <a:off x="0" y="2"/>
            <a:ext cx="9135879" cy="5143500"/>
          </a:xfrm>
          <a:prstGeom prst="rect">
            <a:avLst/>
          </a:prstGeom>
        </p:spPr>
      </p:pic>
      <p:pic>
        <p:nvPicPr>
          <p:cNvPr id="9" name="Picture 2" descr="D:\презентация\ректор\Медведев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5559" b="10634"/>
          <a:stretch/>
        </p:blipFill>
        <p:spPr bwMode="auto">
          <a:xfrm>
            <a:off x="1069134" y="1150888"/>
            <a:ext cx="3718890" cy="2140942"/>
          </a:xfrm>
          <a:prstGeom prst="rect">
            <a:avLst/>
          </a:prstGeom>
          <a:noFill/>
        </p:spPr>
      </p:pic>
      <p:pic>
        <p:nvPicPr>
          <p:cNvPr id="10" name="Picture 3" descr="D:\презентация\ректор\Путин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086" b="16428"/>
          <a:stretch/>
        </p:blipFill>
        <p:spPr bwMode="auto">
          <a:xfrm>
            <a:off x="5004048" y="1150888"/>
            <a:ext cx="3528392" cy="2160240"/>
          </a:xfrm>
          <a:prstGeom prst="rect">
            <a:avLst/>
          </a:prstGeom>
          <a:noFill/>
        </p:spPr>
      </p:pic>
      <p:sp>
        <p:nvSpPr>
          <p:cNvPr id="11" name="TextBox 10"/>
          <p:cNvSpPr txBox="1"/>
          <p:nvPr/>
        </p:nvSpPr>
        <p:spPr>
          <a:xfrm>
            <a:off x="3347864" y="267496"/>
            <a:ext cx="5400600" cy="46684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Visits by country leaders</a:t>
            </a:r>
            <a:endParaRPr lang="ru-RU" sz="2400" b="1" dirty="0">
              <a:solidFill>
                <a:srgbClr val="69BA2E"/>
              </a:solidFill>
              <a:latin typeface="+mj-lt"/>
              <a:ea typeface="Verdana" panose="020B0604030504040204" pitchFamily="34" charset="0"/>
              <a:cs typeface="Verdana" panose="020B0604030504040204" pitchFamily="34" charset="0"/>
            </a:endParaRPr>
          </a:p>
        </p:txBody>
      </p:sp>
      <p:sp>
        <p:nvSpPr>
          <p:cNvPr id="7" name="TextBox 6"/>
          <p:cNvSpPr txBox="1"/>
          <p:nvPr/>
        </p:nvSpPr>
        <p:spPr>
          <a:xfrm>
            <a:off x="971600" y="3363838"/>
            <a:ext cx="3960440" cy="969496"/>
          </a:xfrm>
          <a:prstGeom prst="rect">
            <a:avLst/>
          </a:prstGeom>
          <a:noFill/>
        </p:spPr>
        <p:txBody>
          <a:bodyPr wrap="square" lIns="91440" tIns="45720" rIns="91440" bIns="45720" rtlCol="0">
            <a:spAutoFit/>
          </a:bodyPr>
          <a:lstStyle/>
          <a:p>
            <a:pPr marL="358773" indent="-358773">
              <a:spcAft>
                <a:spcPts val="1200"/>
              </a:spcAft>
              <a:buClr>
                <a:schemeClr val="tx1"/>
              </a:buClr>
              <a:buFont typeface="Wingdings" pitchFamily="2" charset="2"/>
              <a:buChar char="§"/>
              <a:tabLst>
                <a:tab pos="179388" algn="l"/>
              </a:tabLst>
            </a:pPr>
            <a:r>
              <a:rPr lang="ru-RU" sz="1400" b="1" dirty="0">
                <a:solidFill>
                  <a:srgbClr val="69BA2E"/>
                </a:solidFill>
                <a:latin typeface="Arial" panose="020B0604020202020204" pitchFamily="34" charset="0"/>
                <a:ea typeface="Verdana" panose="020B0604030504040204" pitchFamily="34" charset="0"/>
                <a:cs typeface="Arial" panose="020B0604020202020204" pitchFamily="34" charset="0"/>
              </a:rPr>
              <a:t>11 </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February </a:t>
            </a:r>
            <a:r>
              <a:rPr lang="ru-RU"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2010 </a:t>
            </a:r>
            <a:r>
              <a:rPr lang="ru-RU" sz="1400" dirty="0" smtClean="0">
                <a:latin typeface="Arial" panose="020B0604020202020204" pitchFamily="34" charset="0"/>
                <a:ea typeface="Verdana" panose="020B0604030504040204" pitchFamily="34" charset="0"/>
                <a:cs typeface="Arial" panose="020B0604020202020204" pitchFamily="34" charset="0"/>
              </a:rPr>
              <a:t>- </a:t>
            </a:r>
            <a:r>
              <a:rPr lang="en-US" sz="1400" dirty="0">
                <a:latin typeface="Arial" pitchFamily="34" charset="0"/>
                <a:ea typeface="Verdana" panose="020B0604030504040204" pitchFamily="34" charset="0"/>
                <a:cs typeface="Arial" pitchFamily="34" charset="0"/>
              </a:rPr>
              <a:t>President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 Federation</a:t>
            </a:r>
            <a:r>
              <a:rPr lang="ru-RU" sz="1400" dirty="0">
                <a:latin typeface="Arial" pitchFamily="34" charset="0"/>
                <a:ea typeface="Verdana" panose="020B0604030504040204" pitchFamily="34" charset="0"/>
                <a:cs typeface="Arial" pitchFamily="34" charset="0"/>
              </a:rPr>
              <a:t> </a:t>
            </a:r>
            <a:r>
              <a:rPr lang="en-US" sz="1400" b="1" dirty="0">
                <a:latin typeface="Arial" pitchFamily="34" charset="0"/>
                <a:ea typeface="Verdana" panose="020B0604030504040204" pitchFamily="34" charset="0"/>
                <a:cs typeface="Arial" pitchFamily="34" charset="0"/>
              </a:rPr>
              <a:t>Dmitry A. Medvedev </a:t>
            </a:r>
            <a:r>
              <a:rPr lang="en-US" sz="1400" dirty="0">
                <a:latin typeface="Arial" pitchFamily="34" charset="0"/>
                <a:ea typeface="Verdana" panose="020B0604030504040204" pitchFamily="34" charset="0"/>
                <a:cs typeface="Arial" pitchFamily="34" charset="0"/>
              </a:rPr>
              <a:t>(at present the Prime Minister of the Russian Federation</a:t>
            </a:r>
            <a:r>
              <a:rPr lang="ru-RU" sz="1400" dirty="0">
                <a:latin typeface="Arial" panose="020B0604020202020204" pitchFamily="34" charset="0"/>
                <a:ea typeface="Verdana" panose="020B0604030504040204" pitchFamily="34" charset="0"/>
                <a:cs typeface="Arial" panose="020B0604020202020204" pitchFamily="34" charset="0"/>
              </a:rPr>
              <a:t>) </a:t>
            </a:r>
            <a:r>
              <a:rPr lang="ru-RU" sz="1500" dirty="0" smtClean="0">
                <a:latin typeface="Arial" panose="020B0604020202020204" pitchFamily="34" charset="0"/>
                <a:ea typeface="Verdana" panose="020B0604030504040204" pitchFamily="34" charset="0"/>
                <a:cs typeface="Arial" panose="020B0604020202020204" pitchFamily="34" charset="0"/>
              </a:rPr>
              <a:t>     </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12" name="TextBox 11"/>
          <p:cNvSpPr txBox="1"/>
          <p:nvPr/>
        </p:nvSpPr>
        <p:spPr>
          <a:xfrm>
            <a:off x="4932040" y="3363838"/>
            <a:ext cx="3780928" cy="954107"/>
          </a:xfrm>
          <a:prstGeom prst="rect">
            <a:avLst/>
          </a:prstGeom>
          <a:noFill/>
        </p:spPr>
        <p:txBody>
          <a:bodyPr wrap="square" lIns="91440" tIns="45720" rIns="91440" bIns="45720" rtlCol="0">
            <a:spAutoFit/>
          </a:bodyPr>
          <a:lstStyle/>
          <a:p>
            <a:pPr marL="358773" indent="-358773">
              <a:spcAft>
                <a:spcPts val="1200"/>
              </a:spcAft>
              <a:buClr>
                <a:schemeClr val="tx1"/>
              </a:buClr>
              <a:buFont typeface="Wingdings" pitchFamily="2" charset="2"/>
              <a:buChar char="§"/>
              <a:tabLst>
                <a:tab pos="179388" algn="l"/>
              </a:tabLst>
            </a:pPr>
            <a:r>
              <a:rPr lang="ru-RU" sz="1400" b="1" dirty="0">
                <a:solidFill>
                  <a:srgbClr val="69BA2E"/>
                </a:solidFill>
                <a:latin typeface="Arial" panose="020B0604020202020204" pitchFamily="34" charset="0"/>
                <a:ea typeface="Verdana" panose="020B0604030504040204" pitchFamily="34" charset="0"/>
                <a:cs typeface="Arial" panose="020B0604020202020204" pitchFamily="34" charset="0"/>
              </a:rPr>
              <a:t>25 </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January </a:t>
            </a:r>
            <a:r>
              <a:rPr lang="ru-RU"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2012 </a:t>
            </a:r>
            <a:r>
              <a:rPr lang="ru-RU" sz="1400" dirty="0" smtClean="0">
                <a:latin typeface="Arial" panose="020B0604020202020204" pitchFamily="34" charset="0"/>
                <a:ea typeface="Verdana" panose="020B0604030504040204" pitchFamily="34" charset="0"/>
                <a:cs typeface="Arial" panose="020B0604020202020204" pitchFamily="34" charset="0"/>
              </a:rPr>
              <a:t>– </a:t>
            </a:r>
            <a:r>
              <a:rPr lang="en-US" sz="1400" dirty="0">
                <a:latin typeface="Arial" pitchFamily="34" charset="0"/>
                <a:ea typeface="Verdana" panose="020B0604030504040204" pitchFamily="34" charset="0"/>
                <a:cs typeface="Arial" pitchFamily="34" charset="0"/>
              </a:rPr>
              <a:t>Prime Minister</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a:t>
            </a:r>
            <a:r>
              <a:rPr lang="ru-RU" sz="1400" dirty="0">
                <a:latin typeface="Arial" pitchFamily="34" charset="0"/>
                <a:ea typeface="Verdana" panose="020B0604030504040204" pitchFamily="34" charset="0"/>
                <a:cs typeface="Arial" pitchFamily="34" charset="0"/>
              </a:rPr>
              <a:t> </a:t>
            </a:r>
            <a:r>
              <a:rPr lang="en-US" sz="1400" dirty="0" smtClean="0">
                <a:latin typeface="Arial" pitchFamily="34" charset="0"/>
                <a:ea typeface="Verdana" panose="020B0604030504040204" pitchFamily="34" charset="0"/>
                <a:cs typeface="Arial" pitchFamily="34" charset="0"/>
              </a:rPr>
              <a:t>Federation </a:t>
            </a:r>
            <a:r>
              <a:rPr lang="en-US" sz="1400" b="1" dirty="0" smtClean="0">
                <a:latin typeface="Arial" pitchFamily="34" charset="0"/>
                <a:ea typeface="Verdana" panose="020B0604030504040204" pitchFamily="34" charset="0"/>
                <a:cs typeface="Arial" pitchFamily="34" charset="0"/>
              </a:rPr>
              <a:t>Vladimir </a:t>
            </a:r>
            <a:r>
              <a:rPr lang="en-US" sz="1400" b="1" dirty="0">
                <a:latin typeface="Arial" pitchFamily="34" charset="0"/>
                <a:ea typeface="Verdana" panose="020B0604030504040204" pitchFamily="34" charset="0"/>
                <a:cs typeface="Arial" pitchFamily="34" charset="0"/>
              </a:rPr>
              <a:t>V. Putin</a:t>
            </a:r>
            <a:r>
              <a:rPr lang="ru-RU" sz="1400" b="1"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(since May 7, 2012 – the President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 Federation</a:t>
            </a:r>
            <a:r>
              <a:rPr lang="ru-RU" sz="1400" dirty="0" smtClean="0">
                <a:latin typeface="Arial" panose="020B0604020202020204" pitchFamily="34" charset="0"/>
                <a:ea typeface="Verdana" panose="020B0604030504040204" pitchFamily="34" charset="0"/>
                <a:cs typeface="Arial" panose="020B0604020202020204" pitchFamily="34" charset="0"/>
              </a:rPr>
              <a:t>)</a:t>
            </a:r>
            <a:endParaRPr lang="ru-RU" sz="1400" dirty="0">
              <a:latin typeface="Arial" panose="020B0604020202020204" pitchFamily="34" charset="0"/>
              <a:ea typeface="Verdana" panose="020B0604030504040204" pitchFamily="34" charset="0"/>
              <a:cs typeface="Arial" panose="020B0604020202020204" pitchFamily="34" charset="0"/>
            </a:endParaRP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26</a:t>
            </a:r>
            <a:endParaRPr lang="ru-RU"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1519" y="0"/>
            <a:ext cx="9135879" cy="5143500"/>
          </a:xfrm>
          <a:prstGeom prst="rect">
            <a:avLst/>
          </a:prstGeom>
        </p:spPr>
      </p:pic>
      <p:sp>
        <p:nvSpPr>
          <p:cNvPr id="18" name="Прямоугольник 17"/>
          <p:cNvSpPr/>
          <p:nvPr/>
        </p:nvSpPr>
        <p:spPr>
          <a:xfrm>
            <a:off x="899592" y="4011909"/>
            <a:ext cx="2880320" cy="113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6077" r="11570"/>
          <a:stretch/>
        </p:blipFill>
        <p:spPr>
          <a:xfrm>
            <a:off x="7448594" y="2217473"/>
            <a:ext cx="1686064" cy="1193292"/>
          </a:xfrm>
          <a:prstGeom prst="rect">
            <a:avLst/>
          </a:prstGeom>
        </p:spPr>
      </p:pic>
      <p:sp>
        <p:nvSpPr>
          <p:cNvPr id="7" name="TextBox 6"/>
          <p:cNvSpPr txBox="1"/>
          <p:nvPr/>
        </p:nvSpPr>
        <p:spPr>
          <a:xfrm>
            <a:off x="768522" y="1248291"/>
            <a:ext cx="4839053" cy="3452227"/>
          </a:xfrm>
          <a:prstGeom prst="rect">
            <a:avLst/>
          </a:prstGeom>
          <a:noFill/>
        </p:spPr>
        <p:txBody>
          <a:bodyPr wrap="square" rtlCol="0">
            <a:spAutoFit/>
          </a:bodyPr>
          <a:lstStyle/>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Ambassadors </a:t>
            </a:r>
            <a:r>
              <a:rPr lang="en-US" sz="1000" b="1" dirty="0" smtClean="0">
                <a:latin typeface="Arial" pitchFamily="34" charset="0"/>
                <a:ea typeface="Verdana" panose="020B0604030504040204" pitchFamily="34" charset="0"/>
                <a:cs typeface="Arial" pitchFamily="34" charset="0"/>
              </a:rPr>
              <a:t>of</a:t>
            </a:r>
            <a:r>
              <a:rPr lang="ru-RU" sz="1000" b="1" dirty="0" smtClean="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000" dirty="0">
                <a:solidFill>
                  <a:prstClr val="black"/>
                </a:solidFill>
                <a:latin typeface="Arial" panose="020B0604020202020204" pitchFamily="34" charset="0"/>
                <a:ea typeface="Verdana" panose="020B0604030504040204" pitchFamily="34" charset="0"/>
                <a:cs typeface="Arial" panose="020B0604020202020204" pitchFamily="34" charset="0"/>
              </a:rPr>
              <a:t>Algeria, Belgium, the Republic of Benin, Great Britain, Germany, Denmark, India, Indonesia, Jordan, Ireland, France, European </a:t>
            </a:r>
            <a:r>
              <a:rPr lang="en-US" sz="1000" dirty="0" smtClean="0">
                <a:solidFill>
                  <a:prstClr val="black"/>
                </a:solidFill>
                <a:latin typeface="Arial" panose="020B0604020202020204" pitchFamily="34" charset="0"/>
                <a:ea typeface="Verdana" panose="020B0604030504040204" pitchFamily="34" charset="0"/>
                <a:cs typeface="Arial" panose="020B0604020202020204" pitchFamily="34" charset="0"/>
              </a:rPr>
              <a:t>Union, the Netherlands </a:t>
            </a:r>
          </a:p>
          <a:p>
            <a:pPr marL="358775" indent="-358775">
              <a:spcAft>
                <a:spcPts val="200"/>
              </a:spcAft>
              <a:buClr>
                <a:schemeClr val="tx1"/>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Sergey </a:t>
            </a:r>
            <a:r>
              <a:rPr lang="en-US" sz="1000" b="1" dirty="0" err="1">
                <a:latin typeface="Arial" pitchFamily="34" charset="0"/>
                <a:ea typeface="Verdana" panose="020B0604030504040204" pitchFamily="34" charset="0"/>
                <a:cs typeface="Arial" pitchFamily="34" charset="0"/>
              </a:rPr>
              <a:t>Naryshkin</a:t>
            </a:r>
            <a:r>
              <a:rPr lang="en-US" sz="1000" dirty="0">
                <a:latin typeface="Arial" pitchFamily="34" charset="0"/>
                <a:ea typeface="Verdana" panose="020B0604030504040204" pitchFamily="34" charset="0"/>
                <a:cs typeface="Arial" pitchFamily="34" charset="0"/>
              </a:rPr>
              <a:t>, Chairman of the RF State Duma,  at present – Director of Foreign Intelligent Service		</a:t>
            </a:r>
          </a:p>
          <a:p>
            <a:pPr marL="358775" indent="-358775">
              <a:spcAft>
                <a:spcPts val="200"/>
              </a:spcAft>
              <a:buClr>
                <a:schemeClr val="tx1"/>
              </a:buClr>
              <a:buFont typeface="Wingdings" pitchFamily="2" charset="2"/>
              <a:buChar char="§"/>
              <a:tabLst>
                <a:tab pos="179388" algn="l"/>
              </a:tabLst>
            </a:pPr>
            <a:r>
              <a:rPr lang="en-US" sz="1000" b="1" dirty="0" err="1">
                <a:latin typeface="Arial" pitchFamily="34" charset="0"/>
                <a:ea typeface="Verdana" panose="020B0604030504040204" pitchFamily="34" charset="0"/>
                <a:cs typeface="Arial" pitchFamily="34" charset="0"/>
              </a:rPr>
              <a:t>Arkady</a:t>
            </a:r>
            <a:r>
              <a:rPr lang="en-US" sz="1000" b="1" dirty="0">
                <a:latin typeface="Arial" pitchFamily="34" charset="0"/>
                <a:ea typeface="Verdana" panose="020B0604030504040204" pitchFamily="34" charset="0"/>
                <a:cs typeface="Arial" pitchFamily="34" charset="0"/>
              </a:rPr>
              <a:t> </a:t>
            </a:r>
            <a:r>
              <a:rPr lang="en-US" sz="1000" b="1" dirty="0" err="1">
                <a:latin typeface="Arial" pitchFamily="34" charset="0"/>
                <a:ea typeface="Verdana" panose="020B0604030504040204" pitchFamily="34" charset="0"/>
                <a:cs typeface="Arial" pitchFamily="34" charset="0"/>
              </a:rPr>
              <a:t>Dvorkovich</a:t>
            </a:r>
            <a:r>
              <a:rPr lang="en-US" sz="1000" dirty="0">
                <a:latin typeface="Arial" pitchFamily="34" charset="0"/>
                <a:ea typeface="Verdana" panose="020B0604030504040204" pitchFamily="34" charset="0"/>
                <a:cs typeface="Arial" pitchFamily="34" charset="0"/>
              </a:rPr>
              <a:t>, Deputy Prime Minister of the Russian Federation</a:t>
            </a:r>
          </a:p>
          <a:p>
            <a:pPr marL="358775" indent="-358775">
              <a:spcAft>
                <a:spcPts val="200"/>
              </a:spcAft>
              <a:buClr>
                <a:schemeClr val="tx1"/>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Dmitri </a:t>
            </a:r>
            <a:r>
              <a:rPr lang="en-US" sz="1000" b="1" dirty="0" err="1">
                <a:latin typeface="Arial" pitchFamily="34" charset="0"/>
                <a:ea typeface="Verdana" panose="020B0604030504040204" pitchFamily="34" charset="0"/>
                <a:cs typeface="Arial" pitchFamily="34" charset="0"/>
              </a:rPr>
              <a:t>Rogozin</a:t>
            </a:r>
            <a:r>
              <a:rPr lang="en-US" sz="1000" dirty="0">
                <a:latin typeface="Arial" pitchFamily="34" charset="0"/>
                <a:ea typeface="Verdana" panose="020B0604030504040204" pitchFamily="34" charset="0"/>
                <a:cs typeface="Arial" pitchFamily="34" charset="0"/>
              </a:rPr>
              <a:t>, Deputy Prime Minister of the Russian Federation</a:t>
            </a:r>
          </a:p>
          <a:p>
            <a:pPr marL="358775" indent="-358775">
              <a:spcAft>
                <a:spcPts val="200"/>
              </a:spcAft>
              <a:buClr>
                <a:schemeClr val="tx1"/>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Sergei </a:t>
            </a:r>
            <a:r>
              <a:rPr lang="en-US" sz="1000" b="1" dirty="0" err="1">
                <a:latin typeface="Arial" pitchFamily="34" charset="0"/>
                <a:ea typeface="Verdana" panose="020B0604030504040204" pitchFamily="34" charset="0"/>
                <a:cs typeface="Arial" pitchFamily="34" charset="0"/>
              </a:rPr>
              <a:t>Katyrin</a:t>
            </a:r>
            <a:r>
              <a:rPr lang="en-US" sz="1000" dirty="0">
                <a:latin typeface="Arial" pitchFamily="34" charset="0"/>
                <a:ea typeface="Verdana" panose="020B0604030504040204" pitchFamily="34" charset="0"/>
                <a:cs typeface="Arial" pitchFamily="34" charset="0"/>
              </a:rPr>
              <a:t>, President of  the RF Chamber of Commerce and  Industry</a:t>
            </a:r>
          </a:p>
          <a:p>
            <a:pPr marL="358775" indent="-358775">
              <a:spcAft>
                <a:spcPts val="200"/>
              </a:spcAft>
              <a:buClr>
                <a:schemeClr val="tx1"/>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Anatoly </a:t>
            </a:r>
            <a:r>
              <a:rPr lang="en-US" sz="1000" b="1" dirty="0" err="1">
                <a:latin typeface="Arial" pitchFamily="34" charset="0"/>
                <a:ea typeface="Verdana" panose="020B0604030504040204" pitchFamily="34" charset="0"/>
                <a:cs typeface="Arial" pitchFamily="34" charset="0"/>
              </a:rPr>
              <a:t>Chubais</a:t>
            </a:r>
            <a:r>
              <a:rPr lang="en-US" sz="1000" dirty="0">
                <a:latin typeface="Arial" pitchFamily="34" charset="0"/>
                <a:ea typeface="Verdana" panose="020B0604030504040204" pitchFamily="34" charset="0"/>
                <a:cs typeface="Arial" pitchFamily="34" charset="0"/>
              </a:rPr>
              <a:t>, Chairman of the Executive Board of RUSNANO MC LLC</a:t>
            </a:r>
          </a:p>
          <a:p>
            <a:pPr marL="358775" indent="-358775">
              <a:spcAft>
                <a:spcPts val="200"/>
              </a:spcAft>
              <a:buClr>
                <a:schemeClr val="tx1"/>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Andrey </a:t>
            </a:r>
            <a:r>
              <a:rPr lang="en-US" sz="1000" b="1" dirty="0" err="1">
                <a:latin typeface="Arial" pitchFamily="34" charset="0"/>
                <a:ea typeface="Verdana" panose="020B0604030504040204" pitchFamily="34" charset="0"/>
                <a:cs typeface="Arial" pitchFamily="34" charset="0"/>
              </a:rPr>
              <a:t>Fursenko</a:t>
            </a:r>
            <a:r>
              <a:rPr lang="en-US" sz="1000" dirty="0">
                <a:latin typeface="Arial" pitchFamily="34" charset="0"/>
                <a:ea typeface="Verdana" panose="020B0604030504040204" pitchFamily="34" charset="0"/>
                <a:cs typeface="Arial" pitchFamily="34" charset="0"/>
              </a:rPr>
              <a:t>, Minister of Education and Science, at present – Aide to the President of the Russian Federation </a:t>
            </a:r>
            <a:endParaRPr lang="ru-RU" sz="10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Dmitry </a:t>
            </a:r>
            <a:r>
              <a:rPr lang="en-US" sz="1000" b="1" dirty="0" err="1">
                <a:latin typeface="Arial" pitchFamily="34" charset="0"/>
                <a:ea typeface="Verdana" panose="020B0604030504040204" pitchFamily="34" charset="0"/>
                <a:cs typeface="Arial" pitchFamily="34" charset="0"/>
              </a:rPr>
              <a:t>Livanov</a:t>
            </a:r>
            <a:r>
              <a:rPr lang="en-US" sz="1000" dirty="0">
                <a:latin typeface="Arial" pitchFamily="34" charset="0"/>
                <a:ea typeface="Verdana" panose="020B0604030504040204" pitchFamily="34" charset="0"/>
                <a:cs typeface="Arial" pitchFamily="34" charset="0"/>
              </a:rPr>
              <a:t>, Minister of Education and Science of </a:t>
            </a:r>
            <a:r>
              <a:rPr lang="en-US" sz="1000" dirty="0" smtClean="0">
                <a:latin typeface="Arial" pitchFamily="34" charset="0"/>
                <a:ea typeface="Verdana" panose="020B0604030504040204" pitchFamily="34" charset="0"/>
                <a:cs typeface="Arial" pitchFamily="34" charset="0"/>
              </a:rPr>
              <a:t>the </a:t>
            </a:r>
            <a:r>
              <a:rPr lang="en-US" sz="1000" dirty="0">
                <a:latin typeface="Arial" pitchFamily="34" charset="0"/>
                <a:ea typeface="Verdana" panose="020B0604030504040204" pitchFamily="34" charset="0"/>
                <a:cs typeface="Arial" pitchFamily="34" charset="0"/>
              </a:rPr>
              <a:t>Russian </a:t>
            </a:r>
            <a:r>
              <a:rPr lang="en-US" sz="1000" dirty="0" smtClean="0">
                <a:latin typeface="Arial" pitchFamily="34" charset="0"/>
                <a:ea typeface="Verdana" panose="020B0604030504040204" pitchFamily="34" charset="0"/>
                <a:cs typeface="Arial" pitchFamily="34" charset="0"/>
              </a:rPr>
              <a:t>Federation, </a:t>
            </a:r>
            <a:r>
              <a:rPr lang="en-US" sz="1000" dirty="0">
                <a:latin typeface="Arial" pitchFamily="34" charset="0"/>
                <a:ea typeface="Verdana" panose="020B0604030504040204" pitchFamily="34" charset="0"/>
                <a:cs typeface="Arial" pitchFamily="34" charset="0"/>
              </a:rPr>
              <a:t>at present – </a:t>
            </a:r>
            <a:r>
              <a:rPr lang="en-US" sz="1000" dirty="0" smtClean="0">
                <a:solidFill>
                  <a:prstClr val="black"/>
                </a:solidFill>
                <a:latin typeface="Arial" panose="020B0604020202020204" pitchFamily="34" charset="0"/>
                <a:ea typeface="Verdana" panose="020B0604030504040204" pitchFamily="34" charset="0"/>
                <a:cs typeface="Arial" panose="020B0604020202020204" pitchFamily="34" charset="0"/>
              </a:rPr>
              <a:t>special </a:t>
            </a:r>
            <a:r>
              <a:rPr lang="en-US" sz="1000" dirty="0">
                <a:solidFill>
                  <a:prstClr val="black"/>
                </a:solidFill>
                <a:latin typeface="Arial" panose="020B0604020202020204" pitchFamily="34" charset="0"/>
                <a:ea typeface="Verdana" panose="020B0604030504040204" pitchFamily="34" charset="0"/>
                <a:cs typeface="Arial" panose="020B0604020202020204" pitchFamily="34" charset="0"/>
              </a:rPr>
              <a:t>presidential representative for the development of trade and economic relations with Ukraine</a:t>
            </a:r>
            <a:endParaRPr lang="ru-RU" sz="1000" dirty="0" smtClean="0">
              <a:solidFill>
                <a:prstClr val="black"/>
              </a:solidFill>
              <a:latin typeface="Arial" panose="020B0604020202020204" pitchFamily="34" charset="0"/>
              <a:ea typeface="Verdana" panose="020B0604030504040204" pitchFamily="34" charset="0"/>
              <a:cs typeface="Arial" panose="020B0604020202020204" pitchFamily="34" charset="0"/>
            </a:endParaRPr>
          </a:p>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Sergey </a:t>
            </a:r>
            <a:r>
              <a:rPr lang="en-US" sz="1000" b="1" dirty="0" err="1">
                <a:latin typeface="Arial" pitchFamily="34" charset="0"/>
                <a:ea typeface="Verdana" panose="020B0604030504040204" pitchFamily="34" charset="0"/>
                <a:cs typeface="Arial" pitchFamily="34" charset="0"/>
              </a:rPr>
              <a:t>Donskoy</a:t>
            </a:r>
            <a:r>
              <a:rPr lang="en-US" sz="1000" dirty="0">
                <a:latin typeface="Arial" pitchFamily="34" charset="0"/>
                <a:ea typeface="Verdana" panose="020B0604030504040204" pitchFamily="34" charset="0"/>
                <a:cs typeface="Arial" pitchFamily="34" charset="0"/>
              </a:rPr>
              <a:t>, Minister of Natural Resources and Environment of </a:t>
            </a:r>
            <a:r>
              <a:rPr lang="en-US" sz="1000" dirty="0" smtClean="0">
                <a:latin typeface="Arial" pitchFamily="34" charset="0"/>
                <a:ea typeface="Verdana" panose="020B0604030504040204" pitchFamily="34" charset="0"/>
                <a:cs typeface="Arial" pitchFamily="34" charset="0"/>
              </a:rPr>
              <a:t>Russia</a:t>
            </a:r>
          </a:p>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Yuri </a:t>
            </a:r>
            <a:r>
              <a:rPr lang="en-US" sz="1000" b="1" dirty="0" err="1">
                <a:latin typeface="Arial" pitchFamily="34" charset="0"/>
                <a:ea typeface="Verdana" panose="020B0604030504040204" pitchFamily="34" charset="0"/>
                <a:cs typeface="Arial" pitchFamily="34" charset="0"/>
              </a:rPr>
              <a:t>Osipov</a:t>
            </a:r>
            <a:r>
              <a:rPr lang="en-US" sz="1000" dirty="0">
                <a:latin typeface="Arial" pitchFamily="34" charset="0"/>
                <a:ea typeface="Verdana" panose="020B0604030504040204" pitchFamily="34" charset="0"/>
                <a:cs typeface="Arial" pitchFamily="34" charset="0"/>
              </a:rPr>
              <a:t>, President of the Russian Academy of Sciences, at present </a:t>
            </a:r>
            <a:r>
              <a:rPr lang="en-US" sz="1000" dirty="0" smtClean="0">
                <a:latin typeface="Arial" pitchFamily="34" charset="0"/>
                <a:ea typeface="Verdana" panose="020B0604030504040204" pitchFamily="34" charset="0"/>
                <a:cs typeface="Arial" pitchFamily="34" charset="0"/>
              </a:rPr>
              <a:t>– RAS </a:t>
            </a:r>
            <a:r>
              <a:rPr lang="en-US" sz="1000" dirty="0">
                <a:latin typeface="Arial" pitchFamily="34" charset="0"/>
                <a:ea typeface="Verdana" panose="020B0604030504040204" pitchFamily="34" charset="0"/>
                <a:cs typeface="Arial" pitchFamily="34" charset="0"/>
              </a:rPr>
              <a:t>Presidium Member</a:t>
            </a:r>
            <a:r>
              <a:rPr lang="ru-RU" sz="1000" dirty="0" smtClean="0">
                <a:solidFill>
                  <a:prstClr val="black"/>
                </a:solidFill>
                <a:latin typeface="Arial" panose="020B0604020202020204" pitchFamily="34" charset="0"/>
                <a:ea typeface="Verdana" panose="020B0604030504040204" pitchFamily="34" charset="0"/>
                <a:cs typeface="Arial" panose="020B0604020202020204" pitchFamily="34" charset="0"/>
              </a:rPr>
              <a:t> </a:t>
            </a:r>
            <a:endParaRPr lang="ru-RU" sz="10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Alexey Miller</a:t>
            </a:r>
            <a:r>
              <a:rPr lang="en-US" sz="1000" dirty="0">
                <a:latin typeface="Arial" pitchFamily="34" charset="0"/>
                <a:ea typeface="Verdana" panose="020B0604030504040204" pitchFamily="34" charset="0"/>
                <a:cs typeface="Arial" pitchFamily="34" charset="0"/>
              </a:rPr>
              <a:t>, Chairman of the Management Committee, </a:t>
            </a:r>
            <a:r>
              <a:rPr lang="en-US" sz="1000" dirty="0" smtClean="0">
                <a:latin typeface="Arial" pitchFamily="34" charset="0"/>
                <a:ea typeface="Verdana" panose="020B0604030504040204" pitchFamily="34" charset="0"/>
                <a:cs typeface="Arial" pitchFamily="34" charset="0"/>
              </a:rPr>
              <a:t>Gazprom</a:t>
            </a:r>
            <a:r>
              <a:rPr lang="ru-RU" sz="1000" dirty="0" smtClean="0">
                <a:solidFill>
                  <a:prstClr val="black"/>
                </a:solidFill>
                <a:latin typeface="Arial" panose="020B0604020202020204" pitchFamily="34" charset="0"/>
                <a:ea typeface="Verdana" panose="020B0604030504040204" pitchFamily="34" charset="0"/>
                <a:cs typeface="Arial" panose="020B0604020202020204" pitchFamily="34" charset="0"/>
              </a:rPr>
              <a:t> </a:t>
            </a:r>
            <a:endParaRPr lang="ru-RU" sz="10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358775" indent="-358775" defTabSz="914400">
              <a:spcAft>
                <a:spcPts val="200"/>
              </a:spcAft>
              <a:buClr>
                <a:prstClr val="black"/>
              </a:buClr>
              <a:buFont typeface="Wingdings" pitchFamily="2" charset="2"/>
              <a:buChar char="§"/>
              <a:tabLst>
                <a:tab pos="179388" algn="l"/>
              </a:tabLst>
            </a:pPr>
            <a:r>
              <a:rPr lang="en-US" sz="1000" b="1" dirty="0">
                <a:latin typeface="Arial" pitchFamily="34" charset="0"/>
                <a:ea typeface="Verdana" panose="020B0604030504040204" pitchFamily="34" charset="0"/>
                <a:cs typeface="Arial" pitchFamily="34" charset="0"/>
              </a:rPr>
              <a:t>Sergey </a:t>
            </a:r>
            <a:r>
              <a:rPr lang="en-US" sz="1000" b="1" dirty="0" err="1">
                <a:latin typeface="Arial" pitchFamily="34" charset="0"/>
                <a:ea typeface="Verdana" panose="020B0604030504040204" pitchFamily="34" charset="0"/>
                <a:cs typeface="Arial" pitchFamily="34" charset="0"/>
              </a:rPr>
              <a:t>Kirienko</a:t>
            </a:r>
            <a:r>
              <a:rPr lang="en-US" sz="1000" dirty="0">
                <a:latin typeface="Arial" pitchFamily="34" charset="0"/>
                <a:ea typeface="Verdana" panose="020B0604030504040204" pitchFamily="34" charset="0"/>
                <a:cs typeface="Arial" pitchFamily="34" charset="0"/>
              </a:rPr>
              <a:t>, CEO of </a:t>
            </a:r>
            <a:r>
              <a:rPr lang="en-US" sz="1000" dirty="0" err="1">
                <a:latin typeface="Arial" pitchFamily="34" charset="0"/>
                <a:ea typeface="Verdana" panose="020B0604030504040204" pitchFamily="34" charset="0"/>
                <a:cs typeface="Arial" pitchFamily="34" charset="0"/>
              </a:rPr>
              <a:t>Rosatom</a:t>
            </a:r>
            <a:r>
              <a:rPr lang="en-US" sz="1000" dirty="0">
                <a:latin typeface="Arial" pitchFamily="34" charset="0"/>
                <a:ea typeface="Verdana" panose="020B0604030504040204" pitchFamily="34" charset="0"/>
                <a:cs typeface="Arial" pitchFamily="34" charset="0"/>
              </a:rPr>
              <a:t> State </a:t>
            </a:r>
            <a:r>
              <a:rPr lang="en-US" sz="1000" dirty="0" smtClean="0">
                <a:latin typeface="Arial" pitchFamily="34" charset="0"/>
                <a:ea typeface="Verdana" panose="020B0604030504040204" pitchFamily="34" charset="0"/>
                <a:cs typeface="Arial" pitchFamily="34" charset="0"/>
              </a:rPr>
              <a:t>Corporation, </a:t>
            </a:r>
            <a:r>
              <a:rPr lang="en-US" sz="1000" dirty="0">
                <a:latin typeface="Arial" pitchFamily="34" charset="0"/>
                <a:ea typeface="Verdana" panose="020B0604030504040204" pitchFamily="34" charset="0"/>
                <a:cs typeface="Arial" pitchFamily="34" charset="0"/>
              </a:rPr>
              <a:t>at present – </a:t>
            </a:r>
            <a:r>
              <a:rPr lang="en-US" sz="1000" dirty="0">
                <a:solidFill>
                  <a:prstClr val="black"/>
                </a:solidFill>
                <a:latin typeface="Arial" panose="020B0604020202020204" pitchFamily="34" charset="0"/>
                <a:ea typeface="Verdana" panose="020B0604030504040204" pitchFamily="34" charset="0"/>
                <a:cs typeface="Arial" panose="020B0604020202020204" pitchFamily="34" charset="0"/>
              </a:rPr>
              <a:t>First Deputy Chief of Staff of the Presidential Administration of Russia</a:t>
            </a:r>
            <a:endParaRPr lang="ru-RU" sz="100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Box 13"/>
          <p:cNvSpPr txBox="1"/>
          <p:nvPr/>
        </p:nvSpPr>
        <p:spPr>
          <a:xfrm>
            <a:off x="3347864" y="267494"/>
            <a:ext cx="5616623" cy="461665"/>
          </a:xfrm>
          <a:prstGeom prst="rect">
            <a:avLst/>
          </a:prstGeom>
          <a:noFill/>
        </p:spPr>
        <p:txBody>
          <a:bodyPr wrap="square" rtlCol="0">
            <a:spAutoFit/>
          </a:bodyPr>
          <a:lstStyle/>
          <a:p>
            <a:pPr defTabSz="914400"/>
            <a:r>
              <a:rPr lang="en-US" sz="2400" b="1" dirty="0">
                <a:solidFill>
                  <a:srgbClr val="69BA2E"/>
                </a:solidFill>
                <a:ea typeface="Verdana" panose="020B0604030504040204" pitchFamily="34" charset="0"/>
                <a:cs typeface="Verdana" panose="020B0604030504040204" pitchFamily="34" charset="0"/>
              </a:rPr>
              <a:t>Other VIP guests at TPU from 2009 to 2018</a:t>
            </a:r>
            <a:endParaRPr lang="ru-RU" sz="2400" b="1" dirty="0">
              <a:solidFill>
                <a:srgbClr val="69BA2E"/>
              </a:solidFill>
              <a:ea typeface="Verdana" panose="020B0604030504040204" pitchFamily="34" charset="0"/>
              <a:cs typeface="Verdana" panose="020B0604030504040204" pitchFamily="34" charset="0"/>
            </a:endParaRPr>
          </a:p>
        </p:txBody>
      </p:sp>
      <p:sp>
        <p:nvSpPr>
          <p:cNvPr id="8" name="Прямоугольник 7"/>
          <p:cNvSpPr/>
          <p:nvPr/>
        </p:nvSpPr>
        <p:spPr>
          <a:xfrm>
            <a:off x="8712968" y="4731990"/>
            <a:ext cx="395536" cy="276999"/>
          </a:xfrm>
          <a:prstGeom prst="rect">
            <a:avLst/>
          </a:prstGeom>
        </p:spPr>
        <p:txBody>
          <a:bodyPr wrap="square">
            <a:spAutoFit/>
          </a:bodyPr>
          <a:lstStyle/>
          <a:p>
            <a:pPr algn="ctr" defTabSz="771525"/>
            <a:r>
              <a:rPr lang="ru-RU" sz="1200" dirty="0" smtClean="0">
                <a:solidFill>
                  <a:prstClr val="black"/>
                </a:solidFill>
              </a:rPr>
              <a:t>27</a:t>
            </a:r>
            <a:endParaRPr lang="ru-RU" sz="1200" dirty="0">
              <a:solidFill>
                <a:prstClr val="black"/>
              </a:solidFill>
            </a:endParaRPr>
          </a:p>
        </p:txBody>
      </p:sp>
      <p:pic>
        <p:nvPicPr>
          <p:cNvPr id="11" name="Picture 2" descr="D:\презентация\ректор\2015\1.jpg"/>
          <p:cNvPicPr>
            <a:picLocks noChangeAspect="1" noChangeArrowheads="1"/>
          </p:cNvPicPr>
          <p:nvPr/>
        </p:nvPicPr>
        <p:blipFill rotWithShape="1">
          <a:blip r:embed="rId4" cstate="print"/>
          <a:srcRect r="18897"/>
          <a:stretch/>
        </p:blipFill>
        <p:spPr bwMode="auto">
          <a:xfrm>
            <a:off x="5633074" y="915566"/>
            <a:ext cx="1791270" cy="1284388"/>
          </a:xfrm>
          <a:prstGeom prst="rect">
            <a:avLst/>
          </a:prstGeom>
          <a:noFill/>
        </p:spPr>
      </p:pic>
      <p:pic>
        <p:nvPicPr>
          <p:cNvPr id="16" name="Рисунок 15"/>
          <p:cNvPicPr>
            <a:picLocks noChangeAspect="1"/>
          </p:cNvPicPr>
          <p:nvPr/>
        </p:nvPicPr>
        <p:blipFill rotWithShape="1">
          <a:blip r:embed="rId5" cstate="print">
            <a:extLst>
              <a:ext uri="{28A0092B-C50C-407E-A947-70E740481C1C}">
                <a14:useLocalDpi xmlns:a14="http://schemas.microsoft.com/office/drawing/2010/main" val="0"/>
              </a:ext>
            </a:extLst>
          </a:blip>
          <a:srcRect l="6325" r="5434"/>
          <a:stretch/>
        </p:blipFill>
        <p:spPr>
          <a:xfrm>
            <a:off x="7450163" y="915566"/>
            <a:ext cx="1700038" cy="1284387"/>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3074" y="2217552"/>
            <a:ext cx="1789701" cy="1193134"/>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0485" y="3428284"/>
            <a:ext cx="1802290" cy="1201527"/>
          </a:xfrm>
          <a:prstGeom prst="rect">
            <a:avLst/>
          </a:prstGeom>
        </p:spPr>
      </p:pic>
      <p:pic>
        <p:nvPicPr>
          <p:cNvPr id="15" name="Рисунок 14"/>
          <p:cNvPicPr>
            <a:picLocks noChangeAspect="1"/>
          </p:cNvPicPr>
          <p:nvPr/>
        </p:nvPicPr>
        <p:blipFill rotWithShape="1">
          <a:blip r:embed="rId8" cstate="print">
            <a:extLst>
              <a:ext uri="{28A0092B-C50C-407E-A947-70E740481C1C}">
                <a14:useLocalDpi xmlns:a14="http://schemas.microsoft.com/office/drawing/2010/main" val="0"/>
              </a:ext>
            </a:extLst>
          </a:blip>
          <a:srcRect r="6449"/>
          <a:stretch/>
        </p:blipFill>
        <p:spPr>
          <a:xfrm>
            <a:off x="7448296" y="3423236"/>
            <a:ext cx="1686064" cy="1201526"/>
          </a:xfrm>
          <a:prstGeom prst="rect">
            <a:avLst/>
          </a:prstGeom>
        </p:spPr>
      </p:pic>
    </p:spTree>
    <p:extLst>
      <p:ext uri="{BB962C8B-B14F-4D97-AF65-F5344CB8AC3E}">
        <p14:creationId xmlns:p14="http://schemas.microsoft.com/office/powerpoint/2010/main" val="560482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5" name="TextBox 4"/>
          <p:cNvSpPr txBox="1"/>
          <p:nvPr/>
        </p:nvSpPr>
        <p:spPr>
          <a:xfrm>
            <a:off x="899592" y="1147025"/>
            <a:ext cx="4104456" cy="1823576"/>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education</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S.V. </a:t>
            </a:r>
            <a:r>
              <a:rPr lang="en-US" sz="1500" b="1" dirty="0" err="1" smtClean="0">
                <a:latin typeface="Arial" panose="020B0604020202020204" pitchFamily="34" charset="0"/>
                <a:ea typeface="Verdana" panose="020B0604030504040204" pitchFamily="34" charset="0"/>
                <a:cs typeface="Arial" panose="020B0604020202020204" pitchFamily="34" charset="0"/>
              </a:rPr>
              <a:t>Kirsanov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2009</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ru-RU" sz="1500" b="1" dirty="0">
                <a:latin typeface="Arial" panose="020B0604020202020204" pitchFamily="34" charset="0"/>
                <a:ea typeface="Verdana" panose="020B0604030504040204" pitchFamily="34" charset="0"/>
                <a:cs typeface="Arial" panose="020B0604020202020204" pitchFamily="34" charset="0"/>
              </a:rPr>
              <a:t>М.</a:t>
            </a:r>
            <a:r>
              <a:rPr lang="en-US" sz="1500" b="1" dirty="0">
                <a:latin typeface="Arial" panose="020B0604020202020204" pitchFamily="34" charset="0"/>
                <a:ea typeface="Verdana" panose="020B0604030504040204" pitchFamily="34" charset="0"/>
                <a:cs typeface="Arial" panose="020B0604020202020204" pitchFamily="34" charset="0"/>
              </a:rPr>
              <a:t>G. </a:t>
            </a:r>
            <a:r>
              <a:rPr lang="en-US" sz="1500" b="1" dirty="0" err="1" smtClean="0">
                <a:latin typeface="Arial" panose="020B0604020202020204" pitchFamily="34" charset="0"/>
                <a:ea typeface="Verdana" panose="020B0604030504040204" pitchFamily="34" charset="0"/>
                <a:cs typeface="Arial" panose="020B0604020202020204" pitchFamily="34" charset="0"/>
              </a:rPr>
              <a:t>Minin</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2009</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TPU represented by </a:t>
            </a:r>
            <a:r>
              <a:rPr lang="en-US" sz="1500" b="1" dirty="0">
                <a:latin typeface="Arial" panose="020B0604020202020204" pitchFamily="34" charset="0"/>
                <a:ea typeface="Verdana" panose="020B0604030504040204" pitchFamily="34" charset="0"/>
                <a:cs typeface="Arial" panose="020B0604020202020204" pitchFamily="34" charset="0"/>
              </a:rPr>
              <a:t>P.S. </a:t>
            </a:r>
            <a:r>
              <a:rPr lang="en-US" sz="1500" b="1" dirty="0" err="1">
                <a:latin typeface="Arial" panose="020B0604020202020204" pitchFamily="34" charset="0"/>
                <a:ea typeface="Verdana" panose="020B0604030504040204" pitchFamily="34" charset="0"/>
                <a:cs typeface="Arial" panose="020B0604020202020204" pitchFamily="34" charset="0"/>
              </a:rPr>
              <a:t>Chubik</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a:latin typeface="Arial" panose="020B0604020202020204" pitchFamily="34" charset="0"/>
                <a:ea typeface="Verdana" panose="020B0604030504040204" pitchFamily="34" charset="0"/>
                <a:cs typeface="Arial" panose="020B0604020202020204" pitchFamily="34" charset="0"/>
              </a:rPr>
              <a:t>Yu.P</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a:latin typeface="Arial" panose="020B0604020202020204" pitchFamily="34" charset="0"/>
                <a:ea typeface="Verdana" panose="020B0604030504040204" pitchFamily="34" charset="0"/>
                <a:cs typeface="Arial" panose="020B0604020202020204" pitchFamily="34" charset="0"/>
              </a:rPr>
              <a:t>Pokholkov</a:t>
            </a:r>
            <a:r>
              <a:rPr lang="en-US" sz="1500" b="1" dirty="0">
                <a:latin typeface="Arial" panose="020B0604020202020204" pitchFamily="34" charset="0"/>
                <a:ea typeface="Verdana" panose="020B0604030504040204" pitchFamily="34" charset="0"/>
                <a:cs typeface="Arial" panose="020B0604020202020204" pitchFamily="34" charset="0"/>
              </a:rPr>
              <a:t>, A.I. </a:t>
            </a:r>
            <a:r>
              <a:rPr lang="en-US" sz="1500" b="1" dirty="0" err="1">
                <a:latin typeface="Arial" panose="020B0604020202020204" pitchFamily="34" charset="0"/>
                <a:ea typeface="Verdana" panose="020B0604030504040204" pitchFamily="34" charset="0"/>
                <a:cs typeface="Arial" panose="020B0604020202020204" pitchFamily="34" charset="0"/>
              </a:rPr>
              <a:t>Chuchalin</a:t>
            </a:r>
            <a:r>
              <a:rPr lang="en-US" sz="1500" dirty="0">
                <a:latin typeface="Arial" panose="020B0604020202020204" pitchFamily="34" charset="0"/>
                <a:ea typeface="Verdana" panose="020B0604030504040204" pitchFamily="34" charset="0"/>
                <a:cs typeface="Arial" panose="020B0604020202020204" pitchFamily="34" charset="0"/>
              </a:rPr>
              <a:t>                                  and </a:t>
            </a:r>
            <a:r>
              <a:rPr lang="en-US" sz="1500" b="1" dirty="0">
                <a:latin typeface="Arial" panose="020B0604020202020204" pitchFamily="34" charset="0"/>
                <a:ea typeface="Verdana" panose="020B0604030504040204" pitchFamily="34" charset="0"/>
                <a:cs typeface="Arial" panose="020B0604020202020204" pitchFamily="34" charset="0"/>
              </a:rPr>
              <a:t>A.P. </a:t>
            </a:r>
            <a:r>
              <a:rPr lang="en-US" sz="1500" b="1" dirty="0" err="1" smtClean="0">
                <a:latin typeface="Arial" panose="020B0604020202020204" pitchFamily="34" charset="0"/>
                <a:ea typeface="Verdana" panose="020B0604030504040204" pitchFamily="34" charset="0"/>
                <a:cs typeface="Arial" panose="020B0604020202020204" pitchFamily="34" charset="0"/>
              </a:rPr>
              <a:t>Surzhikov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2011</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275857" y="267496"/>
            <a:ext cx="3744416"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Government </a:t>
            </a:r>
            <a:r>
              <a:rPr lang="en-US" sz="2400" b="1" dirty="0" smtClean="0">
                <a:solidFill>
                  <a:srgbClr val="69BA2E"/>
                </a:solidFill>
                <a:ea typeface="Verdana" panose="020B0604030504040204" pitchFamily="34" charset="0"/>
                <a:cs typeface="Verdana" panose="020B0604030504040204" pitchFamily="34" charset="0"/>
              </a:rPr>
              <a:t>Awards</a:t>
            </a:r>
            <a:endParaRPr lang="en-US" sz="2400" b="1" dirty="0">
              <a:solidFill>
                <a:srgbClr val="69BA2E"/>
              </a:solidFill>
              <a:ea typeface="Verdana" panose="020B0604030504040204" pitchFamily="34" charset="0"/>
              <a:cs typeface="Verdana" panose="020B0604030504040204" pitchFamily="34" charset="0"/>
            </a:endParaRPr>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28</a:t>
            </a:r>
            <a:endParaRPr lang="ru-RU" sz="1200" dirty="0"/>
          </a:p>
        </p:txBody>
      </p:sp>
      <p:sp>
        <p:nvSpPr>
          <p:cNvPr id="10" name="TextBox 9"/>
          <p:cNvSpPr txBox="1"/>
          <p:nvPr/>
        </p:nvSpPr>
        <p:spPr>
          <a:xfrm>
            <a:off x="899592" y="3033702"/>
            <a:ext cx="4104456" cy="1092607"/>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science and  technology</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M.A. </a:t>
            </a:r>
            <a:r>
              <a:rPr lang="en-US" sz="1500" b="1" dirty="0" err="1">
                <a:latin typeface="Arial" panose="020B0604020202020204" pitchFamily="34" charset="0"/>
                <a:ea typeface="Verdana" panose="020B0604030504040204" pitchFamily="34" charset="0"/>
                <a:cs typeface="Arial" panose="020B0604020202020204" pitchFamily="34" charset="0"/>
              </a:rPr>
              <a:t>Sonkin</a:t>
            </a:r>
            <a:r>
              <a:rPr lang="en-US" sz="1500" b="1" dirty="0">
                <a:latin typeface="Arial" panose="020B0604020202020204" pitchFamily="34" charset="0"/>
                <a:ea typeface="Verdana" panose="020B0604030504040204" pitchFamily="34" charset="0"/>
                <a:cs typeface="Arial" panose="020B0604020202020204" pitchFamily="34" charset="0"/>
              </a:rPr>
              <a:t>, V.Z. </a:t>
            </a:r>
            <a:r>
              <a:rPr lang="en-US" sz="1500" b="1" dirty="0" err="1" smtClean="0">
                <a:latin typeface="Arial" panose="020B0604020202020204" pitchFamily="34" charset="0"/>
                <a:ea typeface="Verdana" panose="020B0604030504040204" pitchFamily="34" charset="0"/>
                <a:cs typeface="Arial" panose="020B0604020202020204" pitchFamily="34" charset="0"/>
              </a:rPr>
              <a:t>Yampolsky</a:t>
            </a:r>
            <a:r>
              <a:rPr lang="ru-RU" sz="1500"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2013</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M.M. </a:t>
            </a:r>
            <a:r>
              <a:rPr lang="en-US" sz="1500" b="1" dirty="0" err="1" smtClean="0">
                <a:latin typeface="Arial" panose="020B0604020202020204" pitchFamily="34" charset="0"/>
                <a:ea typeface="Verdana" panose="020B0604030504040204" pitchFamily="34" charset="0"/>
                <a:cs typeface="Arial" panose="020B0604020202020204" pitchFamily="34" charset="0"/>
              </a:rPr>
              <a:t>Shtein</a:t>
            </a:r>
            <a:r>
              <a:rPr lang="ru-RU" sz="1500"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2013</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11" name="TextBox 10"/>
          <p:cNvSpPr txBox="1"/>
          <p:nvPr/>
        </p:nvSpPr>
        <p:spPr>
          <a:xfrm>
            <a:off x="4860032" y="1147025"/>
            <a:ext cx="4248472" cy="2900794"/>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science and  technology for young scientists</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G.V. </a:t>
            </a:r>
            <a:r>
              <a:rPr lang="en-US" sz="1500" b="1" dirty="0" err="1" smtClean="0">
                <a:latin typeface="Arial" panose="020B0604020202020204" pitchFamily="34" charset="0"/>
                <a:ea typeface="Verdana" panose="020B0604030504040204" pitchFamily="34" charset="0"/>
                <a:cs typeface="Arial" panose="020B0604020202020204" pitchFamily="34" charset="0"/>
              </a:rPr>
              <a:t>Kuznetsov</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a:latin typeface="Arial" panose="020B0604020202020204" pitchFamily="34" charset="0"/>
                <a:ea typeface="Verdana" panose="020B0604030504040204" pitchFamily="34" charset="0"/>
                <a:cs typeface="Arial" panose="020B0604020202020204" pitchFamily="34" charset="0"/>
              </a:rPr>
              <a:t>O.V. </a:t>
            </a:r>
            <a:r>
              <a:rPr lang="en-US" sz="1500" b="1" dirty="0" err="1">
                <a:latin typeface="Arial" panose="020B0604020202020204" pitchFamily="34" charset="0"/>
                <a:ea typeface="Verdana" panose="020B0604030504040204" pitchFamily="34" charset="0"/>
                <a:cs typeface="Arial" panose="020B0604020202020204" pitchFamily="34" charset="0"/>
              </a:rPr>
              <a:t>Vysokomornaya</a:t>
            </a:r>
            <a:r>
              <a:rPr lang="en-US" sz="1500" b="1" dirty="0">
                <a:latin typeface="Arial" panose="020B0604020202020204" pitchFamily="34" charset="0"/>
                <a:ea typeface="Verdana" panose="020B0604030504040204" pitchFamily="34" charset="0"/>
                <a:cs typeface="Arial" panose="020B0604020202020204" pitchFamily="34" charset="0"/>
              </a:rPr>
              <a:t>, D.O. </a:t>
            </a:r>
            <a:r>
              <a:rPr lang="en-US" sz="1500" b="1" dirty="0" err="1">
                <a:latin typeface="Arial" panose="020B0604020202020204" pitchFamily="34" charset="0"/>
                <a:ea typeface="Verdana" panose="020B0604030504040204" pitchFamily="34" charset="0"/>
                <a:cs typeface="Arial" panose="020B0604020202020204" pitchFamily="34" charset="0"/>
              </a:rPr>
              <a:t>Glushkov</a:t>
            </a:r>
            <a:r>
              <a:rPr lang="en-US" sz="1500" b="1" dirty="0">
                <a:latin typeface="Arial" panose="020B0604020202020204" pitchFamily="34" charset="0"/>
                <a:ea typeface="Verdana" panose="020B0604030504040204" pitchFamily="34" charset="0"/>
                <a:cs typeface="Arial" panose="020B0604020202020204" pitchFamily="34" charset="0"/>
              </a:rPr>
              <a:t>, A.V. </a:t>
            </a:r>
            <a:r>
              <a:rPr lang="en-US" sz="1500" b="1" dirty="0" err="1" smtClean="0">
                <a:latin typeface="Arial" panose="020B0604020202020204" pitchFamily="34" charset="0"/>
                <a:ea typeface="Verdana" panose="020B0604030504040204" pitchFamily="34" charset="0"/>
                <a:cs typeface="Arial" panose="020B0604020202020204" pitchFamily="34" charset="0"/>
              </a:rPr>
              <a:t>Zakharevich</a:t>
            </a:r>
            <a:r>
              <a:rPr lang="en-US" sz="1500" b="1" dirty="0" smtClean="0">
                <a:latin typeface="Arial" panose="020B0604020202020204" pitchFamily="34" charset="0"/>
                <a:ea typeface="Verdana" panose="020B0604030504040204" pitchFamily="34" charset="0"/>
                <a:cs typeface="Arial" panose="020B0604020202020204" pitchFamily="34" charset="0"/>
              </a:rPr>
              <a:t>, P.A</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Strizhak</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smtClean="0">
                <a:latin typeface="Arial" panose="020B0604020202020204" pitchFamily="34" charset="0"/>
                <a:ea typeface="Verdana" panose="020B0604030504040204" pitchFamily="34" charset="0"/>
                <a:cs typeface="Arial" panose="020B0604020202020204" pitchFamily="34" charset="0"/>
              </a:rPr>
              <a:t>(</a:t>
            </a:r>
            <a:r>
              <a:rPr lang="ru-RU"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2012</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D.M. </a:t>
            </a:r>
            <a:r>
              <a:rPr lang="en-US" sz="1500" b="1" dirty="0" err="1" smtClean="0">
                <a:latin typeface="Arial" panose="020B0604020202020204" pitchFamily="34" charset="0"/>
                <a:ea typeface="Verdana" panose="020B0604030504040204" pitchFamily="34" charset="0"/>
                <a:cs typeface="Arial" panose="020B0604020202020204" pitchFamily="34" charset="0"/>
              </a:rPr>
              <a:t>Sonkin</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2014</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en-US" sz="1500" dirty="0" smtClean="0">
              <a:latin typeface="Arial" panose="020B0604020202020204" pitchFamily="34" charset="0"/>
              <a:ea typeface="Verdana" panose="020B0604030504040204" pitchFamily="34" charset="0"/>
              <a:cs typeface="Arial" panose="020B0604020202020204" pitchFamily="34" charset="0"/>
            </a:endParaRPr>
          </a:p>
          <a:p>
            <a:pPr marL="538161" indent="-179388">
              <a:spcAft>
                <a:spcPts val="600"/>
              </a:spcAft>
              <a:buClr>
                <a:schemeClr val="tx1"/>
              </a:buClr>
              <a:buFont typeface="Arial" pitchFamily="34" charset="0"/>
              <a:buChar char="•"/>
              <a:tabLst>
                <a:tab pos="179388" algn="l"/>
              </a:tabLst>
            </a:pPr>
            <a:r>
              <a:rPr lang="en-US" sz="1500" b="1" dirty="0" smtClean="0">
                <a:latin typeface="Arial" panose="020B0604020202020204" pitchFamily="34" charset="0"/>
                <a:ea typeface="Verdana" panose="020B0604030504040204" pitchFamily="34" charset="0"/>
                <a:cs typeface="Arial" panose="020B0604020202020204" pitchFamily="34" charset="0"/>
              </a:rPr>
              <a:t>M.V. Andreev, </a:t>
            </a:r>
            <a:r>
              <a:rPr lang="en-US" sz="1500" b="1" dirty="0" err="1" smtClean="0">
                <a:latin typeface="Arial" panose="020B0604020202020204" pitchFamily="34" charset="0"/>
                <a:ea typeface="Verdana" panose="020B0604030504040204" pitchFamily="34" charset="0"/>
                <a:cs typeface="Arial" panose="020B0604020202020204" pitchFamily="34" charset="0"/>
              </a:rPr>
              <a:t>N.Yu</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Ruban</a:t>
            </a:r>
            <a:r>
              <a:rPr lang="en-US" sz="1500" b="1" dirty="0" smtClean="0">
                <a:latin typeface="Arial" panose="020B0604020202020204" pitchFamily="34" charset="0"/>
                <a:ea typeface="Verdana" panose="020B0604030504040204" pitchFamily="34" charset="0"/>
                <a:cs typeface="Arial" panose="020B0604020202020204" pitchFamily="34" charset="0"/>
              </a:rPr>
              <a:t>, A.A. Suvorov, R.A. Ufa, </a:t>
            </a:r>
            <a:r>
              <a:rPr lang="en-US" sz="1500" b="1" dirty="0" err="1" smtClean="0">
                <a:latin typeface="Arial" panose="020B0604020202020204" pitchFamily="34" charset="0"/>
                <a:ea typeface="Verdana" panose="020B0604030504040204" pitchFamily="34" charset="0"/>
                <a:cs typeface="Arial" panose="020B0604020202020204" pitchFamily="34" charset="0"/>
              </a:rPr>
              <a:t>Yu.S</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Borovikov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a:t>
            </a:r>
            <a:r>
              <a:rPr lang="en-US" sz="1500" b="1" dirty="0">
                <a:solidFill>
                  <a:srgbClr val="69BA2E"/>
                </a:solidFill>
                <a:latin typeface="Arial" panose="020B0604020202020204" pitchFamily="34" charset="0"/>
                <a:ea typeface="Verdana" panose="020B0604030504040204" pitchFamily="34" charset="0"/>
                <a:cs typeface="Arial" panose="020B0604020202020204" pitchFamily="34" charset="0"/>
              </a:rPr>
              <a:t>7</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endParaRPr lang="ru-RU" sz="15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29550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Spasibo.jpg"/>
          <p:cNvPicPr>
            <a:picLocks noChangeAspect="1"/>
          </p:cNvPicPr>
          <p:nvPr/>
        </p:nvPicPr>
        <p:blipFill>
          <a:blip r:embed="rId2" cstate="print"/>
          <a:stretch>
            <a:fillRect/>
          </a:stretch>
        </p:blipFill>
        <p:spPr>
          <a:xfrm>
            <a:off x="2" y="1809"/>
            <a:ext cx="9144000" cy="5139884"/>
          </a:xfrm>
          <a:prstGeom prst="rect">
            <a:avLst/>
          </a:prstGeom>
        </p:spPr>
      </p:pic>
      <p:sp>
        <p:nvSpPr>
          <p:cNvPr id="5" name="TextBox 4"/>
          <p:cNvSpPr txBox="1"/>
          <p:nvPr/>
        </p:nvSpPr>
        <p:spPr>
          <a:xfrm>
            <a:off x="2024600" y="2067694"/>
            <a:ext cx="5094804" cy="584775"/>
          </a:xfrm>
          <a:prstGeom prst="rect">
            <a:avLst/>
          </a:prstGeom>
          <a:noFill/>
        </p:spPr>
        <p:txBody>
          <a:bodyPr wrap="square" lIns="91440" tIns="45720" rIns="91440" bIns="45720" rtlCol="0">
            <a:spAutoFit/>
          </a:bodyPr>
          <a:lstStyle/>
          <a:p>
            <a:pPr algn="ctr"/>
            <a:r>
              <a:rPr lang="en-US" sz="3200" b="1" dirty="0" smtClean="0">
                <a:solidFill>
                  <a:schemeClr val="bg1"/>
                </a:solidFill>
                <a:latin typeface="+mj-lt"/>
                <a:ea typeface="Verdana" panose="020B0604030504040204" pitchFamily="34" charset="0"/>
                <a:cs typeface="Verdana" panose="020B0604030504040204" pitchFamily="34" charset="0"/>
              </a:rPr>
              <a:t>THANK YOU</a:t>
            </a:r>
            <a:r>
              <a:rPr lang="ru-RU" sz="3200" b="1" dirty="0" smtClean="0">
                <a:solidFill>
                  <a:schemeClr val="bg1"/>
                </a:solidFill>
                <a:latin typeface="+mj-lt"/>
                <a:ea typeface="Verdana" panose="020B0604030504040204" pitchFamily="34" charset="0"/>
                <a:cs typeface="Verdana" panose="020B0604030504040204" pitchFamily="34" charset="0"/>
              </a:rPr>
              <a:t>!</a:t>
            </a:r>
            <a:endParaRPr lang="ru-RU" sz="3200" b="1"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870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1" name="TextBox 10"/>
          <p:cNvSpPr txBox="1"/>
          <p:nvPr/>
        </p:nvSpPr>
        <p:spPr>
          <a:xfrm>
            <a:off x="2825661" y="985312"/>
            <a:ext cx="6282843" cy="3754874"/>
          </a:xfrm>
          <a:prstGeom prst="rect">
            <a:avLst/>
          </a:prstGeom>
          <a:noFill/>
        </p:spPr>
        <p:txBody>
          <a:bodyPr wrap="square" lIns="91440" tIns="45720" rIns="91440" bIns="45720" rtlCol="0">
            <a:spAutoFit/>
          </a:bodyPr>
          <a:lstStyle/>
          <a:p>
            <a:pPr marL="358773" indent="-358773">
              <a:spcAft>
                <a:spcPts val="600"/>
              </a:spcAft>
              <a:buClr>
                <a:schemeClr val="tx1"/>
              </a:buClr>
              <a:buFont typeface="Wingdings" pitchFamily="2" charset="2"/>
              <a:buChar char="§"/>
              <a:tabLst>
                <a:tab pos="179388" algn="l"/>
              </a:tabLst>
            </a:pPr>
            <a:r>
              <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rPr>
              <a:t>1940</a:t>
            </a:r>
            <a:r>
              <a:rPr lang="ru-RU" sz="1600" dirty="0">
                <a:latin typeface="Arial" panose="020B0604020202020204" pitchFamily="34" charset="0"/>
                <a:ea typeface="Verdana" panose="020B0604030504040204" pitchFamily="34" charset="0"/>
                <a:cs typeface="Arial" panose="020B0604020202020204" pitchFamily="34" charset="0"/>
              </a:rPr>
              <a:t> – </a:t>
            </a:r>
            <a:r>
              <a:rPr lang="en-US" sz="1600" dirty="0">
                <a:latin typeface="Arial" pitchFamily="34" charset="0"/>
                <a:ea typeface="Verdana" panose="020B0604030504040204" pitchFamily="34" charset="0"/>
                <a:cs typeface="Arial" pitchFamily="34" charset="0"/>
              </a:rPr>
              <a:t>Order of the Red Banner of Labor</a:t>
            </a:r>
            <a:endParaRPr lang="ru-RU" sz="1600"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rPr>
              <a:t>1947</a:t>
            </a:r>
            <a:r>
              <a:rPr lang="ru-RU" sz="1600" dirty="0">
                <a:latin typeface="Arial" panose="020B0604020202020204" pitchFamily="34" charset="0"/>
                <a:ea typeface="Verdana" panose="020B0604030504040204" pitchFamily="34" charset="0"/>
                <a:cs typeface="Arial" panose="020B0604020202020204" pitchFamily="34" charset="0"/>
              </a:rPr>
              <a:t> – </a:t>
            </a:r>
            <a:r>
              <a:rPr lang="en-US" sz="1600" dirty="0">
                <a:latin typeface="Arial" pitchFamily="34" charset="0"/>
                <a:ea typeface="Verdana" panose="020B0604030504040204" pitchFamily="34" charset="0"/>
                <a:cs typeface="Arial" pitchFamily="34" charset="0"/>
              </a:rPr>
              <a:t>creation of the first compact 5 MeV electron accelerator (</a:t>
            </a:r>
            <a:r>
              <a:rPr lang="en-US" sz="1600" b="1" dirty="0" err="1">
                <a:solidFill>
                  <a:srgbClr val="69BA2E"/>
                </a:solidFill>
                <a:latin typeface="Arial" panose="020B0604020202020204" pitchFamily="34" charset="0"/>
                <a:ea typeface="Verdana" panose="020B0604030504040204" pitchFamily="34" charset="0"/>
                <a:cs typeface="Arial" panose="020B0604020202020204" pitchFamily="34" charset="0"/>
              </a:rPr>
              <a:t>betatron</a:t>
            </a:r>
            <a:r>
              <a:rPr lang="en-US" sz="1600" dirty="0">
                <a:latin typeface="Arial" pitchFamily="34" charset="0"/>
                <a:ea typeface="Verdana" panose="020B0604030504040204" pitchFamily="34" charset="0"/>
                <a:cs typeface="Arial" pitchFamily="34" charset="0"/>
              </a:rPr>
              <a:t>) in the </a:t>
            </a:r>
            <a:r>
              <a:rPr lang="en-US" sz="1600" dirty="0" smtClean="0">
                <a:latin typeface="Arial" pitchFamily="34" charset="0"/>
                <a:ea typeface="Verdana" panose="020B0604030504040204" pitchFamily="34" charset="0"/>
                <a:cs typeface="Arial" pitchFamily="34" charset="0"/>
              </a:rPr>
              <a:t>USSR</a:t>
            </a:r>
            <a:endParaRPr lang="ru-RU" sz="1600"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rPr>
              <a:t>1953</a:t>
            </a:r>
            <a:r>
              <a:rPr lang="ru-RU" sz="1600" dirty="0">
                <a:latin typeface="Arial" panose="020B0604020202020204" pitchFamily="34" charset="0"/>
                <a:ea typeface="Verdana" panose="020B0604030504040204" pitchFamily="34" charset="0"/>
                <a:cs typeface="Arial" panose="020B0604020202020204" pitchFamily="34" charset="0"/>
              </a:rPr>
              <a:t> – </a:t>
            </a:r>
            <a:r>
              <a:rPr lang="en-US" sz="1600" dirty="0">
                <a:latin typeface="Arial" pitchFamily="34" charset="0"/>
                <a:ea typeface="Verdana" panose="020B0604030504040204" pitchFamily="34" charset="0"/>
                <a:cs typeface="Arial" pitchFamily="34" charset="0"/>
              </a:rPr>
              <a:t>commissioning of a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television broadcast center</a:t>
            </a:r>
            <a:r>
              <a:rPr lang="en-US" sz="1600" dirty="0">
                <a:latin typeface="Arial" pitchFamily="34" charset="0"/>
                <a:ea typeface="Verdana" panose="020B0604030504040204" pitchFamily="34" charset="0"/>
                <a:cs typeface="Arial" pitchFamily="34" charset="0"/>
              </a:rPr>
              <a:t>, the first behind the Urals (fifth in the country)</a:t>
            </a:r>
            <a:endParaRPr lang="ru-RU"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1965</a:t>
            </a:r>
            <a:r>
              <a:rPr lang="ru-RU" sz="1600" dirty="0" smtClean="0">
                <a:latin typeface="Arial" panose="020B0604020202020204" pitchFamily="34" charset="0"/>
                <a:ea typeface="Verdana" panose="020B0604030504040204" pitchFamily="34" charset="0"/>
                <a:cs typeface="Arial" panose="020B0604020202020204" pitchFamily="34" charset="0"/>
              </a:rPr>
              <a:t> – </a:t>
            </a:r>
            <a:r>
              <a:rPr lang="en-US" sz="1600" dirty="0">
                <a:latin typeface="Arial" pitchFamily="34" charset="0"/>
                <a:ea typeface="Verdana" panose="020B0604030504040204" pitchFamily="34" charset="0"/>
                <a:cs typeface="Arial" pitchFamily="34" charset="0"/>
              </a:rPr>
              <a:t>start-up of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synchrotron</a:t>
            </a:r>
            <a:r>
              <a:rPr lang="en-US" sz="1600" dirty="0">
                <a:latin typeface="Arial" pitchFamily="34" charset="0"/>
                <a:ea typeface="Verdana" panose="020B0604030504040204" pitchFamily="34" charset="0"/>
                <a:cs typeface="Arial" pitchFamily="34" charset="0"/>
              </a:rPr>
              <a:t> SIRIUS being the largest in the country (1.5 GeV)</a:t>
            </a:r>
            <a:r>
              <a:rPr lang="ru-RU" sz="1600" dirty="0" smtClean="0">
                <a:latin typeface="Arial" panose="020B0604020202020204" pitchFamily="34" charset="0"/>
                <a:ea typeface="Verdana" panose="020B0604030504040204" pitchFamily="34" charset="0"/>
                <a:cs typeface="Arial" panose="020B0604020202020204" pitchFamily="34" charset="0"/>
              </a:rPr>
              <a:t> </a:t>
            </a:r>
          </a:p>
          <a:p>
            <a:pPr marL="358773" indent="-358773">
              <a:spcAft>
                <a:spcPts val="600"/>
              </a:spcAft>
              <a:buClr>
                <a:schemeClr val="tx1"/>
              </a:buClr>
              <a:buFont typeface="Wingdings" pitchFamily="2" charset="2"/>
              <a:buChar char="§"/>
              <a:tabLst>
                <a:tab pos="179388" algn="l"/>
              </a:tabLst>
            </a:pP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1967</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launch of a research nuclear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reactor</a:t>
            </a:r>
            <a:r>
              <a:rPr lang="en-US" sz="1600" dirty="0">
                <a:latin typeface="Arial" pitchFamily="34" charset="0"/>
                <a:ea typeface="Verdana" panose="020B0604030504040204" pitchFamily="34" charset="0"/>
                <a:cs typeface="Arial" pitchFamily="34" charset="0"/>
              </a:rPr>
              <a:t>, the second in the USSR and the only one behind the </a:t>
            </a:r>
            <a:r>
              <a:rPr lang="en-US" sz="1600" dirty="0" smtClean="0">
                <a:latin typeface="Arial" pitchFamily="34" charset="0"/>
                <a:ea typeface="Verdana" panose="020B0604030504040204" pitchFamily="34" charset="0"/>
                <a:cs typeface="Arial" pitchFamily="34" charset="0"/>
              </a:rPr>
              <a:t>Urals</a:t>
            </a:r>
            <a:endParaRPr lang="ru-RU" sz="1600"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rPr>
              <a:t>1971</a:t>
            </a:r>
            <a:r>
              <a:rPr lang="ru-RU" sz="1600" dirty="0">
                <a:latin typeface="Arial" panose="020B0604020202020204" pitchFamily="34" charset="0"/>
                <a:ea typeface="Verdana" panose="020B0604030504040204" pitchFamily="34" charset="0"/>
                <a:cs typeface="Arial" panose="020B0604020202020204" pitchFamily="34" charset="0"/>
              </a:rPr>
              <a:t> – </a:t>
            </a:r>
            <a:r>
              <a:rPr lang="en-US" sz="1600" dirty="0">
                <a:latin typeface="Arial" panose="020B0604020202020204" pitchFamily="34" charset="0"/>
                <a:ea typeface="Verdana" panose="020B0604030504040204" pitchFamily="34" charset="0"/>
                <a:cs typeface="Arial" panose="020B0604020202020204" pitchFamily="34" charset="0"/>
              </a:rPr>
              <a:t>Order of the October Revolution</a:t>
            </a:r>
            <a:endParaRPr lang="en-US" sz="1600" dirty="0" smtClean="0">
              <a:latin typeface="Arial" panose="020B0604020202020204" pitchFamily="34" charset="0"/>
              <a:ea typeface="Verdana" panose="020B0604030504040204" pitchFamily="34" charset="0"/>
              <a:cs typeface="Arial" panose="020B0604020202020204" pitchFamily="34" charset="0"/>
            </a:endParaRPr>
          </a:p>
          <a:p>
            <a:pPr marL="358775" indent="-358775">
              <a:spcAft>
                <a:spcPts val="1200"/>
              </a:spcAft>
              <a:buClr>
                <a:schemeClr val="tx1"/>
              </a:buClr>
              <a:buFont typeface="Wingdings" pitchFamily="2" charset="2"/>
              <a:buChar char="§"/>
              <a:tabLst>
                <a:tab pos="179388" algn="l"/>
              </a:tabLst>
            </a:pPr>
            <a:r>
              <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rPr>
              <a:t>1997</a:t>
            </a:r>
            <a:r>
              <a:rPr lang="ru-RU" sz="1600" dirty="0">
                <a:solidFill>
                  <a:srgbClr val="69BA2E"/>
                </a:solidFill>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inclusion of TPU into the List of the Most Valuable Objects of Cultural Heritage of the Peoples of the Russian Federation under the Decree of the RF President</a:t>
            </a:r>
            <a:endParaRPr lang="ru-RU" sz="1600" dirty="0">
              <a:latin typeface="Arial" pitchFamily="34" charset="0"/>
              <a:ea typeface="Verdana" panose="020B0604030504040204" pitchFamily="34" charset="0"/>
              <a:cs typeface="Arial" pitchFamily="34" charset="0"/>
            </a:endParaRPr>
          </a:p>
        </p:txBody>
      </p:sp>
      <p:pic>
        <p:nvPicPr>
          <p:cNvPr id="3074" name="Picture 2" descr="D:\презентация\ректор\2015\orden oktyabr'skoy revolucii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5199" y="1131590"/>
            <a:ext cx="931040" cy="818523"/>
          </a:xfrm>
          <a:prstGeom prst="rect">
            <a:avLst/>
          </a:prstGeom>
          <a:noFill/>
        </p:spPr>
      </p:pic>
      <p:pic>
        <p:nvPicPr>
          <p:cNvPr id="3075" name="Picture 3" descr="D:\презентация\ректор\2015\orden-trudovogo-krasnogo-znameni-podv-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234" y="1131590"/>
            <a:ext cx="717543" cy="791687"/>
          </a:xfrm>
          <a:prstGeom prst="rect">
            <a:avLst/>
          </a:prstGeom>
          <a:noFill/>
        </p:spPr>
      </p:pic>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3</a:t>
            </a:r>
            <a:endParaRPr lang="ru-RU" sz="1200" dirty="0"/>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l="3972" t="6995" r="2676" b="5563"/>
          <a:stretch/>
        </p:blipFill>
        <p:spPr>
          <a:xfrm>
            <a:off x="683567" y="3655839"/>
            <a:ext cx="2158537" cy="1148159"/>
          </a:xfrm>
          <a:prstGeom prst="rect">
            <a:avLst/>
          </a:prstGeom>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b="12059"/>
          <a:stretch/>
        </p:blipFill>
        <p:spPr>
          <a:xfrm>
            <a:off x="696463" y="1995686"/>
            <a:ext cx="2145754" cy="1598706"/>
          </a:xfrm>
          <a:prstGeom prst="rect">
            <a:avLst/>
          </a:prstGeom>
        </p:spPr>
      </p:pic>
      <p:sp>
        <p:nvSpPr>
          <p:cNvPr id="14" name="Rectangle 2"/>
          <p:cNvSpPr>
            <a:spLocks noGrp="1" noChangeArrowheads="1"/>
          </p:cNvSpPr>
          <p:nvPr>
            <p:ph type="title"/>
          </p:nvPr>
        </p:nvSpPr>
        <p:spPr>
          <a:xfrm>
            <a:off x="3347864" y="195486"/>
            <a:ext cx="3888434" cy="579214"/>
          </a:xfrm>
        </p:spPr>
        <p:txBody>
          <a:bodyPr>
            <a:noAutofit/>
          </a:bodyPr>
          <a:lstStyle/>
          <a:p>
            <a:pPr algn="l"/>
            <a:r>
              <a:rPr lang="en-US" sz="2400" b="1" dirty="0">
                <a:solidFill>
                  <a:srgbClr val="71BF43"/>
                </a:solidFill>
                <a:ea typeface="Verdana" panose="020B0604030504040204" pitchFamily="34" charset="0"/>
                <a:cs typeface="Verdana" panose="020B0604030504040204" pitchFamily="34" charset="0"/>
              </a:rPr>
              <a:t>TPU </a:t>
            </a:r>
            <a:r>
              <a:rPr lang="en-US" sz="2400" b="1" dirty="0" smtClean="0">
                <a:solidFill>
                  <a:srgbClr val="71BF43"/>
                </a:solidFill>
                <a:ea typeface="Verdana" panose="020B0604030504040204" pitchFamily="34" charset="0"/>
                <a:cs typeface="Verdana" panose="020B0604030504040204" pitchFamily="34" charset="0"/>
              </a:rPr>
              <a:t>Achievements</a:t>
            </a:r>
            <a:endParaRPr lang="ru-RU" sz="2400" b="1" dirty="0">
              <a:solidFill>
                <a:srgbClr val="71BF43"/>
              </a:solidFill>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 name="Прямоугольник 1"/>
          <p:cNvSpPr/>
          <p:nvPr/>
        </p:nvSpPr>
        <p:spPr>
          <a:xfrm>
            <a:off x="730568" y="4011910"/>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http://bse.sci-lib.com/a_pictures/15/00/239537131.jpg"/>
          <p:cNvPicPr>
            <a:picLocks noChangeAspect="1"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r="7287"/>
          <a:stretch/>
        </p:blipFill>
        <p:spPr bwMode="auto">
          <a:xfrm>
            <a:off x="7603641" y="3728283"/>
            <a:ext cx="916208" cy="120326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347864" y="267496"/>
            <a:ext cx="4680520" cy="479667"/>
          </a:xfrm>
          <a:prstGeom prst="rect">
            <a:avLst/>
          </a:prstGeom>
          <a:noFill/>
        </p:spPr>
        <p:txBody>
          <a:bodyPr wrap="square" lIns="91440" tIns="45720" rIns="91440" bIns="45720" rtlCol="0">
            <a:spAutoFit/>
          </a:bodyPr>
          <a:lstStyle/>
          <a:p>
            <a:r>
              <a:rPr lang="en-US" sz="2400" b="1" dirty="0">
                <a:solidFill>
                  <a:srgbClr val="69BA2E"/>
                </a:solidFill>
                <a:latin typeface="+mj-lt"/>
                <a:ea typeface="Verdana" panose="020B0604030504040204" pitchFamily="34" charset="0"/>
                <a:cs typeface="Verdana" panose="020B0604030504040204" pitchFamily="34" charset="0"/>
              </a:rPr>
              <a:t>Among 172</a:t>
            </a:r>
            <a:r>
              <a:rPr lang="en-US" sz="2400" b="1" dirty="0" smtClean="0">
                <a:solidFill>
                  <a:srgbClr val="69BA2E"/>
                </a:solidFill>
                <a:latin typeface="+mj-lt"/>
                <a:ea typeface="Verdana" panose="020B0604030504040204" pitchFamily="34" charset="0"/>
                <a:cs typeface="Verdana" panose="020B0604030504040204" pitchFamily="34" charset="0"/>
              </a:rPr>
              <a:t>, 470 </a:t>
            </a:r>
            <a:r>
              <a:rPr lang="en-US" sz="2400" b="1" dirty="0">
                <a:solidFill>
                  <a:srgbClr val="69BA2E"/>
                </a:solidFill>
                <a:latin typeface="+mj-lt"/>
                <a:ea typeface="Verdana" panose="020B0604030504040204" pitchFamily="34" charset="0"/>
                <a:cs typeface="Verdana" panose="020B0604030504040204" pitchFamily="34" charset="0"/>
              </a:rPr>
              <a:t>graduates:</a:t>
            </a:r>
          </a:p>
        </p:txBody>
      </p:sp>
      <p:sp>
        <p:nvSpPr>
          <p:cNvPr id="27" name="Прямоугольник 26"/>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4</a:t>
            </a:r>
            <a:endParaRPr lang="ru-RU" sz="1200" dirty="0"/>
          </a:p>
        </p:txBody>
      </p:sp>
      <p:pic>
        <p:nvPicPr>
          <p:cNvPr id="25" name="Picture 13" descr="САТПАЕВ"/>
          <p:cNvPicPr>
            <a:picLocks noChangeAspect="1" noChangeArrowheads="1"/>
          </p:cNvPicPr>
          <p:nvPr/>
        </p:nvPicPr>
        <p:blipFill rotWithShape="1">
          <a:blip r:embed="rId4" cstate="email">
            <a:duotone>
              <a:prstClr val="black"/>
              <a:srgbClr val="D9C3A5">
                <a:tint val="50000"/>
                <a:satMod val="180000"/>
              </a:srgbClr>
            </a:duotone>
            <a:lum bright="20000" contrast="20000"/>
          </a:blip>
          <a:srcRect r="6608" b="4611"/>
          <a:stretch/>
        </p:blipFill>
        <p:spPr bwMode="auto">
          <a:xfrm>
            <a:off x="7589568" y="2432567"/>
            <a:ext cx="930283" cy="1175807"/>
          </a:xfrm>
          <a:prstGeom prst="rect">
            <a:avLst/>
          </a:prstGeom>
          <a:ln>
            <a:noFill/>
          </a:ln>
          <a:effectLst/>
        </p:spPr>
      </p:pic>
      <p:pic>
        <p:nvPicPr>
          <p:cNvPr id="29" name="Picture 4" descr="kamov"/>
          <p:cNvPicPr>
            <a:picLocks noChangeAspect="1" noChangeArrowheads="1"/>
          </p:cNvPicPr>
          <p:nvPr/>
        </p:nvPicPr>
        <p:blipFill rotWithShape="1">
          <a:blip r:embed="rId5" cstate="email">
            <a:duotone>
              <a:prstClr val="black"/>
              <a:srgbClr val="D9C3A5">
                <a:tint val="50000"/>
                <a:satMod val="180000"/>
              </a:srgbClr>
            </a:duotone>
            <a:lum bright="20000"/>
          </a:blip>
          <a:srcRect r="7411" b="5880"/>
          <a:stretch/>
        </p:blipFill>
        <p:spPr bwMode="auto">
          <a:xfrm>
            <a:off x="899592" y="3728711"/>
            <a:ext cx="923515" cy="1152558"/>
          </a:xfrm>
          <a:prstGeom prst="rect">
            <a:avLst/>
          </a:prstGeom>
          <a:ln>
            <a:noFill/>
          </a:ln>
          <a:effectLst/>
        </p:spPr>
      </p:pic>
      <p:pic>
        <p:nvPicPr>
          <p:cNvPr id="30" name="Рисунок 29" descr="Миль.jpg"/>
          <p:cNvPicPr>
            <a:picLocks noChangeAspect="1"/>
          </p:cNvPicPr>
          <p:nvPr/>
        </p:nvPicPr>
        <p:blipFill rotWithShape="1">
          <a:blip r:embed="rId6" cstate="email">
            <a:duotone>
              <a:prstClr val="black"/>
              <a:srgbClr val="D9C3A5">
                <a:tint val="50000"/>
                <a:satMod val="180000"/>
              </a:srgbClr>
            </a:duotone>
            <a:lum bright="20000"/>
          </a:blip>
          <a:srcRect r="8277" b="6478"/>
          <a:stretch/>
        </p:blipFill>
        <p:spPr>
          <a:xfrm>
            <a:off x="904760" y="2408890"/>
            <a:ext cx="918348" cy="1175807"/>
          </a:xfrm>
          <a:prstGeom prst="rect">
            <a:avLst/>
          </a:prstGeom>
          <a:ln>
            <a:noFill/>
          </a:ln>
          <a:effectLst/>
        </p:spPr>
      </p:pic>
      <p:pic>
        <p:nvPicPr>
          <p:cNvPr id="31" name="Picture 2"/>
          <p:cNvPicPr>
            <a:picLocks noChangeAspect="1" noChangeArrowheads="1"/>
          </p:cNvPicPr>
          <p:nvPr/>
        </p:nvPicPr>
        <p:blipFill rotWithShape="1">
          <a:blip r:embed="rId7" cstate="email">
            <a:duotone>
              <a:prstClr val="black"/>
              <a:srgbClr val="D9C3A5">
                <a:tint val="50000"/>
                <a:satMod val="180000"/>
              </a:srgbClr>
            </a:duotone>
            <a:lum bright="20000"/>
            <a:extLst>
              <a:ext uri="{28A0092B-C50C-407E-A947-70E740481C1C}">
                <a14:useLocalDpi xmlns:a14="http://schemas.microsoft.com/office/drawing/2010/main" val="0"/>
              </a:ext>
            </a:extLst>
          </a:blip>
          <a:srcRect l="-1" r="8350" b="8762"/>
          <a:stretch/>
        </p:blipFill>
        <p:spPr bwMode="auto">
          <a:xfrm>
            <a:off x="899592" y="1131590"/>
            <a:ext cx="923515" cy="115696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Рисунок 31" descr="никитин.jpg"/>
          <p:cNvPicPr>
            <a:picLocks noChangeAspect="1"/>
          </p:cNvPicPr>
          <p:nvPr/>
        </p:nvPicPr>
        <p:blipFill>
          <a:blip r:embed="rId8" cstate="email">
            <a:duotone>
              <a:prstClr val="black"/>
              <a:srgbClr val="D9C3A5">
                <a:tint val="50000"/>
                <a:satMod val="180000"/>
              </a:srgbClr>
            </a:duotone>
            <a:lum bright="20000" contrast="10000"/>
          </a:blip>
          <a:stretch>
            <a:fillRect/>
          </a:stretch>
        </p:blipFill>
        <p:spPr>
          <a:xfrm>
            <a:off x="7579814" y="1136423"/>
            <a:ext cx="949786" cy="1149710"/>
          </a:xfrm>
          <a:prstGeom prst="rect">
            <a:avLst/>
          </a:prstGeom>
          <a:ln>
            <a:noFill/>
          </a:ln>
          <a:effectLst/>
        </p:spPr>
      </p:pic>
      <p:sp>
        <p:nvSpPr>
          <p:cNvPr id="19" name="Text Box 9"/>
          <p:cNvSpPr txBox="1">
            <a:spLocks noChangeArrowheads="1"/>
          </p:cNvSpPr>
          <p:nvPr/>
        </p:nvSpPr>
        <p:spPr bwMode="auto">
          <a:xfrm>
            <a:off x="1961137" y="1170133"/>
            <a:ext cx="2286656" cy="812530"/>
          </a:xfrm>
          <a:prstGeom prst="rect">
            <a:avLst/>
          </a:prstGeom>
          <a:noFill/>
          <a:ln w="9525">
            <a:noFill/>
            <a:miter lim="800000"/>
            <a:headEnd/>
            <a:tailEnd/>
          </a:ln>
        </p:spPr>
        <p:txBody>
          <a:bodyPr wrap="square">
            <a:spAutoFit/>
          </a:bodyPr>
          <a:lstStyle/>
          <a:p>
            <a:pPr>
              <a:lnSpc>
                <a:spcPct val="90000"/>
              </a:lnSpc>
            </a:pPr>
            <a:r>
              <a:rPr lang="ru-RU" sz="1600" b="1" dirty="0" smtClean="0">
                <a:solidFill>
                  <a:srgbClr val="69BA2E"/>
                </a:solidFill>
                <a:latin typeface="Arial" pitchFamily="34" charset="0"/>
                <a:ea typeface="Tahoma" pitchFamily="34" charset="0"/>
                <a:cs typeface="Arial" pitchFamily="34" charset="0"/>
              </a:rPr>
              <a:t>М.А. </a:t>
            </a:r>
            <a:r>
              <a:rPr lang="en-US" sz="1600" b="1" dirty="0" err="1" smtClean="0">
                <a:solidFill>
                  <a:srgbClr val="69BA2E"/>
                </a:solidFill>
                <a:latin typeface="Arial" pitchFamily="34" charset="0"/>
                <a:ea typeface="Tahoma" pitchFamily="34" charset="0"/>
                <a:cs typeface="Arial" pitchFamily="34" charset="0"/>
              </a:rPr>
              <a:t>Usov</a:t>
            </a:r>
            <a:r>
              <a:rPr lang="en-US" sz="1600" b="1" dirty="0" smtClean="0">
                <a:solidFill>
                  <a:srgbClr val="69BA2E"/>
                </a:solidFill>
                <a:latin typeface="Arial" pitchFamily="34" charset="0"/>
                <a:ea typeface="Tahoma" pitchFamily="34" charset="0"/>
                <a:cs typeface="Arial" pitchFamily="34" charset="0"/>
              </a:rPr>
              <a:t>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(1883</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1939)</a:t>
            </a:r>
          </a:p>
          <a:p>
            <a:pPr>
              <a:lnSpc>
                <a:spcPct val="90000"/>
              </a:lnSpc>
            </a:pPr>
            <a:r>
              <a:rPr lang="en-US" sz="1200" dirty="0" smtClean="0">
                <a:latin typeface="Arial" pitchFamily="34" charset="0"/>
                <a:ea typeface="Tahoma" pitchFamily="34" charset="0"/>
                <a:cs typeface="Arial" pitchFamily="34" charset="0"/>
              </a:rPr>
              <a:t>Academician of the USSR AS. Graduated  in 1908</a:t>
            </a:r>
            <a:r>
              <a:rPr lang="ru-RU" sz="1200" dirty="0" smtClean="0">
                <a:latin typeface="Arial" pitchFamily="34" charset="0"/>
                <a:ea typeface="Tahoma" pitchFamily="34" charset="0"/>
                <a:cs typeface="Arial" pitchFamily="34" charset="0"/>
              </a:rPr>
              <a:t>. </a:t>
            </a:r>
            <a:endParaRPr lang="ru-RU" sz="1200" dirty="0">
              <a:latin typeface="Arial" pitchFamily="34" charset="0"/>
              <a:ea typeface="Tahoma" pitchFamily="34" charset="0"/>
              <a:cs typeface="Arial" pitchFamily="34" charset="0"/>
            </a:endParaRPr>
          </a:p>
        </p:txBody>
      </p:sp>
      <p:sp>
        <p:nvSpPr>
          <p:cNvPr id="23" name="Text Box 7"/>
          <p:cNvSpPr txBox="1">
            <a:spLocks noChangeArrowheads="1"/>
          </p:cNvSpPr>
          <p:nvPr/>
        </p:nvSpPr>
        <p:spPr bwMode="auto">
          <a:xfrm>
            <a:off x="1961137" y="2491462"/>
            <a:ext cx="2376264" cy="812530"/>
          </a:xfrm>
          <a:prstGeom prst="rect">
            <a:avLst/>
          </a:prstGeom>
          <a:noFill/>
          <a:ln w="9525">
            <a:noFill/>
            <a:miter lim="800000"/>
            <a:headEnd/>
            <a:tailEnd/>
          </a:ln>
        </p:spPr>
        <p:txBody>
          <a:bodyPr wrap="square">
            <a:spAutoFit/>
          </a:bodyPr>
          <a:lstStyle/>
          <a:p>
            <a:pPr>
              <a:lnSpc>
                <a:spcPct val="90000"/>
              </a:lnSpc>
            </a:pPr>
            <a:r>
              <a:rPr lang="ru-RU" sz="1600" b="1" dirty="0" smtClean="0">
                <a:solidFill>
                  <a:srgbClr val="69BA2E"/>
                </a:solidFill>
                <a:latin typeface="Arial" pitchFamily="34" charset="0"/>
                <a:ea typeface="Tahoma" pitchFamily="34" charset="0"/>
                <a:cs typeface="Arial" pitchFamily="34" charset="0"/>
              </a:rPr>
              <a:t>М.</a:t>
            </a:r>
            <a:r>
              <a:rPr lang="en-US" sz="1600" b="1" dirty="0" smtClean="0">
                <a:solidFill>
                  <a:srgbClr val="69BA2E"/>
                </a:solidFill>
                <a:latin typeface="Arial" pitchFamily="34" charset="0"/>
                <a:ea typeface="Tahoma" pitchFamily="34" charset="0"/>
                <a:cs typeface="Arial" pitchFamily="34" charset="0"/>
              </a:rPr>
              <a:t>L. Mil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(1909</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1970)</a:t>
            </a:r>
          </a:p>
          <a:p>
            <a:pPr>
              <a:lnSpc>
                <a:spcPct val="90000"/>
              </a:lnSpc>
            </a:pPr>
            <a:r>
              <a:rPr lang="en-US" sz="1200" dirty="0" smtClean="0">
                <a:latin typeface="Arial" pitchFamily="34" charset="0"/>
                <a:ea typeface="Tahoma" pitchFamily="34" charset="0"/>
                <a:cs typeface="Arial" pitchFamily="34" charset="0"/>
              </a:rPr>
              <a:t>Outstanding aircraft designer. TPI student from 1925 to 1928</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3" name="Text Box 6"/>
          <p:cNvSpPr txBox="1">
            <a:spLocks noChangeArrowheads="1"/>
          </p:cNvSpPr>
          <p:nvPr/>
        </p:nvSpPr>
        <p:spPr bwMode="auto">
          <a:xfrm>
            <a:off x="1961137" y="3818069"/>
            <a:ext cx="2376264" cy="812530"/>
          </a:xfrm>
          <a:prstGeom prst="rect">
            <a:avLst/>
          </a:prstGeom>
          <a:noFill/>
          <a:ln w="9525">
            <a:noFill/>
            <a:miter lim="800000"/>
            <a:headEnd/>
            <a:tailEnd/>
          </a:ln>
        </p:spPr>
        <p:txBody>
          <a:bodyPr wrap="square">
            <a:spAutoFit/>
          </a:bodyPr>
          <a:lstStyle/>
          <a:p>
            <a:pPr>
              <a:lnSpc>
                <a:spcPct val="90000"/>
              </a:lnSpc>
            </a:pPr>
            <a:r>
              <a:rPr lang="en-US" sz="1600" b="1" dirty="0" smtClean="0">
                <a:solidFill>
                  <a:srgbClr val="69BA2E"/>
                </a:solidFill>
                <a:latin typeface="Arial" pitchFamily="34" charset="0"/>
                <a:ea typeface="Tahoma" pitchFamily="34" charset="0"/>
                <a:cs typeface="Arial" pitchFamily="34" charset="0"/>
              </a:rPr>
              <a:t>N.I. </a:t>
            </a:r>
            <a:r>
              <a:rPr lang="en-US" sz="1600" b="1" dirty="0" err="1" smtClean="0">
                <a:solidFill>
                  <a:srgbClr val="69BA2E"/>
                </a:solidFill>
                <a:latin typeface="Arial" pitchFamily="34" charset="0"/>
                <a:ea typeface="Tahoma" pitchFamily="34" charset="0"/>
                <a:cs typeface="Arial" pitchFamily="34" charset="0"/>
              </a:rPr>
              <a:t>Kamov</a:t>
            </a:r>
            <a:r>
              <a:rPr lang="en-US" sz="1600" b="1" dirty="0" smtClean="0">
                <a:solidFill>
                  <a:srgbClr val="69BA2E"/>
                </a:solidFill>
                <a:latin typeface="Arial" pitchFamily="34" charset="0"/>
                <a:ea typeface="Tahoma" pitchFamily="34" charset="0"/>
                <a:cs typeface="Arial" pitchFamily="34" charset="0"/>
              </a:rPr>
              <a:t>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(1902</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1973)</a:t>
            </a:r>
          </a:p>
          <a:p>
            <a:pPr>
              <a:lnSpc>
                <a:spcPct val="90000"/>
              </a:lnSpc>
            </a:pPr>
            <a:r>
              <a:rPr lang="en-US" sz="1200" dirty="0" smtClean="0">
                <a:latin typeface="Arial" pitchFamily="34" charset="0"/>
                <a:ea typeface="Tahoma" pitchFamily="34" charset="0"/>
                <a:cs typeface="Arial" pitchFamily="34" charset="0"/>
              </a:rPr>
              <a:t>Founder of Russian helicopter engineering. Graduated in 1923</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4" name="Text Box 3"/>
          <p:cNvSpPr txBox="1">
            <a:spLocks noChangeArrowheads="1"/>
          </p:cNvSpPr>
          <p:nvPr/>
        </p:nvSpPr>
        <p:spPr bwMode="auto">
          <a:xfrm>
            <a:off x="4716016" y="1016630"/>
            <a:ext cx="2808312" cy="1144929"/>
          </a:xfrm>
          <a:prstGeom prst="rect">
            <a:avLst/>
          </a:prstGeom>
          <a:noFill/>
          <a:ln w="9525">
            <a:noFill/>
            <a:miter lim="800000"/>
            <a:headEnd/>
            <a:tailEnd/>
          </a:ln>
        </p:spPr>
        <p:txBody>
          <a:bodyPr wrap="square">
            <a:spAutoFit/>
          </a:bodyPr>
          <a:lstStyle/>
          <a:p>
            <a:pPr algn="r">
              <a:lnSpc>
                <a:spcPct val="90000"/>
              </a:lnSpc>
              <a:defRPr/>
            </a:pPr>
            <a:r>
              <a:rPr lang="en-US" sz="1600" b="1" dirty="0" smtClean="0">
                <a:solidFill>
                  <a:srgbClr val="69BA2E"/>
                </a:solidFill>
                <a:latin typeface="Arial" pitchFamily="34" charset="0"/>
                <a:ea typeface="Tahoma" pitchFamily="34" charset="0"/>
                <a:cs typeface="Arial" pitchFamily="34" charset="0"/>
              </a:rPr>
              <a:t>N.V. </a:t>
            </a:r>
            <a:r>
              <a:rPr lang="en-US" sz="1600" b="1" dirty="0" err="1" smtClean="0">
                <a:solidFill>
                  <a:srgbClr val="69BA2E"/>
                </a:solidFill>
                <a:latin typeface="Arial" pitchFamily="34" charset="0"/>
                <a:ea typeface="Tahoma" pitchFamily="34" charset="0"/>
                <a:cs typeface="Arial" pitchFamily="34" charset="0"/>
              </a:rPr>
              <a:t>Nikitin</a:t>
            </a:r>
            <a:endParaRPr lang="en-US" sz="1600" b="1" dirty="0" smtClean="0">
              <a:solidFill>
                <a:srgbClr val="69BA2E"/>
              </a:solidFill>
              <a:latin typeface="Arial" pitchFamily="34" charset="0"/>
              <a:ea typeface="Tahoma" pitchFamily="34" charset="0"/>
              <a:cs typeface="Arial" pitchFamily="34" charset="0"/>
            </a:endParaRPr>
          </a:p>
          <a:p>
            <a:pPr algn="r">
              <a:lnSpc>
                <a:spcPct val="90000"/>
              </a:lnSpc>
              <a:defRPr/>
            </a:pPr>
            <a:r>
              <a:rPr lang="ru-RU" sz="1200" i="1" dirty="0" smtClean="0">
                <a:solidFill>
                  <a:schemeClr val="tx1">
                    <a:lumMod val="50000"/>
                    <a:lumOff val="50000"/>
                  </a:schemeClr>
                </a:solidFill>
                <a:latin typeface="Arial" pitchFamily="34" charset="0"/>
                <a:ea typeface="Tahoma" pitchFamily="34" charset="0"/>
                <a:cs typeface="Arial" pitchFamily="34" charset="0"/>
              </a:rPr>
              <a:t>(1907</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1973)</a:t>
            </a:r>
          </a:p>
          <a:p>
            <a:pPr algn="r">
              <a:lnSpc>
                <a:spcPct val="90000"/>
              </a:lnSpc>
              <a:defRPr/>
            </a:pPr>
            <a:r>
              <a:rPr lang="en-US" sz="1200" dirty="0" smtClean="0">
                <a:latin typeface="Arial" pitchFamily="34" charset="0"/>
                <a:ea typeface="Tahoma" pitchFamily="34" charset="0"/>
                <a:cs typeface="Arial" pitchFamily="34" charset="0"/>
              </a:rPr>
              <a:t>Designer and constructor of </a:t>
            </a:r>
            <a:r>
              <a:rPr lang="en-US" sz="1200" dirty="0" err="1" smtClean="0">
                <a:latin typeface="Arial" pitchFamily="34" charset="0"/>
                <a:ea typeface="Tahoma" pitchFamily="34" charset="0"/>
                <a:cs typeface="Arial" pitchFamily="34" charset="0"/>
              </a:rPr>
              <a:t>Ostankino</a:t>
            </a:r>
            <a:r>
              <a:rPr lang="en-US" sz="1200" dirty="0" smtClean="0">
                <a:latin typeface="Arial" pitchFamily="34" charset="0"/>
                <a:ea typeface="Tahoma" pitchFamily="34" charset="0"/>
                <a:cs typeface="Arial" pitchFamily="34" charset="0"/>
              </a:rPr>
              <a:t> TV tower, high-rise buildings of MSU and a number of other constructions. Graduated in 1930</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5" name="Rectangle 10"/>
          <p:cNvSpPr>
            <a:spLocks noChangeArrowheads="1"/>
          </p:cNvSpPr>
          <p:nvPr/>
        </p:nvSpPr>
        <p:spPr bwMode="auto">
          <a:xfrm flipH="1">
            <a:off x="4831421" y="2408362"/>
            <a:ext cx="2664296" cy="978729"/>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nchor="ctr">
            <a:spAutoFit/>
          </a:bodyPr>
          <a:lstStyle/>
          <a:p>
            <a:pPr algn="r" eaLnBrk="0" hangingPunct="0">
              <a:lnSpc>
                <a:spcPct val="90000"/>
              </a:lnSpc>
              <a:tabLst>
                <a:tab pos="2286000" algn="l"/>
              </a:tabLst>
              <a:defRPr/>
            </a:pPr>
            <a:r>
              <a:rPr lang="en-US" sz="1600" b="1" dirty="0" smtClean="0">
                <a:solidFill>
                  <a:srgbClr val="69BA2E"/>
                </a:solidFill>
                <a:latin typeface="Arial" pitchFamily="34" charset="0"/>
                <a:ea typeface="Tahoma" pitchFamily="34" charset="0"/>
                <a:cs typeface="Arial" pitchFamily="34" charset="0"/>
              </a:rPr>
              <a:t>K.I. </a:t>
            </a:r>
            <a:r>
              <a:rPr lang="en-US" sz="1600" b="1" dirty="0" err="1" smtClean="0">
                <a:solidFill>
                  <a:srgbClr val="69BA2E"/>
                </a:solidFill>
                <a:latin typeface="Arial" pitchFamily="34" charset="0"/>
                <a:ea typeface="Tahoma" pitchFamily="34" charset="0"/>
                <a:cs typeface="Arial" pitchFamily="34" charset="0"/>
              </a:rPr>
              <a:t>Satpaev</a:t>
            </a:r>
            <a:r>
              <a:rPr lang="en-US" sz="1600" b="1" dirty="0" smtClean="0">
                <a:solidFill>
                  <a:srgbClr val="69BA2E"/>
                </a:solidFill>
                <a:latin typeface="Arial" pitchFamily="34" charset="0"/>
                <a:ea typeface="Tahoma" pitchFamily="34" charset="0"/>
                <a:cs typeface="Arial" pitchFamily="34" charset="0"/>
              </a:rPr>
              <a:t> </a:t>
            </a:r>
          </a:p>
          <a:p>
            <a:pPr algn="r" eaLnBrk="0" hangingPunct="0">
              <a:lnSpc>
                <a:spcPct val="90000"/>
              </a:lnSpc>
              <a:tabLst>
                <a:tab pos="2286000" algn="l"/>
              </a:tabLst>
              <a:defRPr/>
            </a:pPr>
            <a:r>
              <a:rPr lang="ru-RU" sz="1200" i="1" dirty="0" smtClean="0">
                <a:solidFill>
                  <a:schemeClr val="tx1">
                    <a:lumMod val="50000"/>
                    <a:lumOff val="50000"/>
                  </a:schemeClr>
                </a:solidFill>
                <a:latin typeface="Arial" pitchFamily="34" charset="0"/>
                <a:ea typeface="Tahoma" pitchFamily="34" charset="0"/>
                <a:cs typeface="Arial" pitchFamily="34" charset="0"/>
              </a:rPr>
              <a:t>(1899</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1964) </a:t>
            </a:r>
          </a:p>
          <a:p>
            <a:pPr algn="r" eaLnBrk="0" hangingPunct="0">
              <a:lnSpc>
                <a:spcPct val="90000"/>
              </a:lnSpc>
              <a:tabLst>
                <a:tab pos="2286000" algn="l"/>
              </a:tabLst>
              <a:defRPr/>
            </a:pPr>
            <a:r>
              <a:rPr lang="en-US" sz="1200" dirty="0" smtClean="0">
                <a:latin typeface="Arial" pitchFamily="34" charset="0"/>
                <a:ea typeface="Tahoma" pitchFamily="34" charset="0"/>
                <a:cs typeface="Arial" pitchFamily="34" charset="0"/>
              </a:rPr>
              <a:t>Academician of the USSR AS. Founder and the first president of </a:t>
            </a:r>
          </a:p>
          <a:p>
            <a:pPr algn="r" eaLnBrk="0" hangingPunct="0">
              <a:lnSpc>
                <a:spcPct val="90000"/>
              </a:lnSpc>
              <a:tabLst>
                <a:tab pos="2286000" algn="l"/>
              </a:tabLst>
              <a:defRPr/>
            </a:pPr>
            <a:r>
              <a:rPr lang="en-US" sz="1200" dirty="0" smtClean="0">
                <a:latin typeface="Arial" pitchFamily="34" charset="0"/>
                <a:ea typeface="Tahoma" pitchFamily="34" charset="0"/>
                <a:cs typeface="Arial" pitchFamily="34" charset="0"/>
              </a:rPr>
              <a:t>Kazakhstan AS.  Graduated in 1926</a:t>
            </a:r>
            <a:r>
              <a:rPr lang="ru-RU" sz="1200" dirty="0" smtClean="0">
                <a:latin typeface="Arial" pitchFamily="34" charset="0"/>
                <a:ea typeface="Tahoma" pitchFamily="34" charset="0"/>
                <a:cs typeface="Arial" pitchFamily="34" charset="0"/>
              </a:rPr>
              <a:t>. </a:t>
            </a:r>
            <a:endParaRPr lang="ru-RU" sz="1200" dirty="0">
              <a:latin typeface="Arial" pitchFamily="34" charset="0"/>
              <a:ea typeface="Tahoma" pitchFamily="34" charset="0"/>
              <a:cs typeface="Arial" pitchFamily="34" charset="0"/>
            </a:endParaRPr>
          </a:p>
        </p:txBody>
      </p:sp>
      <p:sp>
        <p:nvSpPr>
          <p:cNvPr id="36" name="Text Box 9"/>
          <p:cNvSpPr txBox="1">
            <a:spLocks noChangeArrowheads="1"/>
          </p:cNvSpPr>
          <p:nvPr/>
        </p:nvSpPr>
        <p:spPr bwMode="auto">
          <a:xfrm>
            <a:off x="4355976" y="3736082"/>
            <a:ext cx="3168352" cy="978729"/>
          </a:xfrm>
          <a:prstGeom prst="rect">
            <a:avLst/>
          </a:prstGeom>
          <a:noFill/>
          <a:ln w="9525">
            <a:noFill/>
            <a:miter lim="800000"/>
            <a:headEnd/>
            <a:tailEnd/>
          </a:ln>
        </p:spPr>
        <p:txBody>
          <a:bodyPr wrap="square">
            <a:spAutoFit/>
          </a:bodyPr>
          <a:lstStyle/>
          <a:p>
            <a:pPr algn="r">
              <a:lnSpc>
                <a:spcPct val="90000"/>
              </a:lnSpc>
            </a:pPr>
            <a:r>
              <a:rPr lang="en-US" sz="1600" b="1" dirty="0" smtClean="0">
                <a:solidFill>
                  <a:srgbClr val="69BA2E"/>
                </a:solidFill>
                <a:latin typeface="Arial" pitchFamily="34" charset="0"/>
                <a:ea typeface="Tahoma" pitchFamily="34" charset="0"/>
                <a:cs typeface="Arial" pitchFamily="34" charset="0"/>
              </a:rPr>
              <a:t>N.N. Semenov </a:t>
            </a:r>
          </a:p>
          <a:p>
            <a:pPr algn="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(1896</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1986)</a:t>
            </a:r>
          </a:p>
          <a:p>
            <a:pPr algn="r">
              <a:lnSpc>
                <a:spcPct val="90000"/>
              </a:lnSpc>
            </a:pPr>
            <a:r>
              <a:rPr lang="en-US" sz="1200" dirty="0" smtClean="0">
                <a:latin typeface="Arial" pitchFamily="34" charset="0"/>
                <a:ea typeface="Tahoma" pitchFamily="34" charset="0"/>
                <a:cs typeface="Arial" pitchFamily="34" charset="0"/>
              </a:rPr>
              <a:t>Academician of the USSR AS. Nobel Prize winner in chemical kinetics.</a:t>
            </a:r>
          </a:p>
          <a:p>
            <a:pPr algn="r">
              <a:lnSpc>
                <a:spcPct val="90000"/>
              </a:lnSpc>
            </a:pPr>
            <a:r>
              <a:rPr lang="en-US" sz="1200" dirty="0" smtClean="0">
                <a:latin typeface="Arial" pitchFamily="34" charset="0"/>
                <a:ea typeface="Tahoma" pitchFamily="34" charset="0"/>
                <a:cs typeface="Arial" pitchFamily="34" charset="0"/>
              </a:rPr>
              <a:t>Post-graduate student from 1918 to 1920</a:t>
            </a:r>
            <a:r>
              <a:rPr lang="ru-RU" sz="1200" dirty="0" smtClean="0">
                <a:latin typeface="Arial" pitchFamily="34" charset="0"/>
                <a:ea typeface="Tahoma" pitchFamily="34" charset="0"/>
                <a:cs typeface="Arial" pitchFamily="34" charset="0"/>
              </a:rPr>
              <a:t>.</a:t>
            </a:r>
            <a:endParaRPr lang="ru-RU" sz="1200" dirty="0">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4" name="Прямоугольник 13"/>
          <p:cNvSpPr/>
          <p:nvPr/>
        </p:nvSpPr>
        <p:spPr>
          <a:xfrm>
            <a:off x="730568" y="4011910"/>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818209" y="1059362"/>
            <a:ext cx="5894759" cy="3457357"/>
          </a:xfrm>
          <a:prstGeom prst="rect">
            <a:avLst/>
          </a:prstGeom>
          <a:noFill/>
        </p:spPr>
        <p:txBody>
          <a:bodyPr wrap="square" lIns="91440" tIns="45720" rIns="91440" bIns="45720" rtlCol="0">
            <a:spAutoFit/>
          </a:bodyPr>
          <a:lstStyle/>
          <a:p>
            <a:pPr marL="358773" indent="-358773">
              <a:spcAft>
                <a:spcPts val="800"/>
              </a:spcAft>
              <a:buClr>
                <a:schemeClr val="tx1"/>
              </a:buClr>
              <a:buFont typeface="Wingdings" pitchFamily="2" charset="2"/>
              <a:buChar cha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CATEGORY</a:t>
            </a:r>
            <a:r>
              <a:rPr lang="ru-RU" sz="1600" dirty="0" smtClean="0">
                <a:latin typeface="Arial" panose="020B0604020202020204" pitchFamily="34" charset="0"/>
                <a:ea typeface="Verdana" panose="020B0604030504040204" pitchFamily="34" charset="0"/>
                <a:cs typeface="Arial" panose="020B0604020202020204" pitchFamily="34" charset="0"/>
              </a:rPr>
              <a:t> – </a:t>
            </a:r>
            <a:r>
              <a:rPr lang="en-US" sz="1600" dirty="0">
                <a:latin typeface="Arial" panose="020B0604020202020204" pitchFamily="34" charset="0"/>
                <a:ea typeface="Verdana" panose="020B0604030504040204" pitchFamily="34" charset="0"/>
                <a:cs typeface="Arial" panose="020B0604020202020204" pitchFamily="34" charset="0"/>
              </a:rPr>
              <a:t>National Research Tomsk Polytechnic University. </a:t>
            </a:r>
            <a:r>
              <a:rPr lang="en-US" sz="1600" dirty="0" smtClean="0">
                <a:latin typeface="Arial" panose="020B0604020202020204" pitchFamily="34" charset="0"/>
                <a:ea typeface="Verdana" panose="020B0604030504040204" pitchFamily="34" charset="0"/>
                <a:cs typeface="Arial" panose="020B0604020202020204" pitchFamily="34" charset="0"/>
              </a:rPr>
              <a:t>Awarded </a:t>
            </a:r>
            <a:r>
              <a:rPr lang="en-US" sz="1600" dirty="0">
                <a:latin typeface="Arial" panose="020B0604020202020204" pitchFamily="34" charset="0"/>
                <a:ea typeface="Verdana" panose="020B0604030504040204" pitchFamily="34" charset="0"/>
                <a:cs typeface="Arial" panose="020B0604020202020204" pitchFamily="34" charset="0"/>
              </a:rPr>
              <a:t>in </a:t>
            </a:r>
            <a:r>
              <a:rPr lang="en-US" sz="1600" dirty="0" smtClean="0">
                <a:latin typeface="Arial" panose="020B0604020202020204" pitchFamily="34" charset="0"/>
                <a:ea typeface="Verdana" panose="020B0604030504040204" pitchFamily="34" charset="0"/>
                <a:cs typeface="Arial" panose="020B0604020202020204" pitchFamily="34" charset="0"/>
              </a:rPr>
              <a:t>2009.</a:t>
            </a:r>
            <a:endParaRPr lang="en-US" sz="1600"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800"/>
              </a:spcAft>
              <a:buClr>
                <a:schemeClr val="tx1"/>
              </a:buClr>
              <a:buFont typeface="Wingdings" pitchFamily="2" charset="2"/>
              <a:buChar char="§"/>
              <a:tabLst>
                <a:tab pos="179388" algn="l"/>
              </a:tabLst>
            </a:pP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WINNER OF THE COMPETITION </a:t>
            </a:r>
            <a:r>
              <a:rPr lang="en-US" sz="1600" dirty="0">
                <a:latin typeface="Arial" panose="020B0604020202020204" pitchFamily="34" charset="0"/>
                <a:ea typeface="Verdana" panose="020B0604030504040204" pitchFamily="34" charset="0"/>
                <a:cs typeface="Arial" panose="020B0604020202020204" pitchFamily="34" charset="0"/>
              </a:rPr>
              <a:t>on Competitiveness Enhancement of the Leading Russian Universities among Global Leading Research and Education Centers – 2013. </a:t>
            </a:r>
            <a:endParaRPr lang="ru-RU"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800"/>
              </a:spcAft>
              <a:buClr>
                <a:schemeClr val="tx1"/>
              </a:buClr>
              <a:buFont typeface="Wingdings" pitchFamily="2" charset="2"/>
              <a:buChar char="§"/>
              <a:tabLst>
                <a:tab pos="179388" algn="l"/>
              </a:tabLst>
            </a:pPr>
            <a:r>
              <a:rPr lang="en-US" sz="1600" dirty="0" smtClean="0">
                <a:latin typeface="Arial" panose="020B0604020202020204" pitchFamily="34" charset="0"/>
                <a:ea typeface="Verdana" panose="020B0604030504040204" pitchFamily="34" charset="0"/>
                <a:cs typeface="Arial" panose="020B0604020202020204" pitchFamily="34" charset="0"/>
              </a:rPr>
              <a:t>Winner of the RF Government Award in the Field of Quality </a:t>
            </a:r>
            <a:r>
              <a:rPr lang="ru-RU" sz="1600" dirty="0" smtClean="0">
                <a:latin typeface="Arial" panose="020B0604020202020204" pitchFamily="34" charset="0"/>
                <a:ea typeface="Verdana" panose="020B0604030504040204" pitchFamily="34" charset="0"/>
                <a:cs typeface="Arial" panose="020B0604020202020204" pitchFamily="34" charset="0"/>
              </a:rPr>
              <a:t>– 2005, 2016.</a:t>
            </a:r>
          </a:p>
          <a:p>
            <a:pPr marL="358773" indent="-358773">
              <a:spcAft>
                <a:spcPts val="800"/>
              </a:spcAft>
              <a:buClr>
                <a:schemeClr val="tx1"/>
              </a:buClr>
              <a:buFont typeface="Wingdings" pitchFamily="2" charset="2"/>
              <a:buChar char="§"/>
              <a:tabLst>
                <a:tab pos="179388" algn="l"/>
              </a:tabLst>
            </a:pPr>
            <a:r>
              <a:rPr lang="en-US" sz="1600" dirty="0" smtClean="0">
                <a:latin typeface="Arial" panose="020B0604020202020204" pitchFamily="34" charset="0"/>
                <a:ea typeface="Verdana" panose="020B0604030504040204" pitchFamily="34" charset="0"/>
                <a:cs typeface="Arial" panose="020B0604020202020204" pitchFamily="34" charset="0"/>
              </a:rPr>
              <a:t>One of </a:t>
            </a:r>
            <a:r>
              <a:rPr lang="ru-RU" sz="1600" dirty="0" smtClean="0">
                <a:latin typeface="Arial" panose="020B0604020202020204" pitchFamily="34" charset="0"/>
                <a:ea typeface="Verdana" panose="020B0604030504040204" pitchFamily="34" charset="0"/>
                <a:cs typeface="Arial" panose="020B0604020202020204" pitchFamily="34" charset="0"/>
              </a:rPr>
              <a:t>39 </a:t>
            </a:r>
            <a:r>
              <a:rPr lang="en-US" sz="1600" dirty="0" smtClean="0">
                <a:latin typeface="Arial" panose="020B0604020202020204" pitchFamily="34" charset="0"/>
                <a:ea typeface="Verdana" panose="020B0604030504040204" pitchFamily="34" charset="0"/>
                <a:cs typeface="Arial" panose="020B0604020202020204" pitchFamily="34" charset="0"/>
              </a:rPr>
              <a:t>winners </a:t>
            </a:r>
            <a:r>
              <a:rPr lang="en-US" sz="1600" dirty="0">
                <a:latin typeface="Arial" panose="020B0604020202020204" pitchFamily="34" charset="0"/>
                <a:ea typeface="Verdana" panose="020B0604030504040204" pitchFamily="34" charset="0"/>
                <a:cs typeface="Arial" panose="020B0604020202020204" pitchFamily="34" charset="0"/>
              </a:rPr>
              <a:t>of the priority project on </a:t>
            </a:r>
            <a:r>
              <a:rPr lang="en-US" sz="1600" b="1" dirty="0" smtClean="0">
                <a:latin typeface="Arial" panose="020B0604020202020204" pitchFamily="34" charset="0"/>
                <a:ea typeface="Verdana" panose="020B0604030504040204" pitchFamily="34" charset="0"/>
                <a:cs typeface="Arial" panose="020B0604020202020204" pitchFamily="34" charset="0"/>
              </a:rPr>
              <a:t>Export of </a:t>
            </a:r>
            <a:r>
              <a:rPr lang="en-US" sz="1600" b="1" dirty="0">
                <a:latin typeface="Arial" panose="020B0604020202020204" pitchFamily="34" charset="0"/>
                <a:ea typeface="Verdana" panose="020B0604030504040204" pitchFamily="34" charset="0"/>
                <a:cs typeface="Arial" panose="020B0604020202020204" pitchFamily="34" charset="0"/>
              </a:rPr>
              <a:t>Russian </a:t>
            </a:r>
            <a:r>
              <a:rPr lang="en-US" sz="1600" b="1" dirty="0" smtClean="0">
                <a:latin typeface="Arial" panose="020B0604020202020204" pitchFamily="34" charset="0"/>
                <a:ea typeface="Verdana" panose="020B0604030504040204" pitchFamily="34" charset="0"/>
                <a:cs typeface="Arial" panose="020B0604020202020204" pitchFamily="34" charset="0"/>
              </a:rPr>
              <a:t>Education</a:t>
            </a:r>
            <a:r>
              <a:rPr lang="en-US" sz="1600" dirty="0" smtClean="0">
                <a:latin typeface="Arial" panose="020B0604020202020204" pitchFamily="34" charset="0"/>
                <a:ea typeface="Verdana" panose="020B0604030504040204" pitchFamily="34" charset="0"/>
                <a:cs typeface="Arial" panose="020B0604020202020204" pitchFamily="34" charset="0"/>
              </a:rPr>
              <a:t> of </a:t>
            </a:r>
            <a:r>
              <a:rPr lang="en-US" sz="1600" dirty="0">
                <a:latin typeface="Arial" panose="020B0604020202020204" pitchFamily="34" charset="0"/>
                <a:ea typeface="Verdana" panose="020B0604030504040204" pitchFamily="34" charset="0"/>
                <a:cs typeface="Arial" panose="020B0604020202020204" pitchFamily="34" charset="0"/>
              </a:rPr>
              <a:t>the RF Ministry of Education and </a:t>
            </a:r>
            <a:r>
              <a:rPr lang="en-US" sz="1600" dirty="0" smtClean="0">
                <a:latin typeface="Arial" panose="020B0604020202020204" pitchFamily="34" charset="0"/>
                <a:ea typeface="Verdana" panose="020B0604030504040204" pitchFamily="34" charset="0"/>
                <a:cs typeface="Arial" panose="020B0604020202020204" pitchFamily="34" charset="0"/>
              </a:rPr>
              <a:t>Science.</a:t>
            </a:r>
            <a:r>
              <a:rPr lang="ru-RU" sz="1600" dirty="0" smtClean="0">
                <a:latin typeface="Arial" panose="020B0604020202020204" pitchFamily="34" charset="0"/>
                <a:ea typeface="Verdana" panose="020B0604030504040204" pitchFamily="34" charset="0"/>
                <a:cs typeface="Arial" panose="020B0604020202020204" pitchFamily="34" charset="0"/>
              </a:rPr>
              <a:t> </a:t>
            </a:r>
          </a:p>
          <a:p>
            <a:pPr marL="358773" indent="-358773">
              <a:spcAft>
                <a:spcPts val="800"/>
              </a:spcAft>
              <a:buClr>
                <a:schemeClr val="tx1"/>
              </a:buClr>
              <a:buFont typeface="Wingdings" pitchFamily="2" charset="2"/>
              <a:buChar char="§"/>
              <a:tabLst>
                <a:tab pos="179388" algn="l"/>
              </a:tabLst>
            </a:pPr>
            <a:r>
              <a:rPr lang="en-US" sz="1600" dirty="0">
                <a:latin typeface="Arial" panose="020B0604020202020204" pitchFamily="34" charset="0"/>
                <a:ea typeface="Verdana" panose="020B0604030504040204" pitchFamily="34" charset="0"/>
                <a:cs typeface="Arial" panose="020B0604020202020204" pitchFamily="34" charset="0"/>
              </a:rPr>
              <a:t>Winner of the competition </a:t>
            </a:r>
            <a:r>
              <a:rPr lang="en-US" sz="1600" b="1" dirty="0">
                <a:latin typeface="Arial" panose="020B0604020202020204" pitchFamily="34" charset="0"/>
                <a:ea typeface="Verdana" panose="020B0604030504040204" pitchFamily="34" charset="0"/>
                <a:cs typeface="Arial" panose="020B0604020202020204" pitchFamily="34" charset="0"/>
              </a:rPr>
              <a:t>HEIs as Centers of Innovation Creation </a:t>
            </a:r>
            <a:r>
              <a:rPr lang="en-US" sz="1600" dirty="0" smtClean="0">
                <a:latin typeface="Arial" panose="020B0604020202020204" pitchFamily="34" charset="0"/>
                <a:ea typeface="Verdana" panose="020B0604030504040204" pitchFamily="34" charset="0"/>
                <a:cs typeface="Arial" panose="020B0604020202020204" pitchFamily="34" charset="0"/>
              </a:rPr>
              <a:t>of </a:t>
            </a:r>
            <a:r>
              <a:rPr lang="en-US" sz="1600" dirty="0">
                <a:latin typeface="Arial" panose="020B0604020202020204" pitchFamily="34" charset="0"/>
                <a:ea typeface="Verdana" panose="020B0604030504040204" pitchFamily="34" charset="0"/>
                <a:cs typeface="Arial" panose="020B0604020202020204" pitchFamily="34" charset="0"/>
              </a:rPr>
              <a:t>the </a:t>
            </a:r>
            <a:r>
              <a:rPr lang="en-US" sz="1600" dirty="0" smtClean="0">
                <a:latin typeface="Arial" panose="020B0604020202020204" pitchFamily="34" charset="0"/>
                <a:ea typeface="Verdana" panose="020B0604030504040204" pitchFamily="34" charset="0"/>
                <a:cs typeface="Arial" panose="020B0604020202020204" pitchFamily="34" charset="0"/>
              </a:rPr>
              <a:t>RF Ministry </a:t>
            </a:r>
            <a:r>
              <a:rPr lang="en-US" sz="1600" dirty="0">
                <a:latin typeface="Arial" panose="020B0604020202020204" pitchFamily="34" charset="0"/>
                <a:ea typeface="Verdana" panose="020B0604030504040204" pitchFamily="34" charset="0"/>
                <a:cs typeface="Arial" panose="020B0604020202020204" pitchFamily="34" charset="0"/>
              </a:rPr>
              <a:t>of Education and </a:t>
            </a:r>
            <a:r>
              <a:rPr lang="en-US" sz="1600" dirty="0" smtClean="0">
                <a:latin typeface="Arial" panose="020B0604020202020204" pitchFamily="34" charset="0"/>
                <a:ea typeface="Verdana" panose="020B0604030504040204" pitchFamily="34" charset="0"/>
                <a:cs typeface="Arial" panose="020B0604020202020204" pitchFamily="34" charset="0"/>
              </a:rPr>
              <a:t>Science.</a:t>
            </a:r>
            <a:endParaRPr lang="ru-RU" sz="1400" dirty="0" smtClean="0">
              <a:latin typeface="Arial" panose="020B0604020202020204" pitchFamily="34" charset="0"/>
              <a:ea typeface="Verdana" panose="020B0604030504040204" pitchFamily="34" charset="0"/>
              <a:cs typeface="Arial" panose="020B0604020202020204" pitchFamily="34" charset="0"/>
            </a:endParaRPr>
          </a:p>
        </p:txBody>
      </p:sp>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5</a:t>
            </a:r>
            <a:endParaRPr lang="ru-RU" sz="1200" dirty="0"/>
          </a:p>
        </p:txBody>
      </p:sp>
      <p:sp>
        <p:nvSpPr>
          <p:cNvPr id="13" name="Rectangle 2"/>
          <p:cNvSpPr>
            <a:spLocks noGrp="1" noChangeArrowheads="1"/>
          </p:cNvSpPr>
          <p:nvPr>
            <p:ph type="title"/>
          </p:nvPr>
        </p:nvSpPr>
        <p:spPr>
          <a:xfrm>
            <a:off x="3347864" y="195486"/>
            <a:ext cx="3888434" cy="579214"/>
          </a:xfrm>
        </p:spPr>
        <p:txBody>
          <a:bodyPr>
            <a:noAutofit/>
          </a:bodyPr>
          <a:lstStyle/>
          <a:p>
            <a:pPr algn="l"/>
            <a:r>
              <a:rPr lang="en-US" sz="2400" b="1" dirty="0" smtClean="0">
                <a:solidFill>
                  <a:srgbClr val="69BA2E"/>
                </a:solidFill>
                <a:ea typeface="Verdana" panose="020B0604030504040204" pitchFamily="34" charset="0"/>
                <a:cs typeface="Verdana" panose="020B0604030504040204" pitchFamily="34" charset="0"/>
              </a:rPr>
              <a:t>Main Facts</a:t>
            </a:r>
            <a:endParaRPr lang="ru-RU" sz="2400" b="1" dirty="0">
              <a:solidFill>
                <a:srgbClr val="69BA2E"/>
              </a:solidFill>
              <a:ea typeface="Verdana" panose="020B0604030504040204" pitchFamily="34" charset="0"/>
              <a:cs typeface="Verdana" panose="020B060403050404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21" y="1116468"/>
            <a:ext cx="2121988" cy="1339488"/>
          </a:xfrm>
          <a:prstGeom prst="rect">
            <a:avLst/>
          </a:prstGeom>
        </p:spPr>
      </p:pic>
      <p:pic>
        <p:nvPicPr>
          <p:cNvPr id="1026" name="Picture 2" descr="http://www.susu.ru/sites/default/files/images/5-1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159" y="2571750"/>
            <a:ext cx="1734948" cy="66144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4641" t="2160" r="9004" b="1789"/>
          <a:stretch/>
        </p:blipFill>
        <p:spPr>
          <a:xfrm>
            <a:off x="683568" y="3437935"/>
            <a:ext cx="2117034" cy="1571056"/>
          </a:xfrm>
          <a:prstGeom prst="rect">
            <a:avLst/>
          </a:prstGeom>
        </p:spPr>
      </p:pic>
    </p:spTree>
    <p:extLst>
      <p:ext uri="{BB962C8B-B14F-4D97-AF65-F5344CB8AC3E}">
        <p14:creationId xmlns:p14="http://schemas.microsoft.com/office/powerpoint/2010/main" val="48281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53" name="Прямоугольник 52"/>
          <p:cNvSpPr/>
          <p:nvPr/>
        </p:nvSpPr>
        <p:spPr>
          <a:xfrm>
            <a:off x="730568" y="4013650"/>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518" name="TextBox 11"/>
          <p:cNvSpPr txBox="1">
            <a:spLocks noChangeArrowheads="1"/>
          </p:cNvSpPr>
          <p:nvPr/>
        </p:nvSpPr>
        <p:spPr bwMode="auto">
          <a:xfrm>
            <a:off x="2368078" y="1068108"/>
            <a:ext cx="19965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ru-RU" sz="1100" b="1" dirty="0" smtClean="0">
                <a:solidFill>
                  <a:schemeClr val="accent6">
                    <a:lumMod val="75000"/>
                  </a:schemeClr>
                </a:solidFill>
              </a:rPr>
              <a:t>3</a:t>
            </a:r>
            <a:r>
              <a:rPr lang="en-US" sz="1100" b="1" baseline="30000" dirty="0" err="1">
                <a:solidFill>
                  <a:schemeClr val="accent6">
                    <a:lumMod val="75000"/>
                  </a:schemeClr>
                </a:solidFill>
              </a:rPr>
              <a:t>th</a:t>
            </a:r>
            <a:r>
              <a:rPr lang="en-US" sz="1100" b="1" dirty="0" smtClean="0">
                <a:solidFill>
                  <a:schemeClr val="accent6">
                    <a:lumMod val="75000"/>
                  </a:schemeClr>
                </a:solidFill>
              </a:rPr>
              <a:t> </a:t>
            </a:r>
            <a:r>
              <a:rPr lang="en-US" sz="1100" dirty="0">
                <a:ea typeface="Calibri" panose="020F0502020204030204" pitchFamily="34" charset="0"/>
                <a:cs typeface="Arial" panose="020B0604020202020204" pitchFamily="34" charset="0"/>
              </a:rPr>
              <a:t>in Russia after </a:t>
            </a:r>
            <a:r>
              <a:rPr lang="en-US" sz="1100" dirty="0" smtClean="0">
                <a:ea typeface="Calibri" panose="020F0502020204030204" pitchFamily="34" charset="0"/>
                <a:cs typeface="Arial" panose="020B0604020202020204" pitchFamily="34" charset="0"/>
              </a:rPr>
              <a:t>MSU and MIPT</a:t>
            </a:r>
            <a:endParaRPr lang="ru-RU" sz="1100" dirty="0"/>
          </a:p>
        </p:txBody>
      </p:sp>
      <p:sp>
        <p:nvSpPr>
          <p:cNvPr id="14" name="Rectangle 2"/>
          <p:cNvSpPr txBox="1">
            <a:spLocks noChangeArrowheads="1"/>
          </p:cNvSpPr>
          <p:nvPr/>
        </p:nvSpPr>
        <p:spPr>
          <a:xfrm>
            <a:off x="3506178" y="412829"/>
            <a:ext cx="5333315" cy="299972"/>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altLang="ru-RU" sz="1800" b="1" dirty="0">
              <a:solidFill>
                <a:srgbClr val="699F37"/>
              </a:solidFill>
              <a:latin typeface="Calibri" panose="020F0502020204030204" pitchFamily="34" charset="0"/>
            </a:endParaRPr>
          </a:p>
        </p:txBody>
      </p:sp>
      <p:pic>
        <p:nvPicPr>
          <p:cNvPr id="18" name="Picture 2" descr="D:\полиграфия\ВИУ\Новая папка (2)\Реализация ВИУ отчет НС февраль 2015 Folder\Links\QS-World-University-Ranking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991" y="1984777"/>
            <a:ext cx="1527935" cy="366665"/>
          </a:xfrm>
          <a:prstGeom prst="rect">
            <a:avLst/>
          </a:prstGeom>
          <a:noFill/>
        </p:spPr>
      </p:pic>
      <p:sp>
        <p:nvSpPr>
          <p:cNvPr id="19" name="TextBox 18"/>
          <p:cNvSpPr txBox="1"/>
          <p:nvPr/>
        </p:nvSpPr>
        <p:spPr>
          <a:xfrm>
            <a:off x="891196" y="2351442"/>
            <a:ext cx="1336827" cy="300082"/>
          </a:xfrm>
          <a:prstGeom prst="rect">
            <a:avLst/>
          </a:prstGeom>
          <a:noFill/>
        </p:spPr>
        <p:txBody>
          <a:bodyPr wrap="square" lIns="68580" tIns="34290" rIns="68580" bIns="34290" rtlCol="0">
            <a:spAutoFit/>
          </a:bodyPr>
          <a:lstStyle/>
          <a:p>
            <a:pPr marL="269080" indent="-269080" algn="ctr">
              <a:spcAft>
                <a:spcPts val="900"/>
              </a:spcAft>
              <a:buClr>
                <a:schemeClr val="tx1"/>
              </a:buClr>
              <a:tabLst>
                <a:tab pos="134541" algn="l"/>
              </a:tabLst>
            </a:pP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386</a:t>
            </a:r>
            <a:endParaRPr lang="ru-RU" sz="150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96" y="4056460"/>
            <a:ext cx="1527830" cy="386182"/>
          </a:xfrm>
          <a:prstGeom prst="rect">
            <a:avLst/>
          </a:prstGeom>
        </p:spPr>
      </p:pic>
      <p:sp>
        <p:nvSpPr>
          <p:cNvPr id="21" name="TextBox 20"/>
          <p:cNvSpPr txBox="1"/>
          <p:nvPr/>
        </p:nvSpPr>
        <p:spPr>
          <a:xfrm>
            <a:off x="891196" y="4419178"/>
            <a:ext cx="1336827" cy="300082"/>
          </a:xfrm>
          <a:prstGeom prst="rect">
            <a:avLst/>
          </a:prstGeom>
          <a:noFill/>
        </p:spPr>
        <p:txBody>
          <a:bodyPr wrap="square" lIns="68580" tIns="34290" rIns="68580" bIns="34290" rtlCol="0">
            <a:spAutoFit/>
          </a:bodyPr>
          <a:lstStyle/>
          <a:p>
            <a:pPr marL="269080" indent="-269080" algn="ctr">
              <a:spcAft>
                <a:spcPts val="900"/>
              </a:spcAft>
              <a:buClr>
                <a:schemeClr val="tx1"/>
              </a:buClr>
              <a:tabLst>
                <a:tab pos="134541" algn="l"/>
              </a:tabLst>
            </a:pP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301-500</a:t>
            </a:r>
            <a:endParaRPr lang="ru-RU" sz="150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pic>
        <p:nvPicPr>
          <p:cNvPr id="22" name="Рисунок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991" y="1063071"/>
            <a:ext cx="1595542" cy="506585"/>
          </a:xfrm>
          <a:prstGeom prst="rect">
            <a:avLst/>
          </a:prstGeom>
        </p:spPr>
      </p:pic>
      <p:sp>
        <p:nvSpPr>
          <p:cNvPr id="23" name="TextBox 22"/>
          <p:cNvSpPr txBox="1"/>
          <p:nvPr/>
        </p:nvSpPr>
        <p:spPr>
          <a:xfrm>
            <a:off x="891196" y="1539277"/>
            <a:ext cx="1336827" cy="300082"/>
          </a:xfrm>
          <a:prstGeom prst="rect">
            <a:avLst/>
          </a:prstGeom>
          <a:noFill/>
        </p:spPr>
        <p:txBody>
          <a:bodyPr wrap="square" lIns="68580" tIns="34290" rIns="68580" bIns="34290" rtlCol="0">
            <a:spAutoFit/>
          </a:bodyPr>
          <a:lstStyle/>
          <a:p>
            <a:pPr marL="269080" indent="-269080" algn="ctr">
              <a:spcAft>
                <a:spcPts val="900"/>
              </a:spcAft>
              <a:buClr>
                <a:schemeClr val="tx1"/>
              </a:buClr>
              <a:tabLst>
                <a:tab pos="134541" algn="l"/>
              </a:tabLst>
            </a:pP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301-350</a:t>
            </a:r>
            <a:endParaRPr lang="ru-RU" sz="135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pic>
        <p:nvPicPr>
          <p:cNvPr id="24" name="Picture 2" descr="https://mosiur.org/static/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175" y="2672607"/>
            <a:ext cx="872336" cy="8287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891196" y="3482775"/>
            <a:ext cx="1336827" cy="346249"/>
          </a:xfrm>
          <a:prstGeom prst="rect">
            <a:avLst/>
          </a:prstGeom>
          <a:noFill/>
        </p:spPr>
        <p:txBody>
          <a:bodyPr wrap="square" lIns="68580" tIns="34290" rIns="68580" bIns="34290" rtlCol="0">
            <a:spAutoFit/>
          </a:bodyPr>
          <a:lstStyle/>
          <a:p>
            <a:pPr marL="269080" indent="-269080" algn="ctr">
              <a:spcAft>
                <a:spcPts val="900"/>
              </a:spcAft>
              <a:buClr>
                <a:schemeClr val="tx1"/>
              </a:buClr>
              <a:tabLst>
                <a:tab pos="134541" algn="l"/>
              </a:tabLst>
            </a:pPr>
            <a:r>
              <a:rPr lang="en-US" b="1" dirty="0">
                <a:solidFill>
                  <a:srgbClr val="69BA2E"/>
                </a:solidFill>
                <a:latin typeface="Arial" panose="020B0604020202020204" pitchFamily="34" charset="0"/>
                <a:ea typeface="Verdana" panose="020B0604030504040204" pitchFamily="34" charset="0"/>
                <a:cs typeface="Arial" panose="020B0604020202020204" pitchFamily="34" charset="0"/>
              </a:rPr>
              <a:t>1</a:t>
            </a:r>
            <a:r>
              <a:rPr lang="ru-RU" b="1" dirty="0">
                <a:solidFill>
                  <a:srgbClr val="69BA2E"/>
                </a:solidFill>
                <a:latin typeface="Arial" panose="020B0604020202020204" pitchFamily="34" charset="0"/>
                <a:ea typeface="Verdana" panose="020B0604030504040204" pitchFamily="34" charset="0"/>
                <a:cs typeface="Arial" panose="020B0604020202020204" pitchFamily="34" charset="0"/>
              </a:rPr>
              <a:t>36</a:t>
            </a:r>
            <a:endParaRPr lang="ru-RU"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pic>
        <p:nvPicPr>
          <p:cNvPr id="26" name="Picture 4" descr="http://consulting-company.ru/logo/raexpert.ru.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82631" y="4174897"/>
            <a:ext cx="1605026" cy="3439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500214" y="3968062"/>
            <a:ext cx="2229082" cy="1084912"/>
          </a:xfrm>
          <a:prstGeom prst="rect">
            <a:avLst/>
          </a:prstGeom>
          <a:noFill/>
        </p:spPr>
        <p:txBody>
          <a:bodyPr wrap="square" lIns="68580" tIns="34290" rIns="68580" bIns="34290" rtlCol="0">
            <a:spAutoFit/>
          </a:bodyPr>
          <a:lstStyle/>
          <a:p>
            <a:pPr marL="269073" indent="-269073">
              <a:buClr>
                <a:schemeClr val="tx1"/>
              </a:buClr>
              <a:tabLst>
                <a:tab pos="134538" algn="l"/>
              </a:tabLst>
            </a:pPr>
            <a:r>
              <a:rPr lang="en-US" sz="1100" b="1" dirty="0" smtClean="0">
                <a:latin typeface="Arial" panose="020B0604020202020204" pitchFamily="34" charset="0"/>
                <a:ea typeface="Verdana" panose="020B0604030504040204" pitchFamily="34" charset="0"/>
                <a:cs typeface="Arial" panose="020B0604020202020204" pitchFamily="34" charset="0"/>
              </a:rPr>
              <a:t>National rankings</a:t>
            </a:r>
            <a:endParaRPr lang="ru-RU" sz="1100" b="1" dirty="0">
              <a:latin typeface="Arial" panose="020B0604020202020204" pitchFamily="34" charset="0"/>
              <a:ea typeface="Verdana" panose="020B0604030504040204" pitchFamily="34" charset="0"/>
              <a:cs typeface="Arial" panose="020B0604020202020204" pitchFamily="34" charset="0"/>
            </a:endParaRPr>
          </a:p>
          <a:p>
            <a:pPr defTabSz="442913">
              <a:buClr>
                <a:schemeClr val="tx1"/>
              </a:buClr>
              <a:tabLst>
                <a:tab pos="133350" algn="l"/>
              </a:tabLst>
            </a:pPr>
            <a:r>
              <a:rPr lang="ru-RU" sz="11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8</a:t>
            </a:r>
            <a:r>
              <a:rPr lang="en-US" sz="1100" b="1" baseline="30000" dirty="0" err="1"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th</a:t>
            </a:r>
            <a:r>
              <a:rPr lang="en-US" sz="11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1100" dirty="0" smtClean="0">
                <a:latin typeface="Arial" panose="020B0604020202020204" pitchFamily="34" charset="0"/>
                <a:ea typeface="Verdana" panose="020B0604030504040204" pitchFamily="34" charset="0"/>
                <a:cs typeface="Arial" panose="020B0604020202020204" pitchFamily="34" charset="0"/>
              </a:rPr>
              <a:t>in Russia after MSU, MIPT</a:t>
            </a:r>
            <a:r>
              <a:rPr lang="ru-RU" sz="1100" dirty="0" smtClean="0">
                <a:latin typeface="Arial" panose="020B0604020202020204" pitchFamily="34" charset="0"/>
                <a:ea typeface="Verdana" panose="020B0604030504040204" pitchFamily="34" charset="0"/>
                <a:cs typeface="Arial" panose="020B0604020202020204" pitchFamily="34" charset="0"/>
              </a:rPr>
              <a:t>, </a:t>
            </a:r>
            <a:r>
              <a:rPr lang="en-US" sz="1100" dirty="0" err="1">
                <a:latin typeface="Arial" panose="020B0604020202020204" pitchFamily="34" charset="0"/>
                <a:ea typeface="Verdana" panose="020B0604030504040204" pitchFamily="34" charset="0"/>
                <a:cs typeface="Arial" panose="020B0604020202020204" pitchFamily="34" charset="0"/>
              </a:rPr>
              <a:t>MEPhI</a:t>
            </a:r>
            <a:r>
              <a:rPr lang="ru-RU" sz="1100" dirty="0" smtClean="0">
                <a:latin typeface="Arial" panose="020B0604020202020204" pitchFamily="34" charset="0"/>
                <a:ea typeface="Verdana" panose="020B0604030504040204" pitchFamily="34" charset="0"/>
                <a:cs typeface="Arial" panose="020B0604020202020204" pitchFamily="34" charset="0"/>
              </a:rPr>
              <a:t>, </a:t>
            </a:r>
            <a:r>
              <a:rPr lang="en-US" sz="1100" dirty="0" smtClean="0">
                <a:latin typeface="Arial" panose="020B0604020202020204" pitchFamily="34" charset="0"/>
                <a:ea typeface="Verdana" panose="020B0604030504040204" pitchFamily="34" charset="0"/>
                <a:cs typeface="Arial" panose="020B0604020202020204" pitchFamily="34" charset="0"/>
              </a:rPr>
              <a:t>SPBU</a:t>
            </a:r>
            <a:r>
              <a:rPr lang="ru-RU" sz="1100" dirty="0" smtClean="0">
                <a:latin typeface="Arial" panose="020B0604020202020204" pitchFamily="34" charset="0"/>
                <a:ea typeface="Verdana" panose="020B0604030504040204" pitchFamily="34" charset="0"/>
                <a:cs typeface="Arial" panose="020B0604020202020204" pitchFamily="34" charset="0"/>
              </a:rPr>
              <a:t>, </a:t>
            </a:r>
            <a:r>
              <a:rPr lang="en-US" sz="1100" dirty="0" smtClean="0">
                <a:latin typeface="Arial" panose="020B0604020202020204" pitchFamily="34" charset="0"/>
                <a:ea typeface="Verdana" panose="020B0604030504040204" pitchFamily="34" charset="0"/>
                <a:cs typeface="Arial" panose="020B0604020202020204" pitchFamily="34" charset="0"/>
              </a:rPr>
              <a:t>MGIMO</a:t>
            </a:r>
            <a:r>
              <a:rPr lang="ru-RU" sz="1100" dirty="0" smtClean="0">
                <a:latin typeface="Arial" panose="020B0604020202020204" pitchFamily="34" charset="0"/>
                <a:ea typeface="Verdana" panose="020B0604030504040204" pitchFamily="34" charset="0"/>
                <a:cs typeface="Arial" panose="020B0604020202020204" pitchFamily="34" charset="0"/>
              </a:rPr>
              <a:t>, </a:t>
            </a:r>
            <a:r>
              <a:rPr lang="en-US" sz="1100" dirty="0" smtClean="0">
                <a:latin typeface="Arial" panose="020B0604020202020204" pitchFamily="34" charset="0"/>
                <a:ea typeface="Verdana" panose="020B0604030504040204" pitchFamily="34" charset="0"/>
                <a:cs typeface="Arial" panose="020B0604020202020204" pitchFamily="34" charset="0"/>
              </a:rPr>
              <a:t>HSE </a:t>
            </a:r>
            <a:r>
              <a:rPr lang="en-US" sz="1100" dirty="0">
                <a:latin typeface="Arial" panose="020B0604020202020204" pitchFamily="34" charset="0"/>
                <a:ea typeface="Verdana" panose="020B0604030504040204" pitchFamily="34" charset="0"/>
                <a:cs typeface="Arial" panose="020B0604020202020204" pitchFamily="34" charset="0"/>
              </a:rPr>
              <a:t>and BMSTU </a:t>
            </a:r>
            <a:endParaRPr lang="ru-RU" sz="1100" dirty="0">
              <a:latin typeface="Arial" panose="020B0604020202020204" pitchFamily="34" charset="0"/>
              <a:ea typeface="Verdana" panose="020B0604030504040204" pitchFamily="34" charset="0"/>
              <a:cs typeface="Arial" panose="020B0604020202020204" pitchFamily="34" charset="0"/>
            </a:endParaRPr>
          </a:p>
          <a:p>
            <a:pPr>
              <a:spcAft>
                <a:spcPts val="900"/>
              </a:spcAft>
              <a:buClr>
                <a:schemeClr val="tx1"/>
              </a:buClr>
              <a:tabLst>
                <a:tab pos="201211" algn="l"/>
              </a:tabLst>
            </a:pPr>
            <a:r>
              <a:rPr lang="ru-RU" sz="11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1</a:t>
            </a:r>
            <a:r>
              <a:rPr lang="en-US" sz="1100" b="1" baseline="30000" dirty="0" err="1"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st</a:t>
            </a:r>
            <a:r>
              <a:rPr lang="en-US" sz="11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1100" dirty="0">
                <a:latin typeface="Arial" panose="020B0604020202020204" pitchFamily="34" charset="0"/>
                <a:ea typeface="Verdana" panose="020B0604030504040204" pitchFamily="34" charset="0"/>
                <a:cs typeface="Arial" panose="020B0604020202020204" pitchFamily="34" charset="0"/>
              </a:rPr>
              <a:t>among </a:t>
            </a:r>
            <a:r>
              <a:rPr lang="en-US" sz="1100" dirty="0" smtClean="0">
                <a:latin typeface="Arial" panose="020B0604020202020204" pitchFamily="34" charset="0"/>
                <a:ea typeface="Verdana" panose="020B0604030504040204" pitchFamily="34" charset="0"/>
                <a:cs typeface="Arial" panose="020B0604020202020204" pitchFamily="34" charset="0"/>
              </a:rPr>
              <a:t>nonmetropolitan universities</a:t>
            </a:r>
            <a:endParaRPr lang="ru-RU" sz="1100" dirty="0">
              <a:latin typeface="Arial" panose="020B0604020202020204" pitchFamily="34" charset="0"/>
              <a:ea typeface="Verdana" panose="020B0604030504040204" pitchFamily="34" charset="0"/>
              <a:cs typeface="Arial" panose="020B0604020202020204" pitchFamily="34" charset="0"/>
            </a:endParaRPr>
          </a:p>
        </p:txBody>
      </p:sp>
      <p:sp>
        <p:nvSpPr>
          <p:cNvPr id="28" name="TextBox 11"/>
          <p:cNvSpPr txBox="1">
            <a:spLocks noChangeArrowheads="1"/>
          </p:cNvSpPr>
          <p:nvPr/>
        </p:nvSpPr>
        <p:spPr bwMode="auto">
          <a:xfrm>
            <a:off x="2367243" y="1803946"/>
            <a:ext cx="20100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100" b="1" dirty="0" smtClean="0">
                <a:solidFill>
                  <a:schemeClr val="accent6">
                    <a:lumMod val="75000"/>
                  </a:schemeClr>
                </a:solidFill>
              </a:rPr>
              <a:t>10</a:t>
            </a:r>
            <a:r>
              <a:rPr lang="en-US" sz="1100" b="1" baseline="30000" dirty="0" smtClean="0">
                <a:solidFill>
                  <a:schemeClr val="accent6">
                    <a:lumMod val="75000"/>
                  </a:schemeClr>
                </a:solidFill>
              </a:rPr>
              <a:t>th</a:t>
            </a:r>
            <a:r>
              <a:rPr lang="en-US" sz="1100" b="1" dirty="0" smtClean="0">
                <a:solidFill>
                  <a:schemeClr val="accent6">
                    <a:lumMod val="75000"/>
                  </a:schemeClr>
                </a:solidFill>
              </a:rPr>
              <a:t> </a:t>
            </a:r>
            <a:r>
              <a:rPr lang="en-US" sz="1100" dirty="0">
                <a:ea typeface="Calibri" panose="020F0502020204030204" pitchFamily="34" charset="0"/>
                <a:cs typeface="Arial" panose="020B0604020202020204" pitchFamily="34" charset="0"/>
              </a:rPr>
              <a:t>in Russia after </a:t>
            </a:r>
            <a:r>
              <a:rPr lang="en-US" sz="1100" dirty="0" smtClean="0">
                <a:ea typeface="Calibri" panose="020F0502020204030204" pitchFamily="34" charset="0"/>
                <a:cs typeface="Arial" panose="020B0604020202020204" pitchFamily="34" charset="0"/>
              </a:rPr>
              <a:t>MSU</a:t>
            </a:r>
            <a:r>
              <a:rPr lang="ru-RU" sz="1100" dirty="0" smtClean="0"/>
              <a:t>, </a:t>
            </a:r>
            <a:r>
              <a:rPr lang="en-US" sz="1100" dirty="0">
                <a:ea typeface="Verdana" panose="020B0604030504040204" pitchFamily="34" charset="0"/>
                <a:cs typeface="Arial" panose="020B0604020202020204" pitchFamily="34" charset="0"/>
              </a:rPr>
              <a:t>SPBU</a:t>
            </a:r>
            <a:r>
              <a:rPr lang="ru-RU" sz="1100" dirty="0" smtClean="0"/>
              <a:t>, </a:t>
            </a:r>
            <a:r>
              <a:rPr lang="en-US" sz="1100" dirty="0" smtClean="0">
                <a:ea typeface="Calibri" panose="020F0502020204030204" pitchFamily="34" charset="0"/>
                <a:cs typeface="Arial" panose="020B0604020202020204" pitchFamily="34" charset="0"/>
              </a:rPr>
              <a:t>NSU</a:t>
            </a:r>
            <a:r>
              <a:rPr lang="ru-RU" sz="1100" dirty="0" smtClean="0"/>
              <a:t>, </a:t>
            </a:r>
            <a:r>
              <a:rPr lang="en-US" sz="1100" dirty="0" smtClean="0"/>
              <a:t>BMSTU</a:t>
            </a:r>
            <a:r>
              <a:rPr lang="ru-RU" sz="1100" dirty="0" smtClean="0"/>
              <a:t>, </a:t>
            </a:r>
            <a:r>
              <a:rPr lang="en-US" sz="1100" dirty="0" smtClean="0"/>
              <a:t>TSU</a:t>
            </a:r>
            <a:r>
              <a:rPr lang="ru-RU" sz="1100" dirty="0" smtClean="0"/>
              <a:t>, </a:t>
            </a:r>
            <a:r>
              <a:rPr lang="en-US" sz="1100" dirty="0">
                <a:ea typeface="Verdana" panose="020B0604030504040204" pitchFamily="34" charset="0"/>
                <a:cs typeface="Arial" panose="020B0604020202020204" pitchFamily="34" charset="0"/>
              </a:rPr>
              <a:t>MIPT</a:t>
            </a:r>
            <a:r>
              <a:rPr lang="ru-RU" sz="1100" dirty="0" smtClean="0"/>
              <a:t>, </a:t>
            </a:r>
            <a:r>
              <a:rPr lang="en-US" sz="1100" dirty="0">
                <a:ea typeface="Verdana" panose="020B0604030504040204" pitchFamily="34" charset="0"/>
                <a:cs typeface="Arial" panose="020B0604020202020204" pitchFamily="34" charset="0"/>
              </a:rPr>
              <a:t>MGIMO</a:t>
            </a:r>
            <a:r>
              <a:rPr lang="ru-RU" sz="1100" dirty="0" smtClean="0"/>
              <a:t>, </a:t>
            </a:r>
            <a:r>
              <a:rPr lang="en-US" sz="1100" dirty="0" err="1">
                <a:ea typeface="Verdana" panose="020B0604030504040204" pitchFamily="34" charset="0"/>
                <a:cs typeface="Arial" panose="020B0604020202020204" pitchFamily="34" charset="0"/>
              </a:rPr>
              <a:t>MEPhI</a:t>
            </a:r>
            <a:r>
              <a:rPr lang="ru-RU" sz="1100" dirty="0" smtClean="0"/>
              <a:t>, </a:t>
            </a:r>
            <a:r>
              <a:rPr lang="en-US" sz="1100" dirty="0">
                <a:ea typeface="Verdana" panose="020B0604030504040204" pitchFamily="34" charset="0"/>
                <a:cs typeface="Arial" panose="020B0604020202020204" pitchFamily="34" charset="0"/>
              </a:rPr>
              <a:t>HSE </a:t>
            </a:r>
            <a:endParaRPr lang="ru-RU" sz="1100" dirty="0"/>
          </a:p>
        </p:txBody>
      </p:sp>
      <p:sp>
        <p:nvSpPr>
          <p:cNvPr id="33" name="TextBox 11"/>
          <p:cNvSpPr txBox="1">
            <a:spLocks noChangeArrowheads="1"/>
          </p:cNvSpPr>
          <p:nvPr/>
        </p:nvSpPr>
        <p:spPr bwMode="auto">
          <a:xfrm>
            <a:off x="2428117" y="2670149"/>
            <a:ext cx="21973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100" b="1" dirty="0" smtClean="0"/>
              <a:t>New </a:t>
            </a:r>
            <a:r>
              <a:rPr lang="en-US" sz="1100" dirty="0" smtClean="0"/>
              <a:t>Moscow International University Ranking The Three University Missions</a:t>
            </a:r>
            <a:r>
              <a:rPr lang="ru-RU" sz="1100" dirty="0" smtClean="0"/>
              <a:t/>
            </a:r>
            <a:br>
              <a:rPr lang="ru-RU" sz="1100" dirty="0" smtClean="0"/>
            </a:br>
            <a:r>
              <a:rPr lang="ru-RU" sz="1100" b="1" dirty="0" smtClean="0">
                <a:solidFill>
                  <a:schemeClr val="accent6">
                    <a:lumMod val="75000"/>
                  </a:schemeClr>
                </a:solidFill>
              </a:rPr>
              <a:t>7</a:t>
            </a:r>
            <a:r>
              <a:rPr lang="en-US" sz="1100" b="1" baseline="30000" dirty="0" err="1" smtClean="0">
                <a:solidFill>
                  <a:schemeClr val="accent6">
                    <a:lumMod val="75000"/>
                  </a:schemeClr>
                </a:solidFill>
              </a:rPr>
              <a:t>th</a:t>
            </a:r>
            <a:r>
              <a:rPr lang="en-US" sz="1100" b="1" dirty="0" smtClean="0">
                <a:solidFill>
                  <a:schemeClr val="accent6">
                    <a:lumMod val="75000"/>
                  </a:schemeClr>
                </a:solidFill>
              </a:rPr>
              <a:t> </a:t>
            </a:r>
            <a:r>
              <a:rPr lang="en-US" sz="1100" dirty="0">
                <a:ea typeface="Calibri" panose="020F0502020204030204" pitchFamily="34" charset="0"/>
                <a:cs typeface="Arial" panose="020B0604020202020204" pitchFamily="34" charset="0"/>
              </a:rPr>
              <a:t>in Russia after MSU</a:t>
            </a:r>
            <a:r>
              <a:rPr lang="ru-RU" sz="1100" dirty="0"/>
              <a:t>, </a:t>
            </a:r>
            <a:r>
              <a:rPr lang="en-US" sz="1100" dirty="0">
                <a:ea typeface="Verdana" panose="020B0604030504040204" pitchFamily="34" charset="0"/>
                <a:cs typeface="Arial" panose="020B0604020202020204" pitchFamily="34" charset="0"/>
              </a:rPr>
              <a:t>SPBU</a:t>
            </a:r>
            <a:r>
              <a:rPr lang="ru-RU" sz="1100" dirty="0" smtClean="0"/>
              <a:t>, </a:t>
            </a:r>
            <a:r>
              <a:rPr lang="en-US" sz="1100" dirty="0">
                <a:ea typeface="Verdana" panose="020B0604030504040204" pitchFamily="34" charset="0"/>
                <a:cs typeface="Arial" panose="020B0604020202020204" pitchFamily="34" charset="0"/>
              </a:rPr>
              <a:t>MIPT</a:t>
            </a:r>
            <a:r>
              <a:rPr lang="ru-RU" sz="1100" dirty="0" smtClean="0"/>
              <a:t>, </a:t>
            </a:r>
            <a:r>
              <a:rPr lang="en-US" sz="1100" dirty="0" smtClean="0">
                <a:ea typeface="Verdana" panose="020B0604030504040204" pitchFamily="34" charset="0"/>
                <a:cs typeface="Arial" panose="020B0604020202020204" pitchFamily="34" charset="0"/>
              </a:rPr>
              <a:t>HSE</a:t>
            </a:r>
            <a:r>
              <a:rPr lang="ru-RU" sz="1100" dirty="0" smtClean="0"/>
              <a:t>, </a:t>
            </a:r>
            <a:r>
              <a:rPr lang="en-US" sz="1100" dirty="0" err="1">
                <a:ea typeface="Verdana" panose="020B0604030504040204" pitchFamily="34" charset="0"/>
                <a:cs typeface="Arial" panose="020B0604020202020204" pitchFamily="34" charset="0"/>
              </a:rPr>
              <a:t>MEPhI</a:t>
            </a:r>
            <a:r>
              <a:rPr lang="ru-RU" sz="1100" dirty="0" smtClean="0"/>
              <a:t>, </a:t>
            </a:r>
            <a:r>
              <a:rPr lang="en-US" sz="1100" dirty="0">
                <a:ea typeface="Calibri" panose="020F0502020204030204" pitchFamily="34" charset="0"/>
                <a:cs typeface="Arial" panose="020B0604020202020204" pitchFamily="34" charset="0"/>
              </a:rPr>
              <a:t>NSU </a:t>
            </a:r>
            <a:endParaRPr lang="ru-RU" sz="1100" dirty="0"/>
          </a:p>
        </p:txBody>
      </p:sp>
      <p:sp>
        <p:nvSpPr>
          <p:cNvPr id="34" name="TextBox 11"/>
          <p:cNvSpPr txBox="1">
            <a:spLocks noChangeArrowheads="1"/>
          </p:cNvSpPr>
          <p:nvPr/>
        </p:nvSpPr>
        <p:spPr bwMode="auto">
          <a:xfrm>
            <a:off x="2382497" y="3781831"/>
            <a:ext cx="228448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buNone/>
            </a:pPr>
            <a:r>
              <a:rPr lang="en-US" sz="1100" b="1" dirty="0" smtClean="0"/>
              <a:t>For the first time </a:t>
            </a:r>
            <a:r>
              <a:rPr lang="en-US" sz="1100" dirty="0" smtClean="0"/>
              <a:t>in</a:t>
            </a:r>
            <a:r>
              <a:rPr lang="en-US" sz="1100" b="1" dirty="0" smtClean="0"/>
              <a:t> </a:t>
            </a:r>
            <a:r>
              <a:rPr lang="ru-RU" sz="1100" dirty="0" smtClean="0"/>
              <a:t>QS </a:t>
            </a:r>
            <a:r>
              <a:rPr lang="ru-RU" sz="1100" dirty="0" err="1"/>
              <a:t>Graduate</a:t>
            </a:r>
            <a:r>
              <a:rPr lang="ru-RU" sz="1100" dirty="0"/>
              <a:t> </a:t>
            </a:r>
            <a:r>
              <a:rPr lang="ru-RU" sz="1100" dirty="0" err="1"/>
              <a:t>Employability</a:t>
            </a:r>
            <a:r>
              <a:rPr lang="ru-RU" sz="1100" dirty="0"/>
              <a:t> </a:t>
            </a:r>
            <a:r>
              <a:rPr lang="ru-RU" sz="1100" dirty="0" err="1"/>
              <a:t>Rankings</a:t>
            </a:r>
            <a:r>
              <a:rPr lang="ru-RU" sz="1100" dirty="0"/>
              <a:t> </a:t>
            </a:r>
            <a:r>
              <a:rPr lang="ru-RU" sz="1100" dirty="0" smtClean="0"/>
              <a:t>2018 </a:t>
            </a:r>
            <a:r>
              <a:rPr lang="ru-RU" sz="1100" dirty="0"/>
              <a:t/>
            </a:r>
            <a:br>
              <a:rPr lang="ru-RU" sz="1100" dirty="0"/>
            </a:br>
            <a:r>
              <a:rPr lang="ru-RU" sz="1100" b="1" dirty="0" smtClean="0">
                <a:solidFill>
                  <a:schemeClr val="accent6">
                    <a:lumMod val="75000"/>
                  </a:schemeClr>
                </a:solidFill>
              </a:rPr>
              <a:t>5</a:t>
            </a:r>
            <a:r>
              <a:rPr lang="en-US" sz="1100" b="1" baseline="30000" dirty="0" err="1" smtClean="0">
                <a:solidFill>
                  <a:schemeClr val="accent6">
                    <a:lumMod val="75000"/>
                  </a:schemeClr>
                </a:solidFill>
              </a:rPr>
              <a:t>th</a:t>
            </a:r>
            <a:r>
              <a:rPr lang="en-US" sz="1100" b="1" dirty="0" smtClean="0">
                <a:solidFill>
                  <a:schemeClr val="accent6">
                    <a:lumMod val="75000"/>
                  </a:schemeClr>
                </a:solidFill>
              </a:rPr>
              <a:t> </a:t>
            </a:r>
            <a:r>
              <a:rPr lang="en-US" sz="1100" dirty="0">
                <a:ea typeface="Calibri" panose="020F0502020204030204" pitchFamily="34" charset="0"/>
                <a:cs typeface="Arial" panose="020B0604020202020204" pitchFamily="34" charset="0"/>
              </a:rPr>
              <a:t>in Russia </a:t>
            </a:r>
            <a:r>
              <a:rPr lang="en-US" sz="1100" dirty="0" smtClean="0">
                <a:ea typeface="Calibri" panose="020F0502020204030204" pitchFamily="34" charset="0"/>
                <a:cs typeface="Arial" panose="020B0604020202020204" pitchFamily="34" charset="0"/>
              </a:rPr>
              <a:t>together with </a:t>
            </a:r>
            <a:r>
              <a:rPr lang="en-US" sz="1100" dirty="0" smtClean="0">
                <a:ea typeface="Verdana" panose="020B0604030504040204" pitchFamily="34" charset="0"/>
                <a:cs typeface="Arial" panose="020B0604020202020204" pitchFamily="34" charset="0"/>
              </a:rPr>
              <a:t>BMSTU</a:t>
            </a:r>
            <a:r>
              <a:rPr lang="ru-RU" sz="1100" dirty="0" smtClean="0"/>
              <a:t>, </a:t>
            </a:r>
            <a:r>
              <a:rPr lang="en-US" sz="1100" dirty="0" err="1">
                <a:ea typeface="Verdana" panose="020B0604030504040204" pitchFamily="34" charset="0"/>
                <a:cs typeface="Arial" panose="020B0604020202020204" pitchFamily="34" charset="0"/>
              </a:rPr>
              <a:t>MEPhI</a:t>
            </a:r>
            <a:r>
              <a:rPr lang="ru-RU" sz="1100" dirty="0" smtClean="0"/>
              <a:t>, </a:t>
            </a:r>
            <a:r>
              <a:rPr lang="en-US" sz="1100" dirty="0">
                <a:ea typeface="Verdana" panose="020B0604030504040204" pitchFamily="34" charset="0"/>
                <a:cs typeface="Arial" panose="020B0604020202020204" pitchFamily="34" charset="0"/>
              </a:rPr>
              <a:t>MIPT</a:t>
            </a:r>
            <a:r>
              <a:rPr lang="ru-RU" sz="1100" dirty="0" smtClean="0"/>
              <a:t>, </a:t>
            </a:r>
            <a:r>
              <a:rPr lang="en-US" sz="1100" dirty="0" smtClean="0"/>
              <a:t>MISIS</a:t>
            </a:r>
            <a:r>
              <a:rPr lang="ru-RU" sz="1100" dirty="0" smtClean="0"/>
              <a:t>, </a:t>
            </a:r>
            <a:r>
              <a:rPr lang="en-US" sz="1100" dirty="0">
                <a:ea typeface="Calibri" panose="020F0502020204030204" pitchFamily="34" charset="0"/>
                <a:cs typeface="Arial" panose="020B0604020202020204" pitchFamily="34" charset="0"/>
              </a:rPr>
              <a:t>NSU </a:t>
            </a:r>
            <a:r>
              <a:rPr lang="en-US" sz="1100" dirty="0" smtClean="0">
                <a:ea typeface="Calibri" panose="020F0502020204030204" pitchFamily="34" charset="0"/>
                <a:cs typeface="Arial" panose="020B0604020202020204" pitchFamily="34" charset="0"/>
              </a:rPr>
              <a:t>and</a:t>
            </a:r>
            <a:r>
              <a:rPr lang="ru-RU" sz="1100" dirty="0" smtClean="0"/>
              <a:t> </a:t>
            </a:r>
            <a:r>
              <a:rPr lang="en-US" sz="1100" dirty="0" smtClean="0"/>
              <a:t>PRUE after MSU</a:t>
            </a:r>
            <a:r>
              <a:rPr lang="ru-RU" sz="1100" dirty="0" smtClean="0"/>
              <a:t>, </a:t>
            </a:r>
            <a:r>
              <a:rPr lang="en-US" sz="1100" dirty="0">
                <a:ea typeface="Verdana" panose="020B0604030504040204" pitchFamily="34" charset="0"/>
                <a:cs typeface="Arial" panose="020B0604020202020204" pitchFamily="34" charset="0"/>
              </a:rPr>
              <a:t>SPBU</a:t>
            </a:r>
            <a:r>
              <a:rPr lang="ru-RU" sz="1100" dirty="0" smtClean="0"/>
              <a:t>, </a:t>
            </a:r>
            <a:r>
              <a:rPr lang="en-US" sz="1100" dirty="0">
                <a:ea typeface="Verdana" panose="020B0604030504040204" pitchFamily="34" charset="0"/>
                <a:cs typeface="Arial" panose="020B0604020202020204" pitchFamily="34" charset="0"/>
              </a:rPr>
              <a:t>MGIMO </a:t>
            </a:r>
            <a:r>
              <a:rPr lang="en-US" sz="1100" dirty="0" smtClean="0"/>
              <a:t>and </a:t>
            </a:r>
            <a:r>
              <a:rPr lang="en-US" sz="1100" dirty="0">
                <a:ea typeface="Verdana" panose="020B0604030504040204" pitchFamily="34" charset="0"/>
                <a:cs typeface="Arial" panose="020B0604020202020204" pitchFamily="34" charset="0"/>
              </a:rPr>
              <a:t>HSE </a:t>
            </a:r>
            <a:endParaRPr lang="ru-RU" sz="1100" dirty="0"/>
          </a:p>
        </p:txBody>
      </p:sp>
      <p:pic>
        <p:nvPicPr>
          <p:cNvPr id="35" name="Рисунок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9187" y="3212138"/>
            <a:ext cx="1731027" cy="582666"/>
          </a:xfrm>
          <a:prstGeom prst="rect">
            <a:avLst/>
          </a:prstGeom>
        </p:spPr>
      </p:pic>
      <p:sp>
        <p:nvSpPr>
          <p:cNvPr id="37" name="Прямоугольник 36"/>
          <p:cNvSpPr/>
          <p:nvPr/>
        </p:nvSpPr>
        <p:spPr>
          <a:xfrm>
            <a:off x="6500214" y="872358"/>
            <a:ext cx="1456162" cy="261610"/>
          </a:xfrm>
          <a:prstGeom prst="rect">
            <a:avLst/>
          </a:prstGeom>
        </p:spPr>
        <p:txBody>
          <a:bodyPr wrap="square">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Physical </a:t>
            </a:r>
            <a:r>
              <a:rPr lang="en-US" sz="1100" b="1" dirty="0" smtClean="0">
                <a:latin typeface="Arial" panose="020B0604020202020204" pitchFamily="34" charset="0"/>
                <a:ea typeface="Calibri" panose="020F0502020204030204" pitchFamily="34" charset="0"/>
                <a:cs typeface="Arial" panose="020B0604020202020204" pitchFamily="34" charset="0"/>
              </a:rPr>
              <a:t>sciences</a:t>
            </a:r>
            <a:r>
              <a:rPr lang="ru-RU" sz="1100" b="1" dirty="0" smtClean="0">
                <a:latin typeface="Arial" panose="020B0604020202020204" pitchFamily="34" charset="0"/>
                <a:ea typeface="Calibri" panose="020F0502020204030204" pitchFamily="34" charset="0"/>
                <a:cs typeface="Arial" panose="020B0604020202020204" pitchFamily="34" charset="0"/>
              </a:rPr>
              <a:t>  </a:t>
            </a:r>
            <a:endParaRPr lang="ru-RU" sz="1100" dirty="0">
              <a:latin typeface="Arial" panose="020B0604020202020204" pitchFamily="34" charset="0"/>
              <a:ea typeface="Calibri" panose="020F0502020204030204" pitchFamily="34" charset="0"/>
              <a:cs typeface="Arial" panose="020B0604020202020204" pitchFamily="34" charset="0"/>
            </a:endParaRPr>
          </a:p>
        </p:txBody>
      </p:sp>
      <p:sp>
        <p:nvSpPr>
          <p:cNvPr id="38" name="Прямоугольник 37"/>
          <p:cNvSpPr/>
          <p:nvPr/>
        </p:nvSpPr>
        <p:spPr>
          <a:xfrm>
            <a:off x="7811375" y="838669"/>
            <a:ext cx="1221036" cy="323165"/>
          </a:xfrm>
          <a:prstGeom prst="rect">
            <a:avLst/>
          </a:prstGeom>
        </p:spPr>
        <p:txBody>
          <a:bodyPr wrap="square">
            <a:spAutoFit/>
          </a:bodyPr>
          <a:lstStyle/>
          <a:p>
            <a:r>
              <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rPr>
              <a:t>126-150</a:t>
            </a:r>
          </a:p>
        </p:txBody>
      </p:sp>
      <p:sp>
        <p:nvSpPr>
          <p:cNvPr id="39" name="Прямоугольник 38"/>
          <p:cNvSpPr/>
          <p:nvPr/>
        </p:nvSpPr>
        <p:spPr>
          <a:xfrm>
            <a:off x="7583936" y="1557211"/>
            <a:ext cx="893193" cy="323165"/>
          </a:xfrm>
          <a:prstGeom prst="rect">
            <a:avLst/>
          </a:prstGeom>
        </p:spPr>
        <p:txBody>
          <a:bodyPr wrap="none">
            <a:spAutoFit/>
          </a:bodyPr>
          <a:lstStyle/>
          <a:p>
            <a:r>
              <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rPr>
              <a:t>151-175</a:t>
            </a:r>
          </a:p>
        </p:txBody>
      </p:sp>
      <p:sp>
        <p:nvSpPr>
          <p:cNvPr id="40" name="Прямоугольник 39"/>
          <p:cNvSpPr/>
          <p:nvPr/>
        </p:nvSpPr>
        <p:spPr>
          <a:xfrm>
            <a:off x="6500215" y="3259364"/>
            <a:ext cx="2249656" cy="261610"/>
          </a:xfrm>
          <a:prstGeom prst="rect">
            <a:avLst/>
          </a:prstGeom>
        </p:spPr>
        <p:txBody>
          <a:bodyPr wrap="square">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Mechanical </a:t>
            </a:r>
            <a:r>
              <a:rPr lang="en-US" sz="1100" b="1" dirty="0" smtClean="0">
                <a:latin typeface="Arial" panose="020B0604020202020204" pitchFamily="34" charset="0"/>
                <a:ea typeface="Calibri" panose="020F0502020204030204" pitchFamily="34" charset="0"/>
                <a:cs typeface="Arial" panose="020B0604020202020204" pitchFamily="34" charset="0"/>
              </a:rPr>
              <a:t>Engineering</a:t>
            </a:r>
            <a:r>
              <a:rPr lang="ru-RU" sz="1100" b="1" dirty="0" smtClean="0">
                <a:latin typeface="Arial" panose="020B0604020202020204" pitchFamily="34" charset="0"/>
                <a:ea typeface="Calibri" panose="020F0502020204030204" pitchFamily="34" charset="0"/>
                <a:cs typeface="Arial" panose="020B0604020202020204" pitchFamily="34" charset="0"/>
              </a:rPr>
              <a:t>  </a:t>
            </a:r>
            <a:endParaRPr lang="ru-RU" sz="1100" b="1" dirty="0">
              <a:latin typeface="Arial" panose="020B0604020202020204" pitchFamily="34" charset="0"/>
              <a:ea typeface="Calibri" panose="020F0502020204030204" pitchFamily="34" charset="0"/>
              <a:cs typeface="Arial" panose="020B0604020202020204" pitchFamily="34" charset="0"/>
            </a:endParaRPr>
          </a:p>
        </p:txBody>
      </p:sp>
      <p:sp>
        <p:nvSpPr>
          <p:cNvPr id="41" name="Прямоугольник 40"/>
          <p:cNvSpPr/>
          <p:nvPr/>
        </p:nvSpPr>
        <p:spPr>
          <a:xfrm>
            <a:off x="7870189" y="3221159"/>
            <a:ext cx="1438477" cy="323165"/>
          </a:xfrm>
          <a:prstGeom prst="rect">
            <a:avLst/>
          </a:prstGeom>
        </p:spPr>
        <p:txBody>
          <a:bodyPr wrap="square">
            <a:spAutoFit/>
          </a:bodyPr>
          <a:lstStyle/>
          <a:p>
            <a:pPr algn="ctr"/>
            <a:r>
              <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rPr>
              <a:t>151-200</a:t>
            </a:r>
          </a:p>
        </p:txBody>
      </p:sp>
      <p:sp>
        <p:nvSpPr>
          <p:cNvPr id="42" name="Прямоугольник 41"/>
          <p:cNvSpPr/>
          <p:nvPr/>
        </p:nvSpPr>
        <p:spPr>
          <a:xfrm>
            <a:off x="6473358" y="1894995"/>
            <a:ext cx="2505550" cy="261610"/>
          </a:xfrm>
          <a:prstGeom prst="rect">
            <a:avLst/>
          </a:prstGeom>
        </p:spPr>
        <p:txBody>
          <a:bodyPr wrap="square">
            <a:spAutoFit/>
          </a:bodyPr>
          <a:lstStyle/>
          <a:p>
            <a:r>
              <a:rPr lang="ru-RU" sz="11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2</a:t>
            </a:r>
            <a:r>
              <a:rPr lang="en-US" sz="1100" b="1" baseline="30000" dirty="0" err="1"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nd</a:t>
            </a:r>
            <a:r>
              <a:rPr lang="en-US" sz="11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100" dirty="0" smtClean="0">
                <a:latin typeface="Arial" panose="020B0604020202020204" pitchFamily="34" charset="0"/>
                <a:ea typeface="Calibri" panose="020F0502020204030204" pitchFamily="34" charset="0"/>
                <a:cs typeface="Arial" panose="020B0604020202020204" pitchFamily="34" charset="0"/>
              </a:rPr>
              <a:t>in Russia after MSU</a:t>
            </a:r>
            <a:endParaRPr lang="ru-RU" sz="1100" dirty="0"/>
          </a:p>
        </p:txBody>
      </p:sp>
      <p:sp>
        <p:nvSpPr>
          <p:cNvPr id="43" name="Прямоугольник 42"/>
          <p:cNvSpPr/>
          <p:nvPr/>
        </p:nvSpPr>
        <p:spPr>
          <a:xfrm>
            <a:off x="6473359" y="1136069"/>
            <a:ext cx="2431364" cy="430887"/>
          </a:xfrm>
          <a:prstGeom prst="rect">
            <a:avLst/>
          </a:prstGeom>
        </p:spPr>
        <p:txBody>
          <a:bodyPr wrap="square">
            <a:spAutoFit/>
          </a:bodyPr>
          <a:lstStyle/>
          <a:p>
            <a:r>
              <a:rPr lang="ru-RU" sz="11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4-5</a:t>
            </a:r>
            <a:r>
              <a:rPr lang="en-US" sz="1100" b="1" baseline="30000" dirty="0" err="1"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a:t>
            </a:r>
            <a:r>
              <a:rPr lang="en-US" sz="11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100" dirty="0" smtClean="0">
                <a:latin typeface="Arial" panose="020B0604020202020204" pitchFamily="34" charset="0"/>
                <a:ea typeface="Calibri" panose="020F0502020204030204" pitchFamily="34" charset="0"/>
                <a:cs typeface="Arial" panose="020B0604020202020204" pitchFamily="34" charset="0"/>
              </a:rPr>
              <a:t>in Russia together with NSU after </a:t>
            </a:r>
            <a:r>
              <a:rPr lang="en-US" sz="1100" dirty="0">
                <a:latin typeface="Arial" panose="020B0604020202020204" pitchFamily="34" charset="0"/>
                <a:ea typeface="Verdana" panose="020B0604030504040204" pitchFamily="34" charset="0"/>
                <a:cs typeface="Arial" panose="020B0604020202020204" pitchFamily="34" charset="0"/>
              </a:rPr>
              <a:t>MIPT</a:t>
            </a:r>
            <a:r>
              <a:rPr lang="ru-RU" sz="1100" dirty="0" smtClean="0">
                <a:latin typeface="Arial" panose="020B0604020202020204" pitchFamily="34" charset="0"/>
                <a:ea typeface="Calibri" panose="020F0502020204030204" pitchFamily="34" charset="0"/>
                <a:cs typeface="Arial" panose="020B0604020202020204" pitchFamily="34" charset="0"/>
              </a:rPr>
              <a:t>, </a:t>
            </a:r>
            <a:r>
              <a:rPr lang="en-US" sz="1100" dirty="0" err="1">
                <a:latin typeface="Arial" panose="020B0604020202020204" pitchFamily="34" charset="0"/>
                <a:ea typeface="Verdana" panose="020B0604030504040204" pitchFamily="34" charset="0"/>
                <a:cs typeface="Arial" panose="020B0604020202020204" pitchFamily="34" charset="0"/>
              </a:rPr>
              <a:t>MEPhI</a:t>
            </a:r>
            <a:r>
              <a:rPr lang="en-US" sz="1100" dirty="0">
                <a:latin typeface="Arial" panose="020B0604020202020204" pitchFamily="34" charset="0"/>
                <a:ea typeface="Verdana" panose="020B0604030504040204" pitchFamily="34" charset="0"/>
                <a:cs typeface="Arial" panose="020B0604020202020204" pitchFamily="34" charset="0"/>
              </a:rPr>
              <a:t> </a:t>
            </a:r>
            <a:r>
              <a:rPr lang="en-US" sz="1100" dirty="0" smtClean="0">
                <a:latin typeface="Arial" panose="020B0604020202020204" pitchFamily="34" charset="0"/>
                <a:ea typeface="Verdana" panose="020B0604030504040204" pitchFamily="34" charset="0"/>
                <a:cs typeface="Arial" panose="020B0604020202020204" pitchFamily="34" charset="0"/>
              </a:rPr>
              <a:t>and MSU</a:t>
            </a:r>
            <a:endParaRPr lang="ru-RU" sz="1100" dirty="0"/>
          </a:p>
        </p:txBody>
      </p:sp>
      <p:sp>
        <p:nvSpPr>
          <p:cNvPr id="44" name="Прямоугольник 43"/>
          <p:cNvSpPr/>
          <p:nvPr/>
        </p:nvSpPr>
        <p:spPr>
          <a:xfrm>
            <a:off x="6500214" y="3479441"/>
            <a:ext cx="2332645" cy="261610"/>
          </a:xfrm>
          <a:prstGeom prst="rect">
            <a:avLst/>
          </a:prstGeom>
        </p:spPr>
        <p:txBody>
          <a:bodyPr wrap="square">
            <a:spAutoFit/>
          </a:bodyPr>
          <a:lstStyle/>
          <a:p>
            <a:r>
              <a:rPr lang="en-US" sz="1100" dirty="0" smtClean="0">
                <a:latin typeface="Arial" panose="020B0604020202020204" pitchFamily="34" charset="0"/>
                <a:ea typeface="Calibri" panose="020F0502020204030204" pitchFamily="34" charset="0"/>
                <a:cs typeface="Arial" panose="020B0604020202020204" pitchFamily="34" charset="0"/>
              </a:rPr>
              <a:t>The only Russian university</a:t>
            </a:r>
            <a:endParaRPr lang="ru-RU" sz="1100" dirty="0"/>
          </a:p>
        </p:txBody>
      </p:sp>
      <p:sp>
        <p:nvSpPr>
          <p:cNvPr id="45" name="TextBox 44"/>
          <p:cNvSpPr txBox="1"/>
          <p:nvPr/>
        </p:nvSpPr>
        <p:spPr>
          <a:xfrm>
            <a:off x="6473359" y="1519563"/>
            <a:ext cx="1217186" cy="430887"/>
          </a:xfrm>
          <a:prstGeom prst="rect">
            <a:avLst/>
          </a:prstGeom>
          <a:noFill/>
        </p:spPr>
        <p:txBody>
          <a:bodyPr wrap="square" rtlCol="0">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Engineering and </a:t>
            </a:r>
            <a:r>
              <a:rPr lang="en-US" sz="1100" b="1" dirty="0" smtClean="0">
                <a:latin typeface="Arial" panose="020B0604020202020204" pitchFamily="34" charset="0"/>
                <a:ea typeface="Calibri" panose="020F0502020204030204" pitchFamily="34" charset="0"/>
                <a:cs typeface="Arial" panose="020B0604020202020204" pitchFamily="34" charset="0"/>
              </a:rPr>
              <a:t>technology</a:t>
            </a:r>
            <a:endParaRPr lang="ru-RU" sz="1100" dirty="0"/>
          </a:p>
        </p:txBody>
      </p:sp>
      <p:pic>
        <p:nvPicPr>
          <p:cNvPr id="46" name="Рисунок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0129" y="1068108"/>
            <a:ext cx="1595542" cy="506585"/>
          </a:xfrm>
          <a:prstGeom prst="rect">
            <a:avLst/>
          </a:prstGeom>
        </p:spPr>
      </p:pic>
      <p:pic>
        <p:nvPicPr>
          <p:cNvPr id="47" name="Picture 4" descr="http://news.tpu.ru/uploads/images/news/2017/03/QS.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2253" b="17808"/>
          <a:stretch/>
        </p:blipFill>
        <p:spPr bwMode="auto">
          <a:xfrm>
            <a:off x="4697325" y="2323327"/>
            <a:ext cx="1874752" cy="750082"/>
          </a:xfrm>
          <a:prstGeom prst="rect">
            <a:avLst/>
          </a:prstGeom>
          <a:noFill/>
          <a:extLst>
            <a:ext uri="{909E8E84-426E-40DD-AFC4-6F175D3DCCD1}">
              <a14:hiddenFill xmlns:a14="http://schemas.microsoft.com/office/drawing/2010/main">
                <a:solidFill>
                  <a:srgbClr val="FFFFFF"/>
                </a:solidFill>
              </a14:hiddenFill>
            </a:ext>
          </a:extLst>
        </p:spPr>
      </p:pic>
      <p:sp>
        <p:nvSpPr>
          <p:cNvPr id="48" name="Прямоугольник 47"/>
          <p:cNvSpPr/>
          <p:nvPr/>
        </p:nvSpPr>
        <p:spPr>
          <a:xfrm>
            <a:off x="6500214" y="2214820"/>
            <a:ext cx="2275083" cy="261610"/>
          </a:xfrm>
          <a:prstGeom prst="rect">
            <a:avLst/>
          </a:prstGeom>
        </p:spPr>
        <p:txBody>
          <a:bodyPr wrap="square">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Engineering &amp; Technology </a:t>
            </a:r>
            <a:endParaRPr lang="ru-RU" sz="1100" dirty="0">
              <a:latin typeface="Arial" panose="020B0604020202020204" pitchFamily="34" charset="0"/>
              <a:ea typeface="Calibri" panose="020F0502020204030204" pitchFamily="34" charset="0"/>
              <a:cs typeface="Arial" panose="020B0604020202020204" pitchFamily="34" charset="0"/>
            </a:endParaRPr>
          </a:p>
        </p:txBody>
      </p:sp>
      <p:sp>
        <p:nvSpPr>
          <p:cNvPr id="49" name="Прямоугольник 48"/>
          <p:cNvSpPr/>
          <p:nvPr/>
        </p:nvSpPr>
        <p:spPr>
          <a:xfrm>
            <a:off x="8290464" y="2265691"/>
            <a:ext cx="542395" cy="323165"/>
          </a:xfrm>
          <a:prstGeom prst="rect">
            <a:avLst/>
          </a:prstGeom>
        </p:spPr>
        <p:txBody>
          <a:bodyPr wrap="square">
            <a:spAutoFit/>
          </a:bodyPr>
          <a:lstStyle/>
          <a:p>
            <a:pPr algn="ctr"/>
            <a:r>
              <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rPr>
              <a:t>285</a:t>
            </a:r>
          </a:p>
        </p:txBody>
      </p:sp>
      <p:sp>
        <p:nvSpPr>
          <p:cNvPr id="50" name="Rectangle 2"/>
          <p:cNvSpPr txBox="1">
            <a:spLocks noChangeArrowheads="1"/>
          </p:cNvSpPr>
          <p:nvPr/>
        </p:nvSpPr>
        <p:spPr>
          <a:xfrm>
            <a:off x="3347864" y="296625"/>
            <a:ext cx="4385258" cy="4317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69BA2E"/>
                </a:solidFill>
                <a:ea typeface="Verdana" panose="020B0604030504040204" pitchFamily="34" charset="0"/>
                <a:cs typeface="Verdana" panose="020B0604030504040204" pitchFamily="34" charset="0"/>
              </a:rPr>
              <a:t>Rankings</a:t>
            </a:r>
            <a:endParaRPr lang="ru-RU" altLang="ru-RU" sz="2700" b="1" dirty="0">
              <a:solidFill>
                <a:srgbClr val="69BA2E"/>
              </a:solidFill>
              <a:latin typeface="Calibri" panose="020F0502020204030204" pitchFamily="34" charset="0"/>
            </a:endParaRPr>
          </a:p>
        </p:txBody>
      </p:sp>
      <p:sp>
        <p:nvSpPr>
          <p:cNvPr id="51" name="TextBox 11"/>
          <p:cNvSpPr txBox="1">
            <a:spLocks noChangeArrowheads="1"/>
          </p:cNvSpPr>
          <p:nvPr/>
        </p:nvSpPr>
        <p:spPr bwMode="auto">
          <a:xfrm>
            <a:off x="6500214" y="2625587"/>
            <a:ext cx="25584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ru-RU" sz="1100" b="1" dirty="0" smtClean="0">
                <a:solidFill>
                  <a:schemeClr val="accent6">
                    <a:lumMod val="75000"/>
                  </a:schemeClr>
                </a:solidFill>
              </a:rPr>
              <a:t>6</a:t>
            </a:r>
            <a:r>
              <a:rPr lang="en-US" sz="1100" b="1" baseline="30000" dirty="0" err="1" smtClean="0">
                <a:solidFill>
                  <a:schemeClr val="accent6">
                    <a:lumMod val="75000"/>
                  </a:schemeClr>
                </a:solidFill>
              </a:rPr>
              <a:t>th</a:t>
            </a:r>
            <a:r>
              <a:rPr lang="en-US" sz="1100" b="1" dirty="0" smtClean="0">
                <a:solidFill>
                  <a:schemeClr val="accent6">
                    <a:lumMod val="75000"/>
                  </a:schemeClr>
                </a:solidFill>
              </a:rPr>
              <a:t> </a:t>
            </a:r>
            <a:r>
              <a:rPr lang="en-US" sz="1100" dirty="0">
                <a:ea typeface="Calibri" panose="020F0502020204030204" pitchFamily="34" charset="0"/>
                <a:cs typeface="Arial" panose="020B0604020202020204" pitchFamily="34" charset="0"/>
              </a:rPr>
              <a:t>in Russia </a:t>
            </a:r>
            <a:r>
              <a:rPr lang="en-US" sz="1100" dirty="0" smtClean="0"/>
              <a:t>after </a:t>
            </a:r>
            <a:r>
              <a:rPr lang="en-US" sz="1100" dirty="0">
                <a:ea typeface="Verdana" panose="020B0604030504040204" pitchFamily="34" charset="0"/>
                <a:cs typeface="Arial" panose="020B0604020202020204" pitchFamily="34" charset="0"/>
              </a:rPr>
              <a:t>MSU</a:t>
            </a:r>
            <a:r>
              <a:rPr lang="ru-RU" sz="1100" dirty="0" smtClean="0"/>
              <a:t>, </a:t>
            </a:r>
            <a:r>
              <a:rPr lang="en-US" sz="1100" dirty="0" smtClean="0">
                <a:ea typeface="Calibri" panose="020F0502020204030204" pitchFamily="34" charset="0"/>
                <a:cs typeface="Arial" panose="020B0604020202020204" pitchFamily="34" charset="0"/>
              </a:rPr>
              <a:t>NSU</a:t>
            </a:r>
            <a:r>
              <a:rPr lang="ru-RU" sz="1100" dirty="0" smtClean="0"/>
              <a:t>, </a:t>
            </a:r>
            <a:r>
              <a:rPr lang="en-US" sz="1100" dirty="0">
                <a:ea typeface="Verdana" panose="020B0604030504040204" pitchFamily="34" charset="0"/>
                <a:cs typeface="Arial" panose="020B0604020202020204" pitchFamily="34" charset="0"/>
              </a:rPr>
              <a:t>SPBU</a:t>
            </a:r>
            <a:r>
              <a:rPr lang="ru-RU" sz="1100" dirty="0" smtClean="0"/>
              <a:t>, </a:t>
            </a:r>
            <a:r>
              <a:rPr lang="en-US" sz="1100" dirty="0">
                <a:ea typeface="Verdana" panose="020B0604030504040204" pitchFamily="34" charset="0"/>
                <a:cs typeface="Arial" panose="020B0604020202020204" pitchFamily="34" charset="0"/>
              </a:rPr>
              <a:t>MIPT</a:t>
            </a:r>
            <a:r>
              <a:rPr lang="ru-RU" sz="1100" dirty="0" smtClean="0"/>
              <a:t>, </a:t>
            </a:r>
            <a:r>
              <a:rPr lang="en-US" sz="1100" dirty="0">
                <a:ea typeface="Verdana" panose="020B0604030504040204" pitchFamily="34" charset="0"/>
                <a:cs typeface="Arial" panose="020B0604020202020204" pitchFamily="34" charset="0"/>
              </a:rPr>
              <a:t>SPBU</a:t>
            </a:r>
            <a:endParaRPr lang="ru-RU" sz="1100" dirty="0"/>
          </a:p>
        </p:txBody>
      </p:sp>
      <p:cxnSp>
        <p:nvCxnSpPr>
          <p:cNvPr id="3" name="Прямая соединительная линия 2"/>
          <p:cNvCxnSpPr/>
          <p:nvPr/>
        </p:nvCxnSpPr>
        <p:spPr>
          <a:xfrm>
            <a:off x="4644008" y="1034502"/>
            <a:ext cx="0" cy="4021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777991" y="1839359"/>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777991" y="2625587"/>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777991" y="3788863"/>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648342" y="2212040"/>
            <a:ext cx="4191151" cy="2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4648342" y="3126515"/>
            <a:ext cx="4191151" cy="2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648342" y="3927116"/>
            <a:ext cx="4191151" cy="2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6</a:t>
            </a:r>
            <a:endParaRPr lang="ru-RU" sz="1200" dirty="0"/>
          </a:p>
        </p:txBody>
      </p:sp>
    </p:spTree>
    <p:extLst>
      <p:ext uri="{BB962C8B-B14F-4D97-AF65-F5344CB8AC3E}">
        <p14:creationId xmlns:p14="http://schemas.microsoft.com/office/powerpoint/2010/main" val="887411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Podl_osnova_bez_LOGO_obechn.jpg"/>
          <p:cNvPicPr>
            <a:picLocks noChangeAspect="1"/>
          </p:cNvPicPr>
          <p:nvPr/>
        </p:nvPicPr>
        <p:blipFill>
          <a:blip r:embed="rId4" cstate="print"/>
          <a:stretch>
            <a:fillRect/>
          </a:stretch>
        </p:blipFill>
        <p:spPr>
          <a:xfrm>
            <a:off x="0" y="0"/>
            <a:ext cx="9135879" cy="5143500"/>
          </a:xfrm>
          <a:prstGeom prst="rect">
            <a:avLst/>
          </a:prstGeom>
        </p:spPr>
      </p:pic>
      <p:cxnSp>
        <p:nvCxnSpPr>
          <p:cNvPr id="56" name="Прямая соединительная линия 55"/>
          <p:cNvCxnSpPr/>
          <p:nvPr/>
        </p:nvCxnSpPr>
        <p:spPr>
          <a:xfrm>
            <a:off x="1353786" y="3929445"/>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353786" y="2784109"/>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353786" y="1666974"/>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705541" y="4053197"/>
            <a:ext cx="2723368" cy="109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4" name="Rectangle 2"/>
          <p:cNvSpPr txBox="1">
            <a:spLocks noChangeArrowheads="1"/>
          </p:cNvSpPr>
          <p:nvPr/>
        </p:nvSpPr>
        <p:spPr>
          <a:xfrm>
            <a:off x="3347864" y="321129"/>
            <a:ext cx="4385258" cy="4317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400" b="1" dirty="0" smtClean="0">
                <a:solidFill>
                  <a:srgbClr val="69BA2E"/>
                </a:solidFill>
                <a:latin typeface="Calibri" panose="020F0502020204030204" pitchFamily="34" charset="0"/>
              </a:rPr>
              <a:t>TPU Campus</a:t>
            </a:r>
            <a:endParaRPr lang="ru-RU" altLang="ru-RU" sz="2400" b="1" dirty="0">
              <a:solidFill>
                <a:srgbClr val="69BA2E"/>
              </a:solidFill>
              <a:latin typeface="Calibri" panose="020F0502020204030204" pitchFamily="34" charset="0"/>
            </a:endParaRPr>
          </a:p>
        </p:txBody>
      </p:sp>
      <p:sp>
        <p:nvSpPr>
          <p:cNvPr id="11" name="Прямоугольник 10"/>
          <p:cNvSpPr/>
          <p:nvPr/>
        </p:nvSpPr>
        <p:spPr>
          <a:xfrm>
            <a:off x="2196174" y="4803998"/>
            <a:ext cx="6379162" cy="253916"/>
          </a:xfrm>
          <a:prstGeom prst="rect">
            <a:avLst/>
          </a:prstGeom>
          <a:solidFill>
            <a:srgbClr val="FF9900"/>
          </a:solidFill>
        </p:spPr>
        <p:txBody>
          <a:bodyPr wrap="square" lIns="68580" tIns="34290" rIns="68580" bIns="34290">
            <a:spAutoFit/>
          </a:bodyPr>
          <a:lstStyle/>
          <a:p>
            <a:pPr>
              <a:spcBef>
                <a:spcPts val="450"/>
              </a:spcBef>
            </a:pP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TPU Campus </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1200" b="1"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rPr>
              <a:t>st</a:t>
            </a: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place </a:t>
            </a:r>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in the contest of the RF Ministry of Education and Science (</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2016</a:t>
            </a:r>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RU" sz="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t="1309" b="5921"/>
          <a:stretch/>
        </p:blipFill>
        <p:spPr>
          <a:xfrm>
            <a:off x="7193804" y="3416182"/>
            <a:ext cx="1945540" cy="1224136"/>
          </a:xfrm>
          <a:prstGeom prst="rect">
            <a:avLst/>
          </a:prstGeom>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t="5136" b="9809"/>
          <a:stretch/>
        </p:blipFill>
        <p:spPr>
          <a:xfrm>
            <a:off x="7196602" y="935240"/>
            <a:ext cx="1947398" cy="1088121"/>
          </a:xfrm>
          <a:prstGeom prst="rect">
            <a:avLst/>
          </a:prstGeom>
        </p:spPr>
      </p:pic>
      <p:pic>
        <p:nvPicPr>
          <p:cNvPr id="4" name="Рисунок 3"/>
          <p:cNvPicPr>
            <a:picLocks noChangeAspect="1"/>
          </p:cNvPicPr>
          <p:nvPr/>
        </p:nvPicPr>
        <p:blipFill rotWithShape="1">
          <a:blip r:embed="rId7" cstate="print">
            <a:extLst>
              <a:ext uri="{28A0092B-C50C-407E-A947-70E740481C1C}">
                <a14:useLocalDpi xmlns:a14="http://schemas.microsoft.com/office/drawing/2010/main" val="0"/>
              </a:ext>
            </a:extLst>
          </a:blip>
          <a:srcRect t="-1912" b="4155"/>
          <a:stretch/>
        </p:blipFill>
        <p:spPr>
          <a:xfrm>
            <a:off x="7193701" y="2073699"/>
            <a:ext cx="1943810" cy="1292144"/>
          </a:xfrm>
          <a:prstGeom prst="rect">
            <a:avLst/>
          </a:prstGeom>
        </p:spPr>
      </p:pic>
      <p:sp>
        <p:nvSpPr>
          <p:cNvPr id="18" name="TextBox 11"/>
          <p:cNvSpPr txBox="1">
            <a:spLocks noChangeArrowheads="1"/>
          </p:cNvSpPr>
          <p:nvPr/>
        </p:nvSpPr>
        <p:spPr bwMode="auto">
          <a:xfrm>
            <a:off x="942216" y="949721"/>
            <a:ext cx="6252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600" b="1" dirty="0" smtClean="0">
                <a:solidFill>
                  <a:srgbClr val="69BA2E"/>
                </a:solidFill>
              </a:rPr>
              <a:t>TOTAL AREA </a:t>
            </a:r>
            <a:r>
              <a:rPr lang="ru-RU" sz="1600" b="1" dirty="0" smtClean="0">
                <a:solidFill>
                  <a:srgbClr val="69BA2E"/>
                </a:solidFill>
              </a:rPr>
              <a:t>– 329</a:t>
            </a:r>
            <a:r>
              <a:rPr lang="en-US" sz="1600" b="1" dirty="0" smtClean="0">
                <a:solidFill>
                  <a:srgbClr val="69BA2E"/>
                </a:solidFill>
              </a:rPr>
              <a:t>, </a:t>
            </a:r>
            <a:r>
              <a:rPr lang="ru-RU" sz="1600" b="1" dirty="0" smtClean="0">
                <a:solidFill>
                  <a:srgbClr val="69BA2E"/>
                </a:solidFill>
              </a:rPr>
              <a:t>000 </a:t>
            </a:r>
            <a:r>
              <a:rPr lang="en-US" sz="1600" b="1" dirty="0" smtClean="0">
                <a:solidFill>
                  <a:srgbClr val="69BA2E"/>
                </a:solidFill>
              </a:rPr>
              <a:t>m</a:t>
            </a:r>
            <a:r>
              <a:rPr lang="ru-RU" sz="1600" b="1" baseline="30000" dirty="0" smtClean="0">
                <a:solidFill>
                  <a:srgbClr val="69BA2E"/>
                </a:solidFill>
              </a:rPr>
              <a:t>2</a:t>
            </a:r>
            <a:endParaRPr lang="ru-RU" sz="1600" baseline="30000" dirty="0">
              <a:solidFill>
                <a:srgbClr val="69BA2E"/>
              </a:solidFill>
            </a:endParaRPr>
          </a:p>
        </p:txBody>
      </p:sp>
      <p:pic>
        <p:nvPicPr>
          <p:cNvPr id="6" name="Рисунок 5"/>
          <p:cNvPicPr>
            <a:picLocks noChangeAspect="1"/>
          </p:cNvPicPr>
          <p:nvPr/>
        </p:nvPicPr>
        <p:blipFill>
          <a:blip r:embed="rId8"/>
          <a:stretch>
            <a:fillRect/>
          </a:stretch>
        </p:blipFill>
        <p:spPr>
          <a:xfrm>
            <a:off x="1015140" y="1347614"/>
            <a:ext cx="658220" cy="666448"/>
          </a:xfrm>
          <a:prstGeom prst="rect">
            <a:avLst/>
          </a:prstGeom>
        </p:spPr>
      </p:pic>
      <p:pic>
        <p:nvPicPr>
          <p:cNvPr id="7" name="Рисунок 6"/>
          <p:cNvPicPr>
            <a:picLocks noChangeAspect="1"/>
          </p:cNvPicPr>
          <p:nvPr/>
        </p:nvPicPr>
        <p:blipFill>
          <a:blip r:embed="rId9"/>
          <a:stretch>
            <a:fillRect/>
          </a:stretch>
        </p:blipFill>
        <p:spPr>
          <a:xfrm>
            <a:off x="2218914" y="1347614"/>
            <a:ext cx="658220" cy="658220"/>
          </a:xfrm>
          <a:prstGeom prst="rect">
            <a:avLst/>
          </a:prstGeom>
        </p:spPr>
      </p:pic>
      <p:pic>
        <p:nvPicPr>
          <p:cNvPr id="8" name="Рисунок 7"/>
          <p:cNvPicPr>
            <a:picLocks noChangeAspect="1"/>
          </p:cNvPicPr>
          <p:nvPr/>
        </p:nvPicPr>
        <p:blipFill>
          <a:blip r:embed="rId10"/>
          <a:stretch>
            <a:fillRect/>
          </a:stretch>
        </p:blipFill>
        <p:spPr>
          <a:xfrm>
            <a:off x="6184320" y="3599871"/>
            <a:ext cx="781636" cy="658220"/>
          </a:xfrm>
          <a:prstGeom prst="rect">
            <a:avLst/>
          </a:prstGeom>
        </p:spPr>
      </p:pic>
      <p:pic>
        <p:nvPicPr>
          <p:cNvPr id="9" name="Рисунок 8"/>
          <p:cNvPicPr>
            <a:picLocks noChangeAspect="1"/>
          </p:cNvPicPr>
          <p:nvPr/>
        </p:nvPicPr>
        <p:blipFill>
          <a:blip r:embed="rId11"/>
          <a:stretch>
            <a:fillRect/>
          </a:stretch>
        </p:blipFill>
        <p:spPr>
          <a:xfrm>
            <a:off x="4769303" y="1347614"/>
            <a:ext cx="658220" cy="658220"/>
          </a:xfrm>
          <a:prstGeom prst="rect">
            <a:avLst/>
          </a:prstGeom>
        </p:spPr>
      </p:pic>
      <p:pic>
        <p:nvPicPr>
          <p:cNvPr id="12" name="Рисунок 11"/>
          <p:cNvPicPr>
            <a:picLocks noChangeAspect="1"/>
          </p:cNvPicPr>
          <p:nvPr/>
        </p:nvPicPr>
        <p:blipFill>
          <a:blip r:embed="rId12"/>
          <a:stretch>
            <a:fillRect/>
          </a:stretch>
        </p:blipFill>
        <p:spPr>
          <a:xfrm>
            <a:off x="6123039" y="1347614"/>
            <a:ext cx="658220" cy="658220"/>
          </a:xfrm>
          <a:prstGeom prst="rect">
            <a:avLst/>
          </a:prstGeom>
        </p:spPr>
      </p:pic>
      <p:pic>
        <p:nvPicPr>
          <p:cNvPr id="13" name="Рисунок 12"/>
          <p:cNvPicPr>
            <a:picLocks noChangeAspect="1"/>
          </p:cNvPicPr>
          <p:nvPr/>
        </p:nvPicPr>
        <p:blipFill>
          <a:blip r:embed="rId13"/>
          <a:stretch>
            <a:fillRect/>
          </a:stretch>
        </p:blipFill>
        <p:spPr>
          <a:xfrm>
            <a:off x="1007005" y="2441550"/>
            <a:ext cx="658221" cy="649993"/>
          </a:xfrm>
          <a:prstGeom prst="rect">
            <a:avLst/>
          </a:prstGeom>
        </p:spPr>
      </p:pic>
      <p:pic>
        <p:nvPicPr>
          <p:cNvPr id="21" name="Рисунок 20"/>
          <p:cNvPicPr>
            <a:picLocks noChangeAspect="1"/>
          </p:cNvPicPr>
          <p:nvPr/>
        </p:nvPicPr>
        <p:blipFill>
          <a:blip r:embed="rId14"/>
          <a:stretch>
            <a:fillRect/>
          </a:stretch>
        </p:blipFill>
        <p:spPr>
          <a:xfrm>
            <a:off x="2196174" y="2441550"/>
            <a:ext cx="682904" cy="649993"/>
          </a:xfrm>
          <a:prstGeom prst="rect">
            <a:avLst/>
          </a:prstGeom>
        </p:spPr>
      </p:pic>
      <p:pic>
        <p:nvPicPr>
          <p:cNvPr id="22" name="Рисунок 21"/>
          <p:cNvPicPr>
            <a:picLocks noChangeAspect="1"/>
          </p:cNvPicPr>
          <p:nvPr/>
        </p:nvPicPr>
        <p:blipFill>
          <a:blip r:embed="rId15"/>
          <a:stretch>
            <a:fillRect/>
          </a:stretch>
        </p:blipFill>
        <p:spPr>
          <a:xfrm>
            <a:off x="3444056" y="2441550"/>
            <a:ext cx="649992" cy="658220"/>
          </a:xfrm>
          <a:prstGeom prst="rect">
            <a:avLst/>
          </a:prstGeom>
        </p:spPr>
      </p:pic>
      <p:pic>
        <p:nvPicPr>
          <p:cNvPr id="23" name="Рисунок 22"/>
          <p:cNvPicPr>
            <a:picLocks noChangeAspect="1"/>
          </p:cNvPicPr>
          <p:nvPr/>
        </p:nvPicPr>
        <p:blipFill>
          <a:blip r:embed="rId16"/>
          <a:stretch>
            <a:fillRect/>
          </a:stretch>
        </p:blipFill>
        <p:spPr>
          <a:xfrm>
            <a:off x="6182001" y="2441550"/>
            <a:ext cx="658220" cy="658220"/>
          </a:xfrm>
          <a:prstGeom prst="rect">
            <a:avLst/>
          </a:prstGeom>
        </p:spPr>
      </p:pic>
      <p:pic>
        <p:nvPicPr>
          <p:cNvPr id="25" name="Рисунок 24"/>
          <p:cNvPicPr>
            <a:picLocks noChangeAspect="1"/>
          </p:cNvPicPr>
          <p:nvPr/>
        </p:nvPicPr>
        <p:blipFill>
          <a:blip r:embed="rId17"/>
          <a:stretch>
            <a:fillRect/>
          </a:stretch>
        </p:blipFill>
        <p:spPr>
          <a:xfrm>
            <a:off x="4769304" y="2441550"/>
            <a:ext cx="687986" cy="685119"/>
          </a:xfrm>
          <a:prstGeom prst="rect">
            <a:avLst/>
          </a:prstGeom>
        </p:spPr>
      </p:pic>
      <p:pic>
        <p:nvPicPr>
          <p:cNvPr id="26" name="Рисунок 25"/>
          <p:cNvPicPr>
            <a:picLocks noChangeAspect="1"/>
          </p:cNvPicPr>
          <p:nvPr/>
        </p:nvPicPr>
        <p:blipFill>
          <a:blip r:embed="rId18"/>
          <a:stretch>
            <a:fillRect/>
          </a:stretch>
        </p:blipFill>
        <p:spPr>
          <a:xfrm>
            <a:off x="1007005" y="3604449"/>
            <a:ext cx="658220" cy="658220"/>
          </a:xfrm>
          <a:prstGeom prst="rect">
            <a:avLst/>
          </a:prstGeom>
        </p:spPr>
      </p:pic>
      <p:pic>
        <p:nvPicPr>
          <p:cNvPr id="27" name="Рисунок 26"/>
          <p:cNvPicPr>
            <a:picLocks noChangeAspect="1"/>
          </p:cNvPicPr>
          <p:nvPr/>
        </p:nvPicPr>
        <p:blipFill>
          <a:blip r:embed="rId19"/>
          <a:stretch>
            <a:fillRect/>
          </a:stretch>
        </p:blipFill>
        <p:spPr>
          <a:xfrm>
            <a:off x="2196748" y="3604449"/>
            <a:ext cx="691132" cy="641765"/>
          </a:xfrm>
          <a:prstGeom prst="rect">
            <a:avLst/>
          </a:prstGeom>
        </p:spPr>
      </p:pic>
      <p:pic>
        <p:nvPicPr>
          <p:cNvPr id="28" name="Рисунок 27"/>
          <p:cNvPicPr>
            <a:picLocks noChangeAspect="1"/>
          </p:cNvPicPr>
          <p:nvPr/>
        </p:nvPicPr>
        <p:blipFill>
          <a:blip r:embed="rId20"/>
          <a:stretch>
            <a:fillRect/>
          </a:stretch>
        </p:blipFill>
        <p:spPr>
          <a:xfrm>
            <a:off x="3438431" y="3604449"/>
            <a:ext cx="658220" cy="658220"/>
          </a:xfrm>
          <a:prstGeom prst="rect">
            <a:avLst/>
          </a:prstGeom>
        </p:spPr>
      </p:pic>
      <p:pic>
        <p:nvPicPr>
          <p:cNvPr id="29" name="Рисунок 28"/>
          <p:cNvPicPr>
            <a:picLocks noChangeAspect="1"/>
          </p:cNvPicPr>
          <p:nvPr/>
        </p:nvPicPr>
        <p:blipFill>
          <a:blip r:embed="rId21"/>
          <a:stretch>
            <a:fillRect/>
          </a:stretch>
        </p:blipFill>
        <p:spPr>
          <a:xfrm>
            <a:off x="4811545" y="3604449"/>
            <a:ext cx="658221" cy="649993"/>
          </a:xfrm>
          <a:prstGeom prst="rect">
            <a:avLst/>
          </a:prstGeom>
        </p:spPr>
      </p:pic>
      <p:sp>
        <p:nvSpPr>
          <p:cNvPr id="37" name="TextBox 11"/>
          <p:cNvSpPr txBox="1">
            <a:spLocks noChangeArrowheads="1"/>
          </p:cNvSpPr>
          <p:nvPr/>
        </p:nvSpPr>
        <p:spPr bwMode="auto">
          <a:xfrm>
            <a:off x="705540" y="2016477"/>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a:solidFill>
                  <a:srgbClr val="69BA2E"/>
                </a:solidFill>
              </a:rPr>
              <a:t>29</a:t>
            </a:r>
          </a:p>
          <a:p>
            <a:pPr marL="0" indent="0" algn="ctr">
              <a:spcBef>
                <a:spcPts val="0"/>
              </a:spcBef>
              <a:buNone/>
            </a:pPr>
            <a:r>
              <a:rPr lang="en-US" sz="1000" dirty="0" smtClean="0"/>
              <a:t>university buildings</a:t>
            </a:r>
            <a:endParaRPr lang="ru-RU" sz="1000" dirty="0"/>
          </a:p>
        </p:txBody>
      </p:sp>
      <p:sp>
        <p:nvSpPr>
          <p:cNvPr id="38" name="TextBox 11"/>
          <p:cNvSpPr txBox="1">
            <a:spLocks noChangeArrowheads="1"/>
          </p:cNvSpPr>
          <p:nvPr/>
        </p:nvSpPr>
        <p:spPr bwMode="auto">
          <a:xfrm>
            <a:off x="1898916" y="2016477"/>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15</a:t>
            </a:r>
            <a:endParaRPr lang="ru-RU" sz="1200" b="1" dirty="0">
              <a:solidFill>
                <a:srgbClr val="69BA2E"/>
              </a:solidFill>
            </a:endParaRPr>
          </a:p>
          <a:p>
            <a:pPr marL="0" indent="0" algn="ctr">
              <a:spcBef>
                <a:spcPts val="0"/>
              </a:spcBef>
              <a:buNone/>
            </a:pPr>
            <a:r>
              <a:rPr lang="en-US" sz="1000" dirty="0" smtClean="0"/>
              <a:t>hostels</a:t>
            </a:r>
            <a:endParaRPr lang="ru-RU" sz="1000" dirty="0"/>
          </a:p>
        </p:txBody>
      </p:sp>
      <p:sp>
        <p:nvSpPr>
          <p:cNvPr id="39" name="TextBox 11"/>
          <p:cNvSpPr txBox="1">
            <a:spLocks noChangeArrowheads="1"/>
          </p:cNvSpPr>
          <p:nvPr/>
        </p:nvSpPr>
        <p:spPr bwMode="auto">
          <a:xfrm>
            <a:off x="5886869" y="4268734"/>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25</a:t>
            </a:r>
            <a:r>
              <a:rPr lang="ru-RU" sz="1000" dirty="0" smtClean="0"/>
              <a:t>-</a:t>
            </a:r>
            <a:r>
              <a:rPr lang="en-US" sz="1000" dirty="0"/>
              <a:t> meter swimming pool </a:t>
            </a:r>
            <a:endParaRPr lang="ru-RU" sz="1000" dirty="0"/>
          </a:p>
        </p:txBody>
      </p:sp>
      <p:sp>
        <p:nvSpPr>
          <p:cNvPr id="40" name="TextBox 11"/>
          <p:cNvSpPr txBox="1">
            <a:spLocks noChangeArrowheads="1"/>
          </p:cNvSpPr>
          <p:nvPr/>
        </p:nvSpPr>
        <p:spPr bwMode="auto">
          <a:xfrm>
            <a:off x="4230463" y="2016477"/>
            <a:ext cx="163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8</a:t>
            </a:r>
            <a:r>
              <a:rPr lang="en-US" sz="1200" b="1" dirty="0" smtClean="0">
                <a:solidFill>
                  <a:srgbClr val="69BA2E"/>
                </a:solidFill>
              </a:rPr>
              <a:t>, </a:t>
            </a:r>
            <a:r>
              <a:rPr lang="ru-RU" sz="1200" b="1" dirty="0" smtClean="0">
                <a:solidFill>
                  <a:srgbClr val="69BA2E"/>
                </a:solidFill>
              </a:rPr>
              <a:t>424 </a:t>
            </a:r>
            <a:r>
              <a:rPr lang="en-US" sz="1000" dirty="0"/>
              <a:t>m</a:t>
            </a:r>
            <a:r>
              <a:rPr lang="en-US" sz="1000" baseline="30000" dirty="0"/>
              <a:t>2</a:t>
            </a:r>
            <a:r>
              <a:rPr lang="en-US" sz="1000" dirty="0"/>
              <a:t> of sports facilities</a:t>
            </a:r>
            <a:endParaRPr lang="ru-RU" sz="1000" dirty="0"/>
          </a:p>
        </p:txBody>
      </p:sp>
      <p:sp>
        <p:nvSpPr>
          <p:cNvPr id="41" name="TextBox 11"/>
          <p:cNvSpPr txBox="1">
            <a:spLocks noChangeArrowheads="1"/>
          </p:cNvSpPr>
          <p:nvPr/>
        </p:nvSpPr>
        <p:spPr bwMode="auto">
          <a:xfrm>
            <a:off x="5803401" y="1965614"/>
            <a:ext cx="1277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a:t>International Culture Center</a:t>
            </a:r>
            <a:endParaRPr lang="ru-RU" sz="1000" dirty="0"/>
          </a:p>
        </p:txBody>
      </p:sp>
      <p:sp>
        <p:nvSpPr>
          <p:cNvPr id="42" name="TextBox 11"/>
          <p:cNvSpPr txBox="1">
            <a:spLocks noChangeArrowheads="1"/>
          </p:cNvSpPr>
          <p:nvPr/>
        </p:nvSpPr>
        <p:spPr bwMode="auto">
          <a:xfrm>
            <a:off x="705540"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7</a:t>
            </a:r>
            <a:r>
              <a:rPr lang="en-US" sz="1200" b="1" dirty="0" smtClean="0">
                <a:solidFill>
                  <a:srgbClr val="69BA2E"/>
                </a:solidFill>
              </a:rPr>
              <a:t>, </a:t>
            </a:r>
            <a:r>
              <a:rPr lang="ru-RU" sz="1200" b="1" dirty="0" smtClean="0">
                <a:solidFill>
                  <a:srgbClr val="69BA2E"/>
                </a:solidFill>
              </a:rPr>
              <a:t>500</a:t>
            </a:r>
            <a:endParaRPr lang="ru-RU" sz="1200" b="1" dirty="0">
              <a:solidFill>
                <a:srgbClr val="69BA2E"/>
              </a:solidFill>
            </a:endParaRPr>
          </a:p>
          <a:p>
            <a:pPr marL="0" indent="0" algn="ctr">
              <a:spcBef>
                <a:spcPts val="0"/>
              </a:spcBef>
              <a:buNone/>
            </a:pPr>
            <a:r>
              <a:rPr lang="en-US" sz="1000" dirty="0" smtClean="0"/>
              <a:t>computers</a:t>
            </a:r>
            <a:endParaRPr lang="ru-RU" sz="1000" dirty="0"/>
          </a:p>
        </p:txBody>
      </p:sp>
      <p:sp>
        <p:nvSpPr>
          <p:cNvPr id="43" name="TextBox 11"/>
          <p:cNvSpPr txBox="1">
            <a:spLocks noChangeArrowheads="1"/>
          </p:cNvSpPr>
          <p:nvPr/>
        </p:nvSpPr>
        <p:spPr bwMode="auto">
          <a:xfrm>
            <a:off x="1898916"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200</a:t>
            </a:r>
            <a:endParaRPr lang="ru-RU" sz="1200" b="1" dirty="0">
              <a:solidFill>
                <a:srgbClr val="69BA2E"/>
              </a:solidFill>
            </a:endParaRPr>
          </a:p>
          <a:p>
            <a:pPr marL="0" indent="0" algn="ctr">
              <a:spcBef>
                <a:spcPts val="0"/>
              </a:spcBef>
              <a:buNone/>
            </a:pPr>
            <a:r>
              <a:rPr lang="en-US" sz="1000" dirty="0" smtClean="0"/>
              <a:t>Wi-Fi zones</a:t>
            </a:r>
            <a:endParaRPr lang="ru-RU" sz="1000" dirty="0"/>
          </a:p>
        </p:txBody>
      </p:sp>
      <p:sp>
        <p:nvSpPr>
          <p:cNvPr id="44" name="TextBox 11"/>
          <p:cNvSpPr txBox="1">
            <a:spLocks noChangeArrowheads="1"/>
          </p:cNvSpPr>
          <p:nvPr/>
        </p:nvSpPr>
        <p:spPr bwMode="auto">
          <a:xfrm>
            <a:off x="3125238"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15</a:t>
            </a:r>
            <a:endParaRPr lang="ru-RU" sz="1200" b="1" dirty="0">
              <a:solidFill>
                <a:srgbClr val="69BA2E"/>
              </a:solidFill>
            </a:endParaRPr>
          </a:p>
          <a:p>
            <a:pPr marL="0" indent="0" algn="ctr">
              <a:spcBef>
                <a:spcPts val="0"/>
              </a:spcBef>
              <a:buNone/>
            </a:pPr>
            <a:r>
              <a:rPr lang="en-US" sz="1000" dirty="0"/>
              <a:t>NGOs</a:t>
            </a:r>
            <a:endParaRPr lang="ru-RU" sz="1000" dirty="0"/>
          </a:p>
        </p:txBody>
      </p:sp>
      <p:sp>
        <p:nvSpPr>
          <p:cNvPr id="45" name="TextBox 11"/>
          <p:cNvSpPr txBox="1">
            <a:spLocks noChangeArrowheads="1"/>
          </p:cNvSpPr>
          <p:nvPr/>
        </p:nvSpPr>
        <p:spPr bwMode="auto">
          <a:xfrm>
            <a:off x="4090478" y="3067095"/>
            <a:ext cx="2032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a:t>TPU Library containing over </a:t>
            </a:r>
            <a:endParaRPr lang="en-US" sz="1000" dirty="0" smtClean="0"/>
          </a:p>
          <a:p>
            <a:pPr marL="0" indent="0" algn="ctr">
              <a:spcBef>
                <a:spcPts val="0"/>
              </a:spcBef>
              <a:buNone/>
            </a:pPr>
            <a:r>
              <a:rPr lang="en-US" sz="1200" b="1" dirty="0" smtClean="0">
                <a:solidFill>
                  <a:srgbClr val="69BA2E"/>
                </a:solidFill>
              </a:rPr>
              <a:t>2.6</a:t>
            </a:r>
            <a:r>
              <a:rPr lang="en-US" sz="1000" dirty="0" smtClean="0"/>
              <a:t> </a:t>
            </a:r>
            <a:r>
              <a:rPr lang="en-US" sz="1000" dirty="0" err="1"/>
              <a:t>mln</a:t>
            </a:r>
            <a:r>
              <a:rPr lang="en-US" sz="1000" dirty="0"/>
              <a:t> books</a:t>
            </a:r>
            <a:endParaRPr lang="ru-RU" sz="1000" dirty="0"/>
          </a:p>
        </p:txBody>
      </p:sp>
      <p:sp>
        <p:nvSpPr>
          <p:cNvPr id="46" name="TextBox 11"/>
          <p:cNvSpPr txBox="1">
            <a:spLocks noChangeArrowheads="1"/>
          </p:cNvSpPr>
          <p:nvPr/>
        </p:nvSpPr>
        <p:spPr bwMode="auto">
          <a:xfrm>
            <a:off x="5866178" y="3016232"/>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9</a:t>
            </a:r>
            <a:endParaRPr lang="ru-RU" sz="1200" b="1" dirty="0">
              <a:solidFill>
                <a:srgbClr val="69BA2E"/>
              </a:solidFill>
            </a:endParaRPr>
          </a:p>
          <a:p>
            <a:pPr marL="0" indent="0" algn="ctr">
              <a:spcBef>
                <a:spcPts val="0"/>
              </a:spcBef>
              <a:buNone/>
            </a:pPr>
            <a:r>
              <a:rPr lang="en-US" sz="1000" dirty="0"/>
              <a:t>sports clubs</a:t>
            </a:r>
            <a:endParaRPr lang="ru-RU" sz="1000" dirty="0"/>
          </a:p>
        </p:txBody>
      </p:sp>
      <p:sp>
        <p:nvSpPr>
          <p:cNvPr id="47" name="TextBox 11"/>
          <p:cNvSpPr txBox="1">
            <a:spLocks noChangeArrowheads="1"/>
          </p:cNvSpPr>
          <p:nvPr/>
        </p:nvSpPr>
        <p:spPr bwMode="auto">
          <a:xfrm>
            <a:off x="659242" y="4271486"/>
            <a:ext cx="1492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400</a:t>
            </a:r>
            <a:r>
              <a:rPr lang="ru-RU" sz="1000" dirty="0" smtClean="0"/>
              <a:t>-</a:t>
            </a:r>
            <a:r>
              <a:rPr lang="en-US" sz="1000" dirty="0" smtClean="0"/>
              <a:t>meter-long </a:t>
            </a:r>
            <a:r>
              <a:rPr lang="en-US" sz="1000" dirty="0"/>
              <a:t>athletic facility of the Olympic standard</a:t>
            </a:r>
            <a:endParaRPr lang="ru-RU" sz="1000" dirty="0"/>
          </a:p>
        </p:txBody>
      </p:sp>
      <p:sp>
        <p:nvSpPr>
          <p:cNvPr id="48" name="TextBox 11"/>
          <p:cNvSpPr txBox="1">
            <a:spLocks noChangeArrowheads="1"/>
          </p:cNvSpPr>
          <p:nvPr/>
        </p:nvSpPr>
        <p:spPr bwMode="auto">
          <a:xfrm>
            <a:off x="1898916" y="4271486"/>
            <a:ext cx="1277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skiing lodge</a:t>
            </a:r>
            <a:endParaRPr lang="ru-RU" sz="1000" dirty="0"/>
          </a:p>
        </p:txBody>
      </p:sp>
      <p:sp>
        <p:nvSpPr>
          <p:cNvPr id="49" name="TextBox 11"/>
          <p:cNvSpPr txBox="1">
            <a:spLocks noChangeArrowheads="1"/>
          </p:cNvSpPr>
          <p:nvPr/>
        </p:nvSpPr>
        <p:spPr bwMode="auto">
          <a:xfrm>
            <a:off x="3125238" y="4271486"/>
            <a:ext cx="1277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artificial football </a:t>
            </a:r>
            <a:r>
              <a:rPr lang="en-US" sz="1000" dirty="0"/>
              <a:t>pitch</a:t>
            </a:r>
            <a:endParaRPr lang="ru-RU" sz="1000" dirty="0"/>
          </a:p>
        </p:txBody>
      </p:sp>
      <p:sp>
        <p:nvSpPr>
          <p:cNvPr id="50" name="TextBox 11"/>
          <p:cNvSpPr txBox="1">
            <a:spLocks noChangeArrowheads="1"/>
          </p:cNvSpPr>
          <p:nvPr/>
        </p:nvSpPr>
        <p:spPr bwMode="auto">
          <a:xfrm>
            <a:off x="4452864" y="4271486"/>
            <a:ext cx="1350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000" dirty="0" err="1" smtClean="0"/>
              <a:t>rock</a:t>
            </a:r>
            <a:r>
              <a:rPr lang="ru-RU" sz="1000" dirty="0" smtClean="0"/>
              <a:t> </a:t>
            </a:r>
            <a:r>
              <a:rPr lang="ru-RU" sz="1000" dirty="0" err="1" smtClean="0"/>
              <a:t>climbing</a:t>
            </a:r>
            <a:r>
              <a:rPr lang="ru-RU" sz="1000" dirty="0" smtClean="0"/>
              <a:t> </a:t>
            </a:r>
            <a:r>
              <a:rPr lang="ru-RU" sz="1000" dirty="0" err="1"/>
              <a:t>facility</a:t>
            </a:r>
            <a:endParaRPr lang="ru-RU" sz="1000" dirty="0"/>
          </a:p>
        </p:txBody>
      </p:sp>
      <p:sp>
        <p:nvSpPr>
          <p:cNvPr id="51" name="TextBox 11"/>
          <p:cNvSpPr txBox="1">
            <a:spLocks noChangeArrowheads="1"/>
          </p:cNvSpPr>
          <p:nvPr/>
        </p:nvSpPr>
        <p:spPr bwMode="auto">
          <a:xfrm>
            <a:off x="3123587" y="2062643"/>
            <a:ext cx="1277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Science Park</a:t>
            </a:r>
            <a:endParaRPr lang="ru-RU" sz="1000" dirty="0"/>
          </a:p>
        </p:txBody>
      </p:sp>
      <p:sp>
        <p:nvSpPr>
          <p:cNvPr id="57" name="Прямоугольник 56"/>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7</a:t>
            </a:r>
            <a:endParaRPr lang="ru-RU" sz="1200"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4088961907"/>
              </p:ext>
            </p:extLst>
          </p:nvPr>
        </p:nvGraphicFramePr>
        <p:xfrm>
          <a:off x="3347864" y="1297737"/>
          <a:ext cx="753127" cy="751446"/>
        </p:xfrm>
        <a:graphic>
          <a:graphicData uri="http://schemas.openxmlformats.org/presentationml/2006/ole">
            <mc:AlternateContent xmlns:mc="http://schemas.openxmlformats.org/markup-compatibility/2006">
              <mc:Choice xmlns:v="urn:schemas-microsoft-com:vml" Requires="v">
                <p:oleObj spid="_x0000_s1063" name="CorelDRAW" r:id="rId22" imgW="711318" imgH="709485" progId="CorelDraw.Graphic.17">
                  <p:embed/>
                </p:oleObj>
              </mc:Choice>
              <mc:Fallback>
                <p:oleObj name="CorelDRAW" r:id="rId22" imgW="711318" imgH="709485" progId="CorelDraw.Graphic.17">
                  <p:embed/>
                  <p:pic>
                    <p:nvPicPr>
                      <p:cNvPr id="0" name=""/>
                      <p:cNvPicPr/>
                      <p:nvPr/>
                    </p:nvPicPr>
                    <p:blipFill>
                      <a:blip r:embed="rId23"/>
                      <a:stretch>
                        <a:fillRect/>
                      </a:stretch>
                    </p:blipFill>
                    <p:spPr>
                      <a:xfrm>
                        <a:off x="3347864" y="1297737"/>
                        <a:ext cx="753127" cy="751446"/>
                      </a:xfrm>
                      <a:prstGeom prst="rect">
                        <a:avLst/>
                      </a:prstGeom>
                    </p:spPr>
                  </p:pic>
                </p:oleObj>
              </mc:Fallback>
            </mc:AlternateContent>
          </a:graphicData>
        </a:graphic>
      </p:graphicFrame>
    </p:spTree>
    <p:extLst>
      <p:ext uri="{BB962C8B-B14F-4D97-AF65-F5344CB8AC3E}">
        <p14:creationId xmlns:p14="http://schemas.microsoft.com/office/powerpoint/2010/main" val="495738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8" name="TextBox 7"/>
          <p:cNvSpPr txBox="1"/>
          <p:nvPr/>
        </p:nvSpPr>
        <p:spPr>
          <a:xfrm>
            <a:off x="4567939" y="1187230"/>
            <a:ext cx="4464496" cy="461665"/>
          </a:xfrm>
          <a:prstGeom prst="rect">
            <a:avLst/>
          </a:prstGeom>
          <a:noFill/>
        </p:spPr>
        <p:txBody>
          <a:bodyPr wrap="square" lIns="91440" tIns="45720" rIns="91440" bIns="45720" rtlCol="0">
            <a:spAutoFit/>
          </a:bodyPr>
          <a:lstStyle/>
          <a:p>
            <a:pPr>
              <a:spcAft>
                <a:spcPts val="1200"/>
              </a:spcAft>
              <a:buClr>
                <a:schemeClr val="tx1"/>
              </a:buClr>
            </a:pPr>
            <a:r>
              <a:rPr lang="en-US" sz="2400" b="1" dirty="0" smtClean="0">
                <a:solidFill>
                  <a:srgbClr val="69BA2E"/>
                </a:solidFill>
                <a:latin typeface="+mj-lt"/>
                <a:ea typeface="Verdana" panose="020B0604030504040204" pitchFamily="34" charset="0"/>
                <a:cs typeface="Verdana" panose="020B0604030504040204" pitchFamily="34" charset="0"/>
              </a:rPr>
              <a:t>TRIANGLE </a:t>
            </a:r>
            <a:r>
              <a:rPr lang="en-US" sz="2400" b="1" dirty="0">
                <a:solidFill>
                  <a:srgbClr val="69BA2E"/>
                </a:solidFill>
                <a:latin typeface="+mj-lt"/>
                <a:ea typeface="Verdana" panose="020B0604030504040204" pitchFamily="34" charset="0"/>
                <a:cs typeface="Verdana" panose="020B0604030504040204" pitchFamily="34" charset="0"/>
              </a:rPr>
              <a:t>OF </a:t>
            </a:r>
            <a:r>
              <a:rPr lang="en-US" sz="2400" b="1" dirty="0" smtClean="0">
                <a:solidFill>
                  <a:srgbClr val="69BA2E"/>
                </a:solidFill>
                <a:latin typeface="+mj-lt"/>
                <a:ea typeface="Verdana" panose="020B0604030504040204" pitchFamily="34" charset="0"/>
                <a:cs typeface="Verdana" panose="020B0604030504040204" pitchFamily="34" charset="0"/>
              </a:rPr>
              <a:t>INNOVATIONS</a:t>
            </a:r>
            <a:r>
              <a:rPr lang="en-US" sz="2400" dirty="0" smtClean="0">
                <a:solidFill>
                  <a:srgbClr val="69BA2E"/>
                </a:solidFill>
                <a:latin typeface="Verdana" panose="020B0604030504040204" pitchFamily="34" charset="0"/>
                <a:ea typeface="Verdana" panose="020B0604030504040204" pitchFamily="34" charset="0"/>
                <a:cs typeface="Verdana" panose="020B0604030504040204" pitchFamily="34" charset="0"/>
              </a:rPr>
              <a:t> </a:t>
            </a:r>
            <a:endParaRPr lang="en-US" sz="2400" dirty="0">
              <a:solidFill>
                <a:srgbClr val="69BA2E"/>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рямоугольник 10"/>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8</a:t>
            </a:r>
            <a:endParaRPr lang="ru-RU" sz="1200" dirty="0"/>
          </a:p>
        </p:txBody>
      </p:sp>
      <p:sp>
        <p:nvSpPr>
          <p:cNvPr id="9" name="Rectangle 2"/>
          <p:cNvSpPr>
            <a:spLocks noGrp="1" noChangeArrowheads="1"/>
          </p:cNvSpPr>
          <p:nvPr>
            <p:ph type="title"/>
          </p:nvPr>
        </p:nvSpPr>
        <p:spPr>
          <a:xfrm>
            <a:off x="3281557" y="305375"/>
            <a:ext cx="3954741" cy="466175"/>
          </a:xfrm>
        </p:spPr>
        <p:txBody>
          <a:bodyPr>
            <a:noAutofit/>
          </a:bodyPr>
          <a:lstStyle/>
          <a:p>
            <a:pPr algn="l"/>
            <a:r>
              <a:rPr lang="en-US" sz="2400" b="1" dirty="0" smtClean="0">
                <a:solidFill>
                  <a:srgbClr val="69BA2E"/>
                </a:solidFill>
                <a:ea typeface="Verdana" panose="020B0604030504040204" pitchFamily="34" charset="0"/>
                <a:cs typeface="Verdana" panose="020B0604030504040204" pitchFamily="34" charset="0"/>
              </a:rPr>
              <a:t>TPU </a:t>
            </a:r>
            <a:r>
              <a:rPr lang="ru-RU" sz="2400" b="1" dirty="0">
                <a:solidFill>
                  <a:srgbClr val="69BA2E"/>
                </a:solidFill>
                <a:ea typeface="Verdana" panose="020B0604030504040204" pitchFamily="34" charset="0"/>
                <a:cs typeface="Verdana" panose="020B0604030504040204" pitchFamily="34" charset="0"/>
              </a:rPr>
              <a:t>2020 </a:t>
            </a:r>
            <a:r>
              <a:rPr lang="en-US" sz="2400" b="1" dirty="0" smtClean="0">
                <a:solidFill>
                  <a:srgbClr val="69BA2E"/>
                </a:solidFill>
                <a:ea typeface="Verdana" panose="020B0604030504040204" pitchFamily="34" charset="0"/>
                <a:cs typeface="Verdana" panose="020B0604030504040204" pitchFamily="34" charset="0"/>
              </a:rPr>
              <a:t>Target Model</a:t>
            </a:r>
            <a:endParaRPr lang="ru-RU" sz="2400" b="1" dirty="0">
              <a:solidFill>
                <a:srgbClr val="69BA2E"/>
              </a:solidFill>
              <a:ea typeface="Verdana" panose="020B0604030504040204" pitchFamily="34" charset="0"/>
              <a:cs typeface="Verdana" panose="020B0604030504040204" pitchFamily="34" charset="0"/>
            </a:endParaRPr>
          </a:p>
        </p:txBody>
      </p:sp>
      <p:sp>
        <p:nvSpPr>
          <p:cNvPr id="17" name="TextBox 16"/>
          <p:cNvSpPr txBox="1"/>
          <p:nvPr/>
        </p:nvSpPr>
        <p:spPr>
          <a:xfrm>
            <a:off x="5076056" y="1779662"/>
            <a:ext cx="3600400" cy="1969770"/>
          </a:xfrm>
          <a:prstGeom prst="rect">
            <a:avLst/>
          </a:prstGeom>
          <a:noFill/>
        </p:spPr>
        <p:txBody>
          <a:bodyPr wrap="square" lIns="91440" tIns="45720" rIns="91440" bIns="45720" rtlCol="0">
            <a:spAutoFit/>
          </a:bodyPr>
          <a:lstStyle/>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unique </a:t>
            </a:r>
            <a:r>
              <a:rPr lang="en-US" sz="1400" dirty="0">
                <a:latin typeface="Arial" panose="020B0604020202020204" pitchFamily="34" charset="0"/>
                <a:ea typeface="Verdana" panose="020B0604030504040204" pitchFamily="34" charset="0"/>
                <a:cs typeface="Arial" panose="020B0604020202020204" pitchFamily="34" charset="0"/>
              </a:rPr>
              <a:t>integrated approach to research, engineering and </a:t>
            </a:r>
            <a:r>
              <a:rPr lang="en-US" sz="1400" dirty="0" smtClean="0">
                <a:latin typeface="Arial" panose="020B0604020202020204" pitchFamily="34" charset="0"/>
                <a:ea typeface="Verdana" panose="020B0604030504040204" pitchFamily="34" charset="0"/>
                <a:cs typeface="Arial" panose="020B0604020202020204" pitchFamily="34" charset="0"/>
              </a:rPr>
              <a:t>entrepreneurship</a:t>
            </a:r>
            <a:endParaRPr lang="ru-RU" sz="14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focus </a:t>
            </a:r>
            <a:r>
              <a:rPr lang="en-US" sz="1400" dirty="0">
                <a:latin typeface="Arial" panose="020B0604020202020204" pitchFamily="34" charset="0"/>
                <a:ea typeface="Verdana" panose="020B0604030504040204" pitchFamily="34" charset="0"/>
                <a:cs typeface="Arial" panose="020B0604020202020204" pitchFamily="34" charset="0"/>
              </a:rPr>
              <a:t>on Asia thus ensuring innovations and training of engineering and scientific </a:t>
            </a:r>
            <a:r>
              <a:rPr lang="en-US" sz="1400" dirty="0" smtClean="0">
                <a:latin typeface="Arial" panose="020B0604020202020204" pitchFamily="34" charset="0"/>
                <a:ea typeface="Verdana" panose="020B0604030504040204" pitchFamily="34" charset="0"/>
                <a:cs typeface="Arial" panose="020B0604020202020204" pitchFamily="34" charset="0"/>
              </a:rPr>
              <a:t>elite</a:t>
            </a:r>
          </a:p>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equidistance </a:t>
            </a:r>
            <a:r>
              <a:rPr lang="en-US" sz="1400" dirty="0">
                <a:latin typeface="Arial" panose="020B0604020202020204" pitchFamily="34" charset="0"/>
                <a:ea typeface="Verdana" panose="020B0604030504040204" pitchFamily="34" charset="0"/>
                <a:cs typeface="Arial" panose="020B0604020202020204" pitchFamily="34" charset="0"/>
              </a:rPr>
              <a:t>from geographical centers of Russia, Asia and </a:t>
            </a:r>
            <a:r>
              <a:rPr lang="en-US" sz="1400" dirty="0" smtClean="0">
                <a:latin typeface="Arial" panose="020B0604020202020204" pitchFamily="34" charset="0"/>
                <a:ea typeface="Verdana" panose="020B0604030504040204" pitchFamily="34" charset="0"/>
                <a:cs typeface="Arial" panose="020B0604020202020204" pitchFamily="34" charset="0"/>
              </a:rPr>
              <a:t>Eurasia</a:t>
            </a:r>
            <a:endParaRPr lang="ru-RU" sz="1400" dirty="0">
              <a:latin typeface="Arial" panose="020B0604020202020204" pitchFamily="34" charset="0"/>
              <a:ea typeface="Verdana" panose="020B0604030504040204" pitchFamily="34" charset="0"/>
              <a:cs typeface="Arial" panose="020B0604020202020204" pitchFamily="34" charset="0"/>
            </a:endParaRPr>
          </a:p>
        </p:txBody>
      </p:sp>
      <p:pic>
        <p:nvPicPr>
          <p:cNvPr id="2" name="Рисунок 1"/>
          <p:cNvPicPr>
            <a:picLocks noChangeAspect="1"/>
          </p:cNvPicPr>
          <p:nvPr/>
        </p:nvPicPr>
        <p:blipFill>
          <a:blip r:embed="rId4"/>
          <a:stretch>
            <a:fillRect/>
          </a:stretch>
        </p:blipFill>
        <p:spPr>
          <a:xfrm>
            <a:off x="908923" y="1062689"/>
            <a:ext cx="4027604" cy="3453277"/>
          </a:xfrm>
          <a:prstGeom prst="rect">
            <a:avLst/>
          </a:prstGeom>
        </p:spPr>
      </p:pic>
      <p:pic>
        <p:nvPicPr>
          <p:cNvPr id="4" name="Рисунок 3"/>
          <p:cNvPicPr>
            <a:picLocks noChangeAspect="1"/>
          </p:cNvPicPr>
          <p:nvPr/>
        </p:nvPicPr>
        <p:blipFill>
          <a:blip r:embed="rId5"/>
          <a:stretch>
            <a:fillRect/>
          </a:stretch>
        </p:blipFill>
        <p:spPr>
          <a:xfrm>
            <a:off x="3281557" y="4569758"/>
            <a:ext cx="5394899" cy="5303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26" name="Прямоугольник 25"/>
          <p:cNvSpPr/>
          <p:nvPr/>
        </p:nvSpPr>
        <p:spPr>
          <a:xfrm>
            <a:off x="729792" y="4005756"/>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p:cNvPicPr/>
          <p:nvPr/>
        </p:nvPicPr>
        <p:blipFill>
          <a:blip r:embed="rId4" cstate="print">
            <a:extLst>
              <a:ext uri="{28A0092B-C50C-407E-A947-70E740481C1C}">
                <a14:useLocalDpi xmlns:a14="http://schemas.microsoft.com/office/drawing/2010/main" val="0"/>
              </a:ext>
            </a:extLst>
          </a:blip>
          <a:stretch>
            <a:fillRect/>
          </a:stretch>
        </p:blipFill>
        <p:spPr>
          <a:xfrm>
            <a:off x="4939059" y="1925086"/>
            <a:ext cx="647590" cy="659008"/>
          </a:xfrm>
          <a:prstGeom prst="rect">
            <a:avLst/>
          </a:prstGeom>
        </p:spPr>
      </p:pic>
      <p:pic>
        <p:nvPicPr>
          <p:cNvPr id="28" name="Рисунок 27"/>
          <p:cNvPicPr/>
          <p:nvPr/>
        </p:nvPicPr>
        <p:blipFill rotWithShape="1">
          <a:blip r:embed="rId5" cstate="print">
            <a:extLst>
              <a:ext uri="{28A0092B-C50C-407E-A947-70E740481C1C}">
                <a14:useLocalDpi xmlns:a14="http://schemas.microsoft.com/office/drawing/2010/main" val="0"/>
              </a:ext>
            </a:extLst>
          </a:blip>
          <a:srcRect t="15135" b="16757"/>
          <a:stretch/>
        </p:blipFill>
        <p:spPr bwMode="auto">
          <a:xfrm>
            <a:off x="827584" y="1989914"/>
            <a:ext cx="850508" cy="600075"/>
          </a:xfrm>
          <a:prstGeom prst="rect">
            <a:avLst/>
          </a:prstGeom>
          <a:ln>
            <a:noFill/>
          </a:ln>
          <a:extLst>
            <a:ext uri="{53640926-AAD7-44D8-BBD7-CCE9431645EC}">
              <a14:shadowObscured xmlns:a14="http://schemas.microsoft.com/office/drawing/2010/main"/>
            </a:ext>
          </a:extLst>
        </p:spPr>
      </p:pic>
      <p:sp>
        <p:nvSpPr>
          <p:cNvPr id="29" name="Прямоугольник 28"/>
          <p:cNvSpPr/>
          <p:nvPr/>
        </p:nvSpPr>
        <p:spPr>
          <a:xfrm>
            <a:off x="1570818" y="1923678"/>
            <a:ext cx="3368241" cy="2562240"/>
          </a:xfrm>
          <a:prstGeom prst="rect">
            <a:avLst/>
          </a:prstGeom>
        </p:spPr>
        <p:txBody>
          <a:bodyPr wrap="square">
            <a:spAutoFit/>
          </a:bodyPr>
          <a:lstStyle/>
          <a:p>
            <a:pPr>
              <a:buClr>
                <a:schemeClr val="tx1"/>
              </a:buClr>
            </a:pPr>
            <a:r>
              <a:rPr lang="en-US" sz="1200" b="1" dirty="0">
                <a:latin typeface="Arial" panose="020B0604020202020204" pitchFamily="34" charset="0"/>
                <a:ea typeface="Verdana" panose="020B0604030504040204" pitchFamily="34" charset="0"/>
                <a:cs typeface="Arial" panose="020B0604020202020204" pitchFamily="34" charset="0"/>
              </a:rPr>
              <a:t>Engineering School of </a:t>
            </a:r>
            <a:r>
              <a:rPr lang="en-US" sz="1200" b="1" dirty="0" smtClean="0">
                <a:latin typeface="Arial" panose="020B0604020202020204" pitchFamily="34" charset="0"/>
                <a:ea typeface="Verdana" panose="020B0604030504040204" pitchFamily="34" charset="0"/>
                <a:cs typeface="Arial" panose="020B0604020202020204" pitchFamily="34" charset="0"/>
              </a:rPr>
              <a:t>Nuclear Science &amp; Engineering</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a:t>
            </a:r>
            <a:r>
              <a:rPr lang="ru-RU" sz="1050" dirty="0" smtClean="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Nuclear-Fuel Cycle</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Experimental Physics</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 The Weinberg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6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a:latin typeface="Arial" panose="020B0604020202020204" pitchFamily="34" charset="0"/>
                <a:ea typeface="Verdana" panose="020B0604030504040204" pitchFamily="34" charset="0"/>
                <a:cs typeface="Arial" panose="020B0604020202020204" pitchFamily="34" charset="0"/>
              </a:rPr>
              <a:t>Engineering </a:t>
            </a: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Non-Destructive Testing &amp; Security</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a:t>
            </a:r>
            <a:r>
              <a:rPr lang="ru-RU" sz="1050" dirty="0" smtClean="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Electronic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Control and Diagnostics</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9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a:latin typeface="Arial" panose="020B0604020202020204" pitchFamily="34" charset="0"/>
                <a:ea typeface="Verdana" panose="020B0604030504040204" pitchFamily="34" charset="0"/>
                <a:cs typeface="Arial" panose="020B0604020202020204" pitchFamily="34" charset="0"/>
              </a:rPr>
              <a:t>Engineering </a:t>
            </a: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Computer Science &amp; Robotics</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Information Technology</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Automation and Robotics</a:t>
            </a:r>
            <a:endParaRPr lang="ru-RU" sz="1050" dirty="0">
              <a:latin typeface="Arial" panose="020B0604020202020204" pitchFamily="34" charset="0"/>
              <a:ea typeface="Verdana" panose="020B0604030504040204" pitchFamily="34" charset="0"/>
              <a:cs typeface="Arial" panose="020B0604020202020204" pitchFamily="34" charset="0"/>
            </a:endParaRPr>
          </a:p>
        </p:txBody>
      </p:sp>
      <p:sp>
        <p:nvSpPr>
          <p:cNvPr id="30" name="Прямоугольник 29"/>
          <p:cNvSpPr/>
          <p:nvPr/>
        </p:nvSpPr>
        <p:spPr>
          <a:xfrm>
            <a:off x="5612948" y="1930513"/>
            <a:ext cx="3562216" cy="2723823"/>
          </a:xfrm>
          <a:prstGeom prst="rect">
            <a:avLst/>
          </a:prstGeom>
        </p:spPr>
        <p:txBody>
          <a:bodyPr wrap="square">
            <a:spAutoFit/>
          </a:bodyPr>
          <a:lstStyle/>
          <a:p>
            <a:pPr>
              <a:buClr>
                <a:schemeClr val="tx1"/>
              </a:buClr>
            </a:pPr>
            <a:r>
              <a:rPr lang="en-US" sz="1200" b="1" dirty="0">
                <a:latin typeface="Arial" panose="020B0604020202020204" pitchFamily="34" charset="0"/>
                <a:ea typeface="Verdana" panose="020B0604030504040204" pitchFamily="34" charset="0"/>
                <a:cs typeface="Arial" panose="020B0604020202020204" pitchFamily="34" charset="0"/>
              </a:rPr>
              <a:t>Engineering </a:t>
            </a: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Energy &amp; Power Engineering</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Power and Electrical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The </a:t>
            </a:r>
            <a:r>
              <a:rPr lang="en-US" sz="1050" dirty="0" err="1" smtClean="0">
                <a:latin typeface="Arial" panose="020B0604020202020204" pitchFamily="34" charset="0"/>
                <a:ea typeface="Verdana" panose="020B0604030504040204" pitchFamily="34" charset="0"/>
                <a:cs typeface="Arial" panose="020B0604020202020204" pitchFamily="34" charset="0"/>
              </a:rPr>
              <a:t>Butakov</a:t>
            </a:r>
            <a:r>
              <a:rPr lang="en-US" sz="1050" dirty="0" smtClean="0">
                <a:latin typeface="Arial" panose="020B0604020202020204" pitchFamily="34" charset="0"/>
                <a:ea typeface="Verdana" panose="020B0604030504040204" pitchFamily="34" charset="0"/>
                <a:cs typeface="Arial" panose="020B0604020202020204" pitchFamily="34" charset="0"/>
              </a:rPr>
              <a:t>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3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a:latin typeface="Arial" panose="020B0604020202020204" pitchFamily="34" charset="0"/>
                <a:ea typeface="Verdana" panose="020B0604030504040204" pitchFamily="34" charset="0"/>
                <a:cs typeface="Arial" panose="020B0604020202020204" pitchFamily="34" charset="0"/>
              </a:rPr>
              <a:t>Engineering School of </a:t>
            </a:r>
            <a:r>
              <a:rPr lang="en-US" sz="1200" b="1" dirty="0" smtClean="0">
                <a:latin typeface="Arial" panose="020B0604020202020204" pitchFamily="34" charset="0"/>
                <a:ea typeface="Verdana" panose="020B0604030504040204" pitchFamily="34" charset="0"/>
                <a:cs typeface="Arial" panose="020B0604020202020204" pitchFamily="34" charset="0"/>
              </a:rPr>
              <a:t>Earth Sciences &amp; Engineering</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Geology</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Oil and Gas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Chemical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en-US"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Engineering </a:t>
            </a:r>
            <a:r>
              <a:rPr lang="en-US" sz="1200" b="1" dirty="0">
                <a:latin typeface="Arial" panose="020B0604020202020204" pitchFamily="34" charset="0"/>
                <a:ea typeface="Verdana" panose="020B0604030504040204" pitchFamily="34" charset="0"/>
                <a:cs typeface="Arial" panose="020B0604020202020204" pitchFamily="34" charset="0"/>
              </a:rPr>
              <a:t>School of </a:t>
            </a:r>
            <a:r>
              <a:rPr lang="en-US" sz="1200" b="1" dirty="0" smtClean="0">
                <a:latin typeface="Arial" panose="020B0604020202020204" pitchFamily="34" charset="0"/>
                <a:ea typeface="Verdana" panose="020B0604030504040204" pitchFamily="34" charset="0"/>
                <a:cs typeface="Arial" panose="020B0604020202020204" pitchFamily="34" charset="0"/>
              </a:rPr>
              <a:t>Advanced Manufacturing Technologies</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Materials Science</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The </a:t>
            </a:r>
            <a:r>
              <a:rPr lang="en-US" sz="1050" dirty="0" err="1" smtClean="0">
                <a:latin typeface="Arial" panose="020B0604020202020204" pitchFamily="34" charset="0"/>
                <a:ea typeface="Verdana" panose="020B0604030504040204" pitchFamily="34" charset="0"/>
                <a:cs typeface="Arial" panose="020B0604020202020204" pitchFamily="34" charset="0"/>
              </a:rPr>
              <a:t>Kizhner</a:t>
            </a:r>
            <a:r>
              <a:rPr lang="en-US" sz="1050" dirty="0" smtClean="0">
                <a:latin typeface="Arial" panose="020B0604020202020204" pitchFamily="34" charset="0"/>
                <a:ea typeface="Verdana" panose="020B0604030504040204" pitchFamily="34" charset="0"/>
                <a:cs typeface="Arial" panose="020B0604020202020204" pitchFamily="34" charset="0"/>
              </a:rPr>
              <a:t>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p:txBody>
      </p:sp>
      <p:pic>
        <p:nvPicPr>
          <p:cNvPr id="32" name="Рисунок 31"/>
          <p:cNvPicPr/>
          <p:nvPr/>
        </p:nvPicPr>
        <p:blipFill>
          <a:blip r:embed="rId6" cstate="print">
            <a:extLst>
              <a:ext uri="{28A0092B-C50C-407E-A947-70E740481C1C}">
                <a14:useLocalDpi xmlns:a14="http://schemas.microsoft.com/office/drawing/2010/main" val="0"/>
              </a:ext>
            </a:extLst>
          </a:blip>
          <a:stretch>
            <a:fillRect/>
          </a:stretch>
        </p:blipFill>
        <p:spPr>
          <a:xfrm>
            <a:off x="4969184" y="2768760"/>
            <a:ext cx="608134" cy="630821"/>
          </a:xfrm>
          <a:prstGeom prst="rect">
            <a:avLst/>
          </a:prstGeom>
        </p:spPr>
      </p:pic>
      <p:pic>
        <p:nvPicPr>
          <p:cNvPr id="33" name="Рисунок 32"/>
          <p:cNvPicPr/>
          <p:nvPr/>
        </p:nvPicPr>
        <p:blipFill>
          <a:blip r:embed="rId7" cstate="print">
            <a:extLst>
              <a:ext uri="{28A0092B-C50C-407E-A947-70E740481C1C}">
                <a14:useLocalDpi xmlns:a14="http://schemas.microsoft.com/office/drawing/2010/main" val="0"/>
              </a:ext>
            </a:extLst>
          </a:blip>
          <a:stretch>
            <a:fillRect/>
          </a:stretch>
        </p:blipFill>
        <p:spPr>
          <a:xfrm>
            <a:off x="927981" y="2750774"/>
            <a:ext cx="622918" cy="646531"/>
          </a:xfrm>
          <a:prstGeom prst="rect">
            <a:avLst/>
          </a:prstGeom>
        </p:spPr>
      </p:pic>
      <p:pic>
        <p:nvPicPr>
          <p:cNvPr id="34" name="Рисунок 33"/>
          <p:cNvPicPr/>
          <p:nvPr/>
        </p:nvPicPr>
        <p:blipFill>
          <a:blip r:embed="rId8" cstate="print">
            <a:extLst>
              <a:ext uri="{28A0092B-C50C-407E-A947-70E740481C1C}">
                <a14:useLocalDpi xmlns:a14="http://schemas.microsoft.com/office/drawing/2010/main" val="0"/>
              </a:ext>
            </a:extLst>
          </a:blip>
          <a:stretch>
            <a:fillRect/>
          </a:stretch>
        </p:blipFill>
        <p:spPr>
          <a:xfrm>
            <a:off x="4969184" y="3507854"/>
            <a:ext cx="595675" cy="613730"/>
          </a:xfrm>
          <a:prstGeom prst="rect">
            <a:avLst/>
          </a:prstGeom>
        </p:spPr>
      </p:pic>
      <p:sp>
        <p:nvSpPr>
          <p:cNvPr id="25" name="TextBox 24"/>
          <p:cNvSpPr txBox="1"/>
          <p:nvPr/>
        </p:nvSpPr>
        <p:spPr>
          <a:xfrm>
            <a:off x="3347864" y="304313"/>
            <a:ext cx="3435466" cy="461665"/>
          </a:xfrm>
          <a:prstGeom prst="rect">
            <a:avLst/>
          </a:prstGeom>
          <a:noFill/>
        </p:spPr>
        <p:txBody>
          <a:bodyPr wrap="square" lIns="91440" tIns="45720" rIns="91440" bIns="45720" rtlCol="0">
            <a:spAutoFit/>
          </a:bodyPr>
          <a:lstStyle/>
          <a:p>
            <a:r>
              <a:rPr lang="en-US" sz="2400" b="1" dirty="0" smtClean="0">
                <a:solidFill>
                  <a:srgbClr val="69BA2E"/>
                </a:solidFill>
                <a:latin typeface="+mj-lt"/>
                <a:ea typeface="Verdana" panose="020B0604030504040204" pitchFamily="34" charset="0"/>
                <a:cs typeface="Verdana" panose="020B0604030504040204" pitchFamily="34" charset="0"/>
              </a:rPr>
              <a:t>TPU Structure</a:t>
            </a:r>
            <a:endParaRPr lang="en-US" sz="2400" b="1" dirty="0">
              <a:solidFill>
                <a:srgbClr val="69BA2E"/>
              </a:solidFill>
              <a:latin typeface="+mj-lt"/>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209" y="1148454"/>
            <a:ext cx="566462" cy="559200"/>
          </a:xfrm>
          <a:prstGeom prst="rect">
            <a:avLst/>
          </a:prstGeom>
        </p:spPr>
      </p:pic>
      <p:sp>
        <p:nvSpPr>
          <p:cNvPr id="4" name="Прямоугольник 3"/>
          <p:cNvSpPr/>
          <p:nvPr/>
        </p:nvSpPr>
        <p:spPr>
          <a:xfrm>
            <a:off x="1548970" y="1020041"/>
            <a:ext cx="3239054" cy="461665"/>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of Core Engineering Education</a:t>
            </a:r>
            <a:endParaRPr lang="ru-RU" sz="12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37" name="Прямоугольник 36"/>
          <p:cNvSpPr/>
          <p:nvPr/>
        </p:nvSpPr>
        <p:spPr>
          <a:xfrm>
            <a:off x="1548970" y="1223629"/>
            <a:ext cx="2182368" cy="253916"/>
          </a:xfrm>
          <a:prstGeom prst="rect">
            <a:avLst/>
          </a:prstGeom>
        </p:spPr>
        <p:txBody>
          <a:bodyPr wrap="square">
            <a:spAutoFit/>
          </a:bodyPr>
          <a:lstStyle/>
          <a:p>
            <a:pPr>
              <a:buClr>
                <a:schemeClr val="tx1"/>
              </a:buClr>
            </a:pPr>
            <a:endParaRPr lang="ru-RU" sz="1050" dirty="0" smtClean="0">
              <a:latin typeface="Arial" panose="020B0604020202020204" pitchFamily="34" charset="0"/>
              <a:ea typeface="Verdana" panose="020B0604030504040204" pitchFamily="34" charset="0"/>
              <a:cs typeface="Arial" panose="020B0604020202020204" pitchFamily="34" charset="0"/>
            </a:endParaRPr>
          </a:p>
        </p:txBody>
      </p:sp>
      <p:pic>
        <p:nvPicPr>
          <p:cNvPr id="41" name="Рисунок 40"/>
          <p:cNvPicPr/>
          <p:nvPr/>
        </p:nvPicPr>
        <p:blipFill>
          <a:blip r:embed="rId7" cstate="print">
            <a:extLst>
              <a:ext uri="{28A0092B-C50C-407E-A947-70E740481C1C}">
                <a14:useLocalDpi xmlns:a14="http://schemas.microsoft.com/office/drawing/2010/main" val="0"/>
              </a:ext>
            </a:extLst>
          </a:blip>
          <a:stretch>
            <a:fillRect/>
          </a:stretch>
        </p:blipFill>
        <p:spPr>
          <a:xfrm>
            <a:off x="926052" y="3581172"/>
            <a:ext cx="622918" cy="646531"/>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1176" y="4010742"/>
            <a:ext cx="170464" cy="168512"/>
          </a:xfrm>
          <a:prstGeom prst="rect">
            <a:avLst/>
          </a:prstGeom>
        </p:spPr>
      </p:pic>
      <p:pic>
        <p:nvPicPr>
          <p:cNvPr id="12" name="Рисунок 11"/>
          <p:cNvPicPr>
            <a:picLocks noChangeAspect="1"/>
          </p:cNvPicPr>
          <p:nvPr/>
        </p:nvPicPr>
        <p:blipFill rotWithShape="1">
          <a:blip r:embed="rId11">
            <a:extLst>
              <a:ext uri="{28A0092B-C50C-407E-A947-70E740481C1C}">
                <a14:useLocalDpi xmlns:a14="http://schemas.microsoft.com/office/drawing/2010/main" val="0"/>
              </a:ext>
            </a:extLst>
          </a:blip>
          <a:srcRect l="7820" t="20158" r="74334" b="20158"/>
          <a:stretch/>
        </p:blipFill>
        <p:spPr>
          <a:xfrm>
            <a:off x="956209" y="4301252"/>
            <a:ext cx="614609" cy="670483"/>
          </a:xfrm>
          <a:prstGeom prst="rect">
            <a:avLst/>
          </a:prstGeom>
        </p:spPr>
      </p:pic>
      <p:sp>
        <p:nvSpPr>
          <p:cNvPr id="43" name="Прямоугольник 42"/>
          <p:cNvSpPr/>
          <p:nvPr/>
        </p:nvSpPr>
        <p:spPr>
          <a:xfrm>
            <a:off x="1600527" y="4469776"/>
            <a:ext cx="3260812" cy="461665"/>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Research School of Chemistry &amp; Applied Biomedical Sciences</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pic>
        <p:nvPicPr>
          <p:cNvPr id="44" name="Рисунок 43"/>
          <p:cNvPicPr/>
          <p:nvPr/>
        </p:nvPicPr>
        <p:blipFill rotWithShape="1">
          <a:blip r:embed="rId12" cstate="print">
            <a:extLst>
              <a:ext uri="{28A0092B-C50C-407E-A947-70E740481C1C}">
                <a14:useLocalDpi xmlns:a14="http://schemas.microsoft.com/office/drawing/2010/main" val="0"/>
              </a:ext>
            </a:extLst>
          </a:blip>
          <a:srcRect l="5294" t="1" b="7461"/>
          <a:stretch/>
        </p:blipFill>
        <p:spPr bwMode="auto">
          <a:xfrm>
            <a:off x="4967186" y="4268287"/>
            <a:ext cx="652085" cy="679727"/>
          </a:xfrm>
          <a:prstGeom prst="rect">
            <a:avLst/>
          </a:prstGeom>
          <a:ln>
            <a:noFill/>
          </a:ln>
          <a:extLst>
            <a:ext uri="{53640926-AAD7-44D8-BBD7-CCE9431645EC}">
              <a14:shadowObscured xmlns:a14="http://schemas.microsoft.com/office/drawing/2010/main"/>
            </a:ext>
          </a:extLst>
        </p:spPr>
      </p:pic>
      <p:sp>
        <p:nvSpPr>
          <p:cNvPr id="13" name="Прямоугольник 12"/>
          <p:cNvSpPr/>
          <p:nvPr/>
        </p:nvSpPr>
        <p:spPr>
          <a:xfrm>
            <a:off x="1531533" y="1198595"/>
            <a:ext cx="3415029" cy="769441"/>
          </a:xfrm>
          <a:prstGeom prst="rect">
            <a:avLst/>
          </a:prstGeom>
        </p:spPr>
        <p:txBody>
          <a:bodyPr wrap="square">
            <a:spAutoFit/>
          </a:bodyPr>
          <a:lstStyle/>
          <a:p>
            <a:r>
              <a:rPr lang="ru-RU" sz="1100" dirty="0" smtClean="0">
                <a:latin typeface="Arial" panose="020B0604020202020204" pitchFamily="34" charset="0"/>
                <a:cs typeface="Arial" panose="020B0604020202020204" pitchFamily="34" charset="0"/>
              </a:rPr>
              <a:t>7 </a:t>
            </a:r>
            <a:r>
              <a:rPr lang="en-US" sz="1100" dirty="0" smtClean="0">
                <a:latin typeface="Arial" panose="020B0604020202020204" pitchFamily="34" charset="0"/>
                <a:cs typeface="Arial" panose="020B0604020202020204" pitchFamily="34" charset="0"/>
              </a:rPr>
              <a:t>subdivisions</a:t>
            </a:r>
            <a:r>
              <a:rPr lang="ru-RU"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Mathematics &amp; Computer Sciences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Natural Sciences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Social </a:t>
            </a:r>
            <a:r>
              <a:rPr lang="en-US" sz="1100" dirty="0">
                <a:latin typeface="Arial" panose="020B0604020202020204" pitchFamily="34" charset="0"/>
                <a:cs typeface="Arial" panose="020B0604020202020204" pitchFamily="34" charset="0"/>
              </a:rPr>
              <a:t>Sciences &amp; Humanities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General Technical Subjects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Foreign Languages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Russian Language</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Physical Education</a:t>
            </a:r>
            <a:endParaRPr lang="ru-RU" sz="1100" dirty="0">
              <a:latin typeface="Arial" panose="020B0604020202020204" pitchFamily="34" charset="0"/>
              <a:cs typeface="Arial" panose="020B0604020202020204" pitchFamily="34" charset="0"/>
            </a:endParaRPr>
          </a:p>
        </p:txBody>
      </p:sp>
      <p:pic>
        <p:nvPicPr>
          <p:cNvPr id="46" name="Рисунок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2652" y="1131590"/>
            <a:ext cx="611015" cy="619278"/>
          </a:xfrm>
          <a:prstGeom prst="rect">
            <a:avLst/>
          </a:prstGeom>
        </p:spPr>
      </p:pic>
      <p:sp>
        <p:nvSpPr>
          <p:cNvPr id="47" name="Прямоугольник 46"/>
          <p:cNvSpPr/>
          <p:nvPr/>
        </p:nvSpPr>
        <p:spPr>
          <a:xfrm>
            <a:off x="5609354" y="1206527"/>
            <a:ext cx="3539449" cy="276999"/>
          </a:xfrm>
          <a:prstGeom prst="rect">
            <a:avLst/>
          </a:prstGeom>
        </p:spPr>
        <p:txBody>
          <a:bodyPr wrap="square">
            <a:spAutoFit/>
          </a:bodyPr>
          <a:lstStyle/>
          <a:p>
            <a:pPr>
              <a:buClr>
                <a:schemeClr val="tx1"/>
              </a:buClr>
            </a:pPr>
            <a:r>
              <a:rPr lang="ru-RU" sz="1200" b="1" dirty="0" err="1" smtClean="0">
                <a:latin typeface="Arial" panose="020B0604020202020204" pitchFamily="34" charset="0"/>
                <a:ea typeface="Verdana" panose="020B0604030504040204" pitchFamily="34" charset="0"/>
                <a:cs typeface="Arial" panose="020B0604020202020204" pitchFamily="34" charset="0"/>
              </a:rPr>
              <a:t>School</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of</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Engineering</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Entrepreneurship</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50" name="Прямоугольник 49"/>
          <p:cNvSpPr/>
          <p:nvPr/>
        </p:nvSpPr>
        <p:spPr>
          <a:xfrm>
            <a:off x="5609354" y="4462332"/>
            <a:ext cx="3260812" cy="461665"/>
          </a:xfrm>
          <a:prstGeom prst="rect">
            <a:avLst/>
          </a:prstGeom>
        </p:spPr>
        <p:txBody>
          <a:bodyPr wrap="square">
            <a:spAutoFit/>
          </a:bodyPr>
          <a:lstStyle/>
          <a:p>
            <a:pPr>
              <a:buClr>
                <a:schemeClr val="tx1"/>
              </a:buClr>
            </a:pPr>
            <a:endParaRPr lang="en-US"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Research 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High Energy Physics</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31" name="Прямоугольник 30"/>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9</a:t>
            </a:r>
            <a:endParaRPr lang="ru-RU" sz="1200" dirty="0"/>
          </a:p>
        </p:txBody>
      </p:sp>
    </p:spTree>
    <p:extLst>
      <p:ext uri="{BB962C8B-B14F-4D97-AF65-F5344CB8AC3E}">
        <p14:creationId xmlns:p14="http://schemas.microsoft.com/office/powerpoint/2010/main" val="406940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71525" rtl="0" eaLnBrk="1" fontAlgn="base" latinLnBrk="0" hangingPunct="1">
          <a:lnSpc>
            <a:spcPct val="100000"/>
          </a:lnSpc>
          <a:spcBef>
            <a:spcPct val="0"/>
          </a:spcBef>
          <a:spcAft>
            <a:spcPct val="0"/>
          </a:spcAft>
          <a:buClrTx/>
          <a:buSzTx/>
          <a:buFontTx/>
          <a:buNone/>
          <a:tabLst/>
          <a:defRPr kumimoji="0" lang="ru-RU"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71525" rtl="0" eaLnBrk="1" fontAlgn="base" latinLnBrk="0" hangingPunct="1">
          <a:lnSpc>
            <a:spcPct val="100000"/>
          </a:lnSpc>
          <a:spcBef>
            <a:spcPct val="0"/>
          </a:spcBef>
          <a:spcAft>
            <a:spcPct val="0"/>
          </a:spcAft>
          <a:buClrTx/>
          <a:buSzTx/>
          <a:buFontTx/>
          <a:buNone/>
          <a:tabLst/>
          <a:defRPr kumimoji="0" lang="ru-RU" sz="15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27464</TotalTime>
  <Words>2541</Words>
  <Application>Microsoft Office PowerPoint</Application>
  <PresentationFormat>Экран (16:9)</PresentationFormat>
  <Paragraphs>426</Paragraphs>
  <Slides>29</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3</vt:i4>
      </vt:variant>
      <vt:variant>
        <vt:lpstr>Внедренные серверы OLE</vt:lpstr>
      </vt:variant>
      <vt:variant>
        <vt:i4>1</vt:i4>
      </vt:variant>
      <vt:variant>
        <vt:lpstr>Заголовки слайдов</vt:lpstr>
      </vt:variant>
      <vt:variant>
        <vt:i4>29</vt:i4>
      </vt:variant>
    </vt:vector>
  </HeadingPairs>
  <TitlesOfParts>
    <vt:vector size="38" baseType="lpstr">
      <vt:lpstr>Arial</vt:lpstr>
      <vt:lpstr>Calibri</vt:lpstr>
      <vt:lpstr>Tahoma</vt:lpstr>
      <vt:lpstr>Verdana</vt:lpstr>
      <vt:lpstr>Wingdings</vt:lpstr>
      <vt:lpstr>Тема Office</vt:lpstr>
      <vt:lpstr>Оформление по умолчанию</vt:lpstr>
      <vt:lpstr>2_Тема Office</vt:lpstr>
      <vt:lpstr>CorelDRAW</vt:lpstr>
      <vt:lpstr>Презентация PowerPoint</vt:lpstr>
      <vt:lpstr>TPU Historical Background</vt:lpstr>
      <vt:lpstr>TPU Achievements</vt:lpstr>
      <vt:lpstr>Презентация PowerPoint</vt:lpstr>
      <vt:lpstr>Main Facts</vt:lpstr>
      <vt:lpstr>Презентация PowerPoint</vt:lpstr>
      <vt:lpstr>Презентация PowerPoint</vt:lpstr>
      <vt:lpstr>TPU 2020 Target Model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pk</dc:creator>
  <cp:lastModifiedBy>Ekaterina A. Kiryanova</cp:lastModifiedBy>
  <cp:revision>1298</cp:revision>
  <cp:lastPrinted>2018-03-23T09:43:17Z</cp:lastPrinted>
  <dcterms:created xsi:type="dcterms:W3CDTF">2014-09-01T10:01:09Z</dcterms:created>
  <dcterms:modified xsi:type="dcterms:W3CDTF">2018-03-28T03:15:16Z</dcterms:modified>
</cp:coreProperties>
</file>